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37.xml"/>
  <Override ContentType="application/vnd.openxmlformats-officedocument.presentationml.slide+xml" PartName="/ppt/slides/slide47.xml"/>
  <Override ContentType="application/vnd.openxmlformats-officedocument.presentationml.slide+xml" PartName="/ppt/slides/slide45.xml"/>
  <Override ContentType="application/vnd.openxmlformats-officedocument.presentationml.slide+xml" PartName="/ppt/slides/slide6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24.xml"/>
  <Override ContentType="application/vnd.openxmlformats-officedocument.presentationml.slide+xml" PartName="/ppt/slides/slide50.xml"/>
  <Override ContentType="application/vnd.openxmlformats-officedocument.presentationml.slide+xml" PartName="/ppt/slides/slide11.xml"/>
  <Override ContentType="application/vnd.openxmlformats-officedocument.presentationml.slide+xml" PartName="/ppt/slides/slide42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1.xml"/>
  <Override ContentType="application/vnd.openxmlformats-officedocument.presentationml.slide+xml" PartName="/ppt/slides/slide44.xml"/>
  <Override ContentType="application/vnd.openxmlformats-officedocument.presentationml.slide+xml" PartName="/ppt/slides/slide46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49.xml"/>
  <Override ContentType="application/vnd.openxmlformats-officedocument.presentationml.slide+xml" PartName="/ppt/slides/slide4.xml"/>
  <Override ContentType="application/vnd.openxmlformats-officedocument.presentationml.slide+xml" PartName="/ppt/slides/slide28.xml"/>
  <Override ContentType="application/vnd.openxmlformats-officedocument.presentationml.slide+xml" PartName="/ppt/slides/slide14.xml"/>
  <Override ContentType="application/vnd.openxmlformats-officedocument.presentationml.slide+xml" PartName="/ppt/slides/slide52.xml"/>
  <Override ContentType="application/vnd.openxmlformats-officedocument.presentationml.slide+xml" PartName="/ppt/slides/slide22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48.xml"/>
  <Override ContentType="application/vnd.openxmlformats-officedocument.presentationml.slide+xml" PartName="/ppt/slides/slide2.xml"/>
  <Override ContentType="application/vnd.openxmlformats-officedocument.presentationml.slide+xml" PartName="/ppt/slides/slide26.xml"/>
  <Override ContentType="application/vnd.openxmlformats-officedocument.presentationml.slide+xml" PartName="/ppt/slides/slide3.xml"/>
  <Override ContentType="application/vnd.openxmlformats-officedocument.presentationml.slide+xml" PartName="/ppt/slides/slide25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34.xml"/>
  <Override ContentType="application/vnd.openxmlformats-officedocument.presentationml.slide+xml" PartName="/ppt/slides/slide10.xml"/>
  <Override ContentType="application/vnd.openxmlformats-officedocument.presentationml.slide+xml" PartName="/ppt/slides/slide51.xml"/>
  <Override ContentType="application/vnd.openxmlformats-officedocument.presentationml.slide+xml" PartName="/ppt/slides/slide31.xml"/>
  <Override ContentType="application/vnd.openxmlformats-officedocument.presentationml.slide+xml" PartName="/ppt/slides/slide43.xml"/>
  <Override ContentType="application/vnd.openxmlformats-officedocument.presentationml.slide+xml" PartName="/ppt/slides/slide3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41.xml"/>
  <Override ContentType="application/vnd.openxmlformats-officedocument.presentationml.slide+xml" PartName="/ppt/slides/slide5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B646FDFE-825A-4709-8313-694501CCE857}">
  <a:tblStyle styleId="{B646FDFE-825A-4709-8313-694501CCE857}" styleName="Table_0">
    <a:wholeTbl>
      <a:tcStyle>
        <a:tcBdr>
          <a:left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01840BC7-CF88-4561-A28F-46E58A6E631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w="9525">
              <a:solidFill>
                <a:srgbClr val="00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w="9525">
              <a:solidFill>
                <a:srgbClr val="00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w="9525">
              <a:solidFill>
                <a:srgbClr val="00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w="9525">
              <a:solidFill>
                <a:srgbClr val="00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w="9525">
              <a:solidFill>
                <a:srgbClr val="00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w="9525">
              <a:solidFill>
                <a:srgbClr val="000000">
                  <a:alpha val="0"/>
                </a:srgbClr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19" Type="http://schemas.openxmlformats.org/officeDocument/2006/relationships/slide" Target="slides/slide13.xml"/><Relationship Id="rId36" Type="http://schemas.openxmlformats.org/officeDocument/2006/relationships/slide" Target="slides/slide30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12" Type="http://schemas.openxmlformats.org/officeDocument/2006/relationships/slide" Target="slides/slide6.xml"/><Relationship Id="rId31" Type="http://schemas.openxmlformats.org/officeDocument/2006/relationships/slide" Target="slides/slide25.xml"/><Relationship Id="rId13" Type="http://schemas.openxmlformats.org/officeDocument/2006/relationships/slide" Target="slides/slide7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29" Type="http://schemas.openxmlformats.org/officeDocument/2006/relationships/slide" Target="slides/slide23.xml"/><Relationship Id="rId49" Type="http://schemas.openxmlformats.org/officeDocument/2006/relationships/slide" Target="slides/slide4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" Type="http://schemas.openxmlformats.org/officeDocument/2006/relationships/presProps" Target="presProps.xml"/><Relationship Id="rId21" Type="http://schemas.openxmlformats.org/officeDocument/2006/relationships/slide" Target="slides/slide15.xml"/><Relationship Id="rId40" Type="http://schemas.openxmlformats.org/officeDocument/2006/relationships/slide" Target="slides/slide34.xml"/><Relationship Id="rId1" Type="http://schemas.openxmlformats.org/officeDocument/2006/relationships/theme" Target="theme/theme3.xml"/><Relationship Id="rId22" Type="http://schemas.openxmlformats.org/officeDocument/2006/relationships/slide" Target="slides/slide16.xml"/><Relationship Id="rId41" Type="http://schemas.openxmlformats.org/officeDocument/2006/relationships/slide" Target="slides/slide35.xml"/><Relationship Id="rId4" Type="http://schemas.openxmlformats.org/officeDocument/2006/relationships/slideMaster" Target="slideMasters/slideMaster1.xml"/><Relationship Id="rId23" Type="http://schemas.openxmlformats.org/officeDocument/2006/relationships/slide" Target="slides/slide17.xml"/><Relationship Id="rId42" Type="http://schemas.openxmlformats.org/officeDocument/2006/relationships/slide" Target="slides/slide36.xml"/><Relationship Id="rId3" Type="http://schemas.openxmlformats.org/officeDocument/2006/relationships/tableStyles" Target="tableStyles.xml"/><Relationship Id="rId24" Type="http://schemas.openxmlformats.org/officeDocument/2006/relationships/slide" Target="slides/slide18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9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8" Type="http://schemas.openxmlformats.org/officeDocument/2006/relationships/slide" Target="slides/slide2.xml"/><Relationship Id="rId7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Chelsea Ogle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Evan Marshall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Ivan Vargas 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Lorenzo Smith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Louis Cooper</a:t>
            </a:r>
          </a:p>
        </p:txBody>
      </p:sp>
      <p:sp>
        <p:nvSpPr>
          <p:cNvPr id="462" name="Shape 462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1" name="Shape 5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1" name="Shape 5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8" name="Shape 5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Shape 579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8" name="Shape 5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7" name="Shape 5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4" name="Shape 6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1" name="Shape 6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Shape 623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Shape 641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Shape 653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Shape 664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Shape 674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Shape 685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Shape 694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Shape 7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Shape 711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Shape 720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 txBox="1"/>
          <p:nvPr>
            <p:ph idx="12" type="sldNum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Shape 729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Shape 742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Shape 758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hape 773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Shape 780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Shape 787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6" name="Shape 7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Shape 803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Shape 812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Shape 820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0" name="Shape 4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Shape 830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Shape 839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Shape 849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6" name="Shape 8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3" name="Shape 8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Shape 870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Shape 878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5" name="Shape 8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1" name="Shape 8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Shape 898"/>
          <p:cNvSpPr/>
          <p:nvPr>
            <p:ph idx="2" type="sldImg"/>
          </p:nvPr>
        </p:nvSpPr>
        <p:spPr>
          <a:xfrm>
            <a:off x="685800" y="1143000"/>
            <a:ext cx="5486399" cy="308609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Pics needed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Shape 9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Chelsea Ogle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Evan Marshall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Ivan Vargas 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Lorenzo Smith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Louis Cooper</a:t>
            </a:r>
          </a:p>
        </p:txBody>
      </p:sp>
      <p:sp>
        <p:nvSpPr>
          <p:cNvPr id="912" name="Shape 912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0" name="Shape 9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Shape 928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8" name="Shape 5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5" name="Shape 5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2" Type="http://schemas.openxmlformats.org/officeDocument/2006/relationships/image" Target="../media/image00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2" Type="http://schemas.openxmlformats.org/officeDocument/2006/relationships/image" Target="../media/image0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52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Shape 53"/>
          <p:cNvGrpSpPr/>
          <p:nvPr/>
        </p:nvGrpSpPr>
        <p:grpSpPr>
          <a:xfrm>
            <a:off x="0" y="0"/>
            <a:ext cx="1728788" cy="5143500"/>
            <a:chOff x="0" y="0"/>
            <a:chExt cx="2305051" cy="6858000"/>
          </a:xfrm>
        </p:grpSpPr>
        <p:sp>
          <p:nvSpPr>
            <p:cNvPr id="54" name="Shape 54"/>
            <p:cNvSpPr/>
            <p:nvPr/>
          </p:nvSpPr>
          <p:spPr>
            <a:xfrm>
              <a:off x="1209675" y="4763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1128712" y="2176463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1123950" y="4021137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414337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333375" y="448151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190500" y="9525"/>
              <a:ext cx="152400" cy="908050"/>
            </a:xfrm>
            <a:custGeom>
              <a:pathLst>
                <a:path extrusionOk="0" h="572" w="96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0" name="Shape 60"/>
            <p:cNvSpPr/>
            <p:nvPr/>
          </p:nvSpPr>
          <p:spPr>
            <a:xfrm>
              <a:off x="1290637" y="14288"/>
              <a:ext cx="376237" cy="1801813"/>
            </a:xfrm>
            <a:custGeom>
              <a:pathLst>
                <a:path extrusionOk="0" h="1135" w="237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Shape 61"/>
            <p:cNvSpPr/>
            <p:nvPr/>
          </p:nvSpPr>
          <p:spPr>
            <a:xfrm>
              <a:off x="1600200" y="1801813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1381125" y="9525"/>
              <a:ext cx="371475" cy="1425575"/>
            </a:xfrm>
            <a:custGeom>
              <a:pathLst>
                <a:path extrusionOk="0" h="898" w="234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3" name="Shape 63"/>
            <p:cNvSpPr/>
            <p:nvPr/>
          </p:nvSpPr>
          <p:spPr>
            <a:xfrm>
              <a:off x="1643063" y="0"/>
              <a:ext cx="152400" cy="912812"/>
            </a:xfrm>
            <a:custGeom>
              <a:pathLst>
                <a:path extrusionOk="0" h="575" w="96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Shape 64"/>
            <p:cNvSpPr/>
            <p:nvPr/>
          </p:nvSpPr>
          <p:spPr>
            <a:xfrm>
              <a:off x="1685925" y="142081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1685925" y="90328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1743075" y="4763"/>
              <a:ext cx="419100" cy="522288"/>
            </a:xfrm>
            <a:custGeom>
              <a:pathLst>
                <a:path extrusionOk="0" h="329" w="264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7" name="Shape 67"/>
            <p:cNvSpPr/>
            <p:nvPr/>
          </p:nvSpPr>
          <p:spPr>
            <a:xfrm>
              <a:off x="2119313" y="488950"/>
              <a:ext cx="161925" cy="147637"/>
            </a:xfrm>
            <a:custGeom>
              <a:pathLst>
                <a:path extrusionOk="0" h="31" w="34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952500" y="4763"/>
              <a:ext cx="152400" cy="908050"/>
            </a:xfrm>
            <a:custGeom>
              <a:pathLst>
                <a:path extrusionOk="0" h="572" w="96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Shape 69"/>
            <p:cNvSpPr/>
            <p:nvPr/>
          </p:nvSpPr>
          <p:spPr>
            <a:xfrm>
              <a:off x="866775" y="90328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890587" y="155416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738187" y="5622925"/>
              <a:ext cx="338138" cy="1216025"/>
            </a:xfrm>
            <a:custGeom>
              <a:pathLst>
                <a:path extrusionOk="0" h="766" w="213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Shape 72"/>
            <p:cNvSpPr/>
            <p:nvPr/>
          </p:nvSpPr>
          <p:spPr>
            <a:xfrm>
              <a:off x="647700" y="5480050"/>
              <a:ext cx="157163" cy="157163"/>
            </a:xfrm>
            <a:custGeom>
              <a:pathLst>
                <a:path extrusionOk="0" h="33" w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66675" y="90328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0" y="3897312"/>
              <a:ext cx="133350" cy="266700"/>
            </a:xfrm>
            <a:custGeom>
              <a:pathLst>
                <a:path extrusionOk="0" h="168" w="84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5" name="Shape 75"/>
            <p:cNvSpPr/>
            <p:nvPr/>
          </p:nvSpPr>
          <p:spPr>
            <a:xfrm>
              <a:off x="66675" y="4149725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0" y="1644650"/>
              <a:ext cx="133350" cy="269875"/>
            </a:xfrm>
            <a:custGeom>
              <a:pathLst>
                <a:path extrusionOk="0" h="170" w="84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Shape 77"/>
            <p:cNvSpPr/>
            <p:nvPr/>
          </p:nvSpPr>
          <p:spPr>
            <a:xfrm>
              <a:off x="66675" y="146843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695325" y="4763"/>
              <a:ext cx="309563" cy="1558925"/>
            </a:xfrm>
            <a:custGeom>
              <a:pathLst>
                <a:path extrusionOk="0" h="982" w="195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9" name="Shape 79"/>
            <p:cNvSpPr/>
            <p:nvPr/>
          </p:nvSpPr>
          <p:spPr>
            <a:xfrm>
              <a:off x="57150" y="4881562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138113" y="5060950"/>
              <a:ext cx="304800" cy="1778000"/>
            </a:xfrm>
            <a:custGeom>
              <a:pathLst>
                <a:path extrusionOk="0" h="1120" w="192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1" name="Shape 81"/>
            <p:cNvSpPr/>
            <p:nvPr/>
          </p:nvSpPr>
          <p:spPr>
            <a:xfrm>
              <a:off x="561975" y="6430962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642937" y="6610350"/>
              <a:ext cx="23813" cy="242886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76200" y="6430962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0" y="5978525"/>
              <a:ext cx="190500" cy="461962"/>
            </a:xfrm>
            <a:custGeom>
              <a:pathLst>
                <a:path extrusionOk="0" h="291" w="12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5" name="Shape 85"/>
            <p:cNvSpPr/>
            <p:nvPr/>
          </p:nvSpPr>
          <p:spPr>
            <a:xfrm>
              <a:off x="1014412" y="1801813"/>
              <a:ext cx="214313" cy="755650"/>
            </a:xfrm>
            <a:custGeom>
              <a:pathLst>
                <a:path extrusionOk="0" h="476" w="135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Shape 86"/>
            <p:cNvSpPr/>
            <p:nvPr/>
          </p:nvSpPr>
          <p:spPr>
            <a:xfrm>
              <a:off x="938212" y="2547938"/>
              <a:ext cx="166687" cy="160335"/>
            </a:xfrm>
            <a:custGeom>
              <a:pathLst>
                <a:path extrusionOk="0" h="34" w="35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x="595312" y="4763"/>
              <a:ext cx="638175" cy="4025900"/>
            </a:xfrm>
            <a:custGeom>
              <a:pathLst>
                <a:path extrusionOk="0" h="2536" w="402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8" name="Shape 88"/>
            <p:cNvSpPr/>
            <p:nvPr/>
          </p:nvSpPr>
          <p:spPr>
            <a:xfrm>
              <a:off x="1223962" y="1382712"/>
              <a:ext cx="142875" cy="476250"/>
            </a:xfrm>
            <a:custGeom>
              <a:pathLst>
                <a:path extrusionOk="0" h="300" w="9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Shape 89"/>
            <p:cNvSpPr/>
            <p:nvPr/>
          </p:nvSpPr>
          <p:spPr>
            <a:xfrm>
              <a:off x="1300162" y="1849438"/>
              <a:ext cx="109538" cy="107950"/>
            </a:xfrm>
            <a:custGeom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280987" y="3417887"/>
              <a:ext cx="142875" cy="474663"/>
            </a:xfrm>
            <a:custGeom>
              <a:pathLst>
                <a:path extrusionOk="0" h="299" w="9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Shape 91"/>
            <p:cNvSpPr/>
            <p:nvPr/>
          </p:nvSpPr>
          <p:spPr>
            <a:xfrm>
              <a:off x="238125" y="3883025"/>
              <a:ext cx="109538" cy="109538"/>
            </a:xfrm>
            <a:custGeom>
              <a:pathLst>
                <a:path extrusionOk="0" h="23" w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4763" y="2166938"/>
              <a:ext cx="114300" cy="452437"/>
            </a:xfrm>
            <a:custGeom>
              <a:pathLst>
                <a:path extrusionOk="0" h="285" w="72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Shape 93"/>
            <p:cNvSpPr/>
            <p:nvPr/>
          </p:nvSpPr>
          <p:spPr>
            <a:xfrm>
              <a:off x="52388" y="2066925"/>
              <a:ext cx="109538" cy="109538"/>
            </a:xfrm>
            <a:custGeom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1228725" y="4662487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1319212" y="5041900"/>
              <a:ext cx="371475" cy="1801813"/>
            </a:xfrm>
            <a:custGeom>
              <a:pathLst>
                <a:path extrusionOk="0" h="1135" w="234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Shape 96"/>
            <p:cNvSpPr/>
            <p:nvPr/>
          </p:nvSpPr>
          <p:spPr>
            <a:xfrm>
              <a:off x="1147762" y="448151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819150" y="3983037"/>
              <a:ext cx="347663" cy="2860675"/>
            </a:xfrm>
            <a:custGeom>
              <a:pathLst>
                <a:path extrusionOk="0" h="1802" w="219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Shape 98"/>
            <p:cNvSpPr/>
            <p:nvPr/>
          </p:nvSpPr>
          <p:spPr>
            <a:xfrm>
              <a:off x="728662" y="3806825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1624012" y="4867275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1404937" y="5422900"/>
              <a:ext cx="371475" cy="1425575"/>
            </a:xfrm>
            <a:custGeom>
              <a:pathLst>
                <a:path extrusionOk="0" h="898" w="234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Shape 101"/>
            <p:cNvSpPr/>
            <p:nvPr/>
          </p:nvSpPr>
          <p:spPr>
            <a:xfrm>
              <a:off x="1666875" y="5945187"/>
              <a:ext cx="152400" cy="912812"/>
            </a:xfrm>
            <a:custGeom>
              <a:pathLst>
                <a:path extrusionOk="0" h="575" w="96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Shape 102"/>
            <p:cNvSpPr/>
            <p:nvPr/>
          </p:nvSpPr>
          <p:spPr>
            <a:xfrm>
              <a:off x="1709738" y="524668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1709738" y="576421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1766888" y="6330950"/>
              <a:ext cx="419100" cy="527050"/>
            </a:xfrm>
            <a:custGeom>
              <a:pathLst>
                <a:path extrusionOk="0" h="332" w="264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5" name="Shape 105"/>
            <p:cNvSpPr/>
            <p:nvPr/>
          </p:nvSpPr>
          <p:spPr>
            <a:xfrm>
              <a:off x="2147888" y="6221412"/>
              <a:ext cx="157163" cy="147637"/>
            </a:xfrm>
            <a:custGeom>
              <a:pathLst>
                <a:path extrusionOk="0" h="31" w="33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504825" y="9525"/>
              <a:ext cx="233363" cy="5103813"/>
            </a:xfrm>
            <a:custGeom>
              <a:pathLst>
                <a:path extrusionOk="0" h="3215" w="147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Shape 107"/>
            <p:cNvSpPr/>
            <p:nvPr/>
          </p:nvSpPr>
          <p:spPr>
            <a:xfrm>
              <a:off x="633412" y="5103812"/>
              <a:ext cx="185738" cy="185738"/>
            </a:xfrm>
            <a:custGeom>
              <a:pathLst>
                <a:path extrusionOk="0" h="39" w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</p:grpSp>
      <p:sp>
        <p:nvSpPr>
          <p:cNvPr id="108" name="Shape 108"/>
          <p:cNvSpPr txBox="1"/>
          <p:nvPr>
            <p:ph type="ctrTitle"/>
          </p:nvPr>
        </p:nvSpPr>
        <p:spPr>
          <a:xfrm>
            <a:off x="1407319" y="841770"/>
            <a:ext cx="6593680" cy="1790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" type="subTitle"/>
          </p:nvPr>
        </p:nvSpPr>
        <p:spPr>
          <a:xfrm>
            <a:off x="1407319" y="2701525"/>
            <a:ext cx="659368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/>
            </a:lvl1pPr>
            <a:lvl2pPr indent="0" marL="3429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2pPr>
            <a:lvl3pPr indent="0" marL="6858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3pPr>
            <a:lvl4pPr indent="0" marL="10287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4pPr>
            <a:lvl5pPr indent="0" marL="13716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5pPr>
            <a:lvl6pPr indent="0" marL="17145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6pPr>
            <a:lvl7pPr indent="0" marL="20574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7pPr>
            <a:lvl8pPr indent="0" marL="24003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8pPr>
            <a:lvl9pPr indent="0" marL="27432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5308132" y="4057651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1407316" y="4057651"/>
            <a:ext cx="3843664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7422684" y="4057650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anoramic Picture with Caption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856058" y="3228499"/>
            <a:ext cx="7434265" cy="6145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6" name="Shape 166"/>
          <p:cNvSpPr/>
          <p:nvPr>
            <p:ph idx="2" type="pic"/>
          </p:nvPr>
        </p:nvSpPr>
        <p:spPr>
          <a:xfrm>
            <a:off x="856058" y="454818"/>
            <a:ext cx="7434265" cy="2474834"/>
          </a:xfrm>
          <a:prstGeom prst="round2DiagRect">
            <a:avLst>
              <a:gd fmla="val 4860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856024" y="3843014"/>
            <a:ext cx="7433144" cy="5118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68" name="Shape 168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9" name="Shape 169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aption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856091" y="457200"/>
            <a:ext cx="7429465" cy="25717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856058" y="3314700"/>
            <a:ext cx="7428344" cy="1028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74" name="Shape 174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75" name="Shape 175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76" name="Shape 176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with Caption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1084658" y="457200"/>
            <a:ext cx="6977062" cy="2061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1290483" y="2524166"/>
            <a:ext cx="6564223" cy="4117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80" name="Shape 180"/>
          <p:cNvSpPr txBox="1"/>
          <p:nvPr>
            <p:ph idx="2" type="body"/>
          </p:nvPr>
        </p:nvSpPr>
        <p:spPr>
          <a:xfrm>
            <a:off x="856058" y="3232439"/>
            <a:ext cx="7429502" cy="1117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81" name="Shape 181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82" name="Shape 182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83" name="Shape 183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677633" y="549295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“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7903028" y="2073726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Name Card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856058" y="1600529"/>
            <a:ext cx="7429500" cy="1883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856023" y="3493241"/>
            <a:ext cx="7428379" cy="8554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89" name="Shape 189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90" name="Shape 190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Column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856058" y="457200"/>
            <a:ext cx="7429497" cy="1428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856058" y="2005847"/>
            <a:ext cx="23976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5" name="Shape 195"/>
          <p:cNvSpPr txBox="1"/>
          <p:nvPr>
            <p:ph idx="2" type="body"/>
          </p:nvPr>
        </p:nvSpPr>
        <p:spPr>
          <a:xfrm>
            <a:off x="845937" y="2520197"/>
            <a:ext cx="2406551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6" name="Shape 196"/>
          <p:cNvSpPr txBox="1"/>
          <p:nvPr>
            <p:ph idx="3" type="body"/>
          </p:nvPr>
        </p:nvSpPr>
        <p:spPr>
          <a:xfrm>
            <a:off x="3386075" y="2008225"/>
            <a:ext cx="2388288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7" name="Shape 197"/>
          <p:cNvSpPr txBox="1"/>
          <p:nvPr>
            <p:ph idx="4" type="body"/>
          </p:nvPr>
        </p:nvSpPr>
        <p:spPr>
          <a:xfrm>
            <a:off x="3378160" y="2522575"/>
            <a:ext cx="2396872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8" name="Shape 198"/>
          <p:cNvSpPr txBox="1"/>
          <p:nvPr>
            <p:ph idx="5" type="body"/>
          </p:nvPr>
        </p:nvSpPr>
        <p:spPr>
          <a:xfrm>
            <a:off x="5889332" y="2005847"/>
            <a:ext cx="2396224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99" name="Shape 199"/>
          <p:cNvSpPr txBox="1"/>
          <p:nvPr>
            <p:ph idx="6" type="body"/>
          </p:nvPr>
        </p:nvSpPr>
        <p:spPr>
          <a:xfrm>
            <a:off x="5889332" y="2520197"/>
            <a:ext cx="2396224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00" name="Shape 200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01" name="Shape 201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02" name="Shape 202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Picture Column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856058" y="457200"/>
            <a:ext cx="7429497" cy="1428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856058" y="3303446"/>
            <a:ext cx="2396430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06" name="Shape 206"/>
          <p:cNvSpPr/>
          <p:nvPr>
            <p:ph idx="2" type="pic"/>
          </p:nvPr>
        </p:nvSpPr>
        <p:spPr>
          <a:xfrm>
            <a:off x="856058" y="2000249"/>
            <a:ext cx="2396430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07" name="Shape 207"/>
          <p:cNvSpPr txBox="1"/>
          <p:nvPr>
            <p:ph idx="3" type="body"/>
          </p:nvPr>
        </p:nvSpPr>
        <p:spPr>
          <a:xfrm>
            <a:off x="856058" y="3735644"/>
            <a:ext cx="2396430" cy="6133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08" name="Shape 208"/>
          <p:cNvSpPr txBox="1"/>
          <p:nvPr>
            <p:ph idx="4" type="body"/>
          </p:nvPr>
        </p:nvSpPr>
        <p:spPr>
          <a:xfrm>
            <a:off x="3366789" y="3303446"/>
            <a:ext cx="2400300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09" name="Shape 209"/>
          <p:cNvSpPr/>
          <p:nvPr>
            <p:ph idx="5" type="pic"/>
          </p:nvPr>
        </p:nvSpPr>
        <p:spPr>
          <a:xfrm>
            <a:off x="3366789" y="2000249"/>
            <a:ext cx="2399205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10" name="Shape 210"/>
          <p:cNvSpPr txBox="1"/>
          <p:nvPr>
            <p:ph idx="6" type="body"/>
          </p:nvPr>
        </p:nvSpPr>
        <p:spPr>
          <a:xfrm>
            <a:off x="3365694" y="3735642"/>
            <a:ext cx="2400300" cy="6077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11" name="Shape 211"/>
          <p:cNvSpPr txBox="1"/>
          <p:nvPr>
            <p:ph idx="7" type="body"/>
          </p:nvPr>
        </p:nvSpPr>
        <p:spPr>
          <a:xfrm>
            <a:off x="5889426" y="3303446"/>
            <a:ext cx="2393055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12" name="Shape 212"/>
          <p:cNvSpPr/>
          <p:nvPr>
            <p:ph idx="8" type="pic"/>
          </p:nvPr>
        </p:nvSpPr>
        <p:spPr>
          <a:xfrm>
            <a:off x="5889332" y="2000249"/>
            <a:ext cx="2396227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13" name="Shape 213"/>
          <p:cNvSpPr txBox="1"/>
          <p:nvPr>
            <p:ph idx="9" type="body"/>
          </p:nvPr>
        </p:nvSpPr>
        <p:spPr>
          <a:xfrm>
            <a:off x="5889332" y="3735641"/>
            <a:ext cx="2396224" cy="607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214" name="Shape 214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15" name="Shape 215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 rot="5400000">
            <a:off x="3242666" y="-699490"/>
            <a:ext cx="2656286" cy="74294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460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1206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079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952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952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825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825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825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825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20" name="Shape 220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1" name="Shape 221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2" name="Shape 222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 rot="5400000">
            <a:off x="5590577" y="1648421"/>
            <a:ext cx="3886201" cy="1503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 rot="5400000">
            <a:off x="1818676" y="-505420"/>
            <a:ext cx="3886201" cy="58114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460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1206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079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952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952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825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825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825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825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26" name="Shape 226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7" name="Shape 227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28" name="Shape 228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856058" y="1687115"/>
            <a:ext cx="7429497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349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2095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968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1841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1841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1714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1714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1714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1714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79" name="Shape 279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80" name="Shape 280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81" name="Shape 281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Shape 284"/>
          <p:cNvGrpSpPr/>
          <p:nvPr/>
        </p:nvGrpSpPr>
        <p:grpSpPr>
          <a:xfrm>
            <a:off x="0" y="0"/>
            <a:ext cx="1728788" cy="5143500"/>
            <a:chOff x="0" y="0"/>
            <a:chExt cx="2305051" cy="6858000"/>
          </a:xfrm>
        </p:grpSpPr>
        <p:sp>
          <p:nvSpPr>
            <p:cNvPr id="285" name="Shape 285"/>
            <p:cNvSpPr/>
            <p:nvPr/>
          </p:nvSpPr>
          <p:spPr>
            <a:xfrm>
              <a:off x="1209675" y="4763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1128712" y="2176463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1123950" y="4021137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414337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89" name="Shape 289"/>
            <p:cNvSpPr/>
            <p:nvPr/>
          </p:nvSpPr>
          <p:spPr>
            <a:xfrm>
              <a:off x="333375" y="448151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190500" y="9525"/>
              <a:ext cx="152400" cy="908050"/>
            </a:xfrm>
            <a:custGeom>
              <a:pathLst>
                <a:path extrusionOk="0" h="572" w="96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91" name="Shape 291"/>
            <p:cNvSpPr/>
            <p:nvPr/>
          </p:nvSpPr>
          <p:spPr>
            <a:xfrm>
              <a:off x="1290637" y="14288"/>
              <a:ext cx="376237" cy="1801813"/>
            </a:xfrm>
            <a:custGeom>
              <a:pathLst>
                <a:path extrusionOk="0" h="1135" w="237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92" name="Shape 292"/>
            <p:cNvSpPr/>
            <p:nvPr/>
          </p:nvSpPr>
          <p:spPr>
            <a:xfrm>
              <a:off x="1600200" y="1801813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1381125" y="9525"/>
              <a:ext cx="371475" cy="1425575"/>
            </a:xfrm>
            <a:custGeom>
              <a:pathLst>
                <a:path extrusionOk="0" h="898" w="234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94" name="Shape 294"/>
            <p:cNvSpPr/>
            <p:nvPr/>
          </p:nvSpPr>
          <p:spPr>
            <a:xfrm>
              <a:off x="1643063" y="0"/>
              <a:ext cx="152400" cy="912812"/>
            </a:xfrm>
            <a:custGeom>
              <a:pathLst>
                <a:path extrusionOk="0" h="575" w="96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95" name="Shape 295"/>
            <p:cNvSpPr/>
            <p:nvPr/>
          </p:nvSpPr>
          <p:spPr>
            <a:xfrm>
              <a:off x="1685925" y="142081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1685925" y="90328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1743075" y="4763"/>
              <a:ext cx="419100" cy="522288"/>
            </a:xfrm>
            <a:custGeom>
              <a:pathLst>
                <a:path extrusionOk="0" h="329" w="264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98" name="Shape 298"/>
            <p:cNvSpPr/>
            <p:nvPr/>
          </p:nvSpPr>
          <p:spPr>
            <a:xfrm>
              <a:off x="2119313" y="488950"/>
              <a:ext cx="161925" cy="147637"/>
            </a:xfrm>
            <a:custGeom>
              <a:pathLst>
                <a:path extrusionOk="0" h="31" w="34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952500" y="4763"/>
              <a:ext cx="152400" cy="908050"/>
            </a:xfrm>
            <a:custGeom>
              <a:pathLst>
                <a:path extrusionOk="0" h="572" w="96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00" name="Shape 300"/>
            <p:cNvSpPr/>
            <p:nvPr/>
          </p:nvSpPr>
          <p:spPr>
            <a:xfrm>
              <a:off x="866775" y="90328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890587" y="155416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738187" y="5622925"/>
              <a:ext cx="338138" cy="1216025"/>
            </a:xfrm>
            <a:custGeom>
              <a:pathLst>
                <a:path extrusionOk="0" h="766" w="213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03" name="Shape 303"/>
            <p:cNvSpPr/>
            <p:nvPr/>
          </p:nvSpPr>
          <p:spPr>
            <a:xfrm>
              <a:off x="647700" y="5480050"/>
              <a:ext cx="157163" cy="157163"/>
            </a:xfrm>
            <a:custGeom>
              <a:pathLst>
                <a:path extrusionOk="0" h="33" w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66675" y="90328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0" y="3897312"/>
              <a:ext cx="133350" cy="266700"/>
            </a:xfrm>
            <a:custGeom>
              <a:pathLst>
                <a:path extrusionOk="0" h="168" w="84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06" name="Shape 306"/>
            <p:cNvSpPr/>
            <p:nvPr/>
          </p:nvSpPr>
          <p:spPr>
            <a:xfrm>
              <a:off x="66675" y="4149725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0" y="1644650"/>
              <a:ext cx="133350" cy="269875"/>
            </a:xfrm>
            <a:custGeom>
              <a:pathLst>
                <a:path extrusionOk="0" h="170" w="84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08" name="Shape 308"/>
            <p:cNvSpPr/>
            <p:nvPr/>
          </p:nvSpPr>
          <p:spPr>
            <a:xfrm>
              <a:off x="66675" y="146843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325" y="4763"/>
              <a:ext cx="309563" cy="1558925"/>
            </a:xfrm>
            <a:custGeom>
              <a:pathLst>
                <a:path extrusionOk="0" h="982" w="195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0" name="Shape 310"/>
            <p:cNvSpPr/>
            <p:nvPr/>
          </p:nvSpPr>
          <p:spPr>
            <a:xfrm>
              <a:off x="57150" y="4881562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138113" y="5060950"/>
              <a:ext cx="304800" cy="1778000"/>
            </a:xfrm>
            <a:custGeom>
              <a:pathLst>
                <a:path extrusionOk="0" h="1120" w="192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2" name="Shape 312"/>
            <p:cNvSpPr/>
            <p:nvPr/>
          </p:nvSpPr>
          <p:spPr>
            <a:xfrm>
              <a:off x="561975" y="6430962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42937" y="6610350"/>
              <a:ext cx="23813" cy="242886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76200" y="6430962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0" y="5978525"/>
              <a:ext cx="190500" cy="461962"/>
            </a:xfrm>
            <a:custGeom>
              <a:pathLst>
                <a:path extrusionOk="0" h="291" w="12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6" name="Shape 316"/>
            <p:cNvSpPr/>
            <p:nvPr/>
          </p:nvSpPr>
          <p:spPr>
            <a:xfrm>
              <a:off x="1014412" y="1801813"/>
              <a:ext cx="214313" cy="755650"/>
            </a:xfrm>
            <a:custGeom>
              <a:pathLst>
                <a:path extrusionOk="0" h="476" w="135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7" name="Shape 317"/>
            <p:cNvSpPr/>
            <p:nvPr/>
          </p:nvSpPr>
          <p:spPr>
            <a:xfrm>
              <a:off x="938212" y="2547938"/>
              <a:ext cx="166687" cy="160334"/>
            </a:xfrm>
            <a:custGeom>
              <a:pathLst>
                <a:path extrusionOk="0" h="34" w="35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595312" y="4763"/>
              <a:ext cx="638175" cy="4025900"/>
            </a:xfrm>
            <a:custGeom>
              <a:pathLst>
                <a:path extrusionOk="0" h="2536" w="402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19" name="Shape 319"/>
            <p:cNvSpPr/>
            <p:nvPr/>
          </p:nvSpPr>
          <p:spPr>
            <a:xfrm>
              <a:off x="1223962" y="1382712"/>
              <a:ext cx="142875" cy="476250"/>
            </a:xfrm>
            <a:custGeom>
              <a:pathLst>
                <a:path extrusionOk="0" h="300" w="9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0" name="Shape 320"/>
            <p:cNvSpPr/>
            <p:nvPr/>
          </p:nvSpPr>
          <p:spPr>
            <a:xfrm>
              <a:off x="1300162" y="1849438"/>
              <a:ext cx="109538" cy="107950"/>
            </a:xfrm>
            <a:custGeom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280987" y="3417887"/>
              <a:ext cx="142875" cy="474663"/>
            </a:xfrm>
            <a:custGeom>
              <a:pathLst>
                <a:path extrusionOk="0" h="299" w="9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2" name="Shape 322"/>
            <p:cNvSpPr/>
            <p:nvPr/>
          </p:nvSpPr>
          <p:spPr>
            <a:xfrm>
              <a:off x="238125" y="3883025"/>
              <a:ext cx="109538" cy="109538"/>
            </a:xfrm>
            <a:custGeom>
              <a:pathLst>
                <a:path extrusionOk="0" h="23" w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>
              <a:off x="4763" y="2166938"/>
              <a:ext cx="114300" cy="452437"/>
            </a:xfrm>
            <a:custGeom>
              <a:pathLst>
                <a:path extrusionOk="0" h="285" w="72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4" name="Shape 324"/>
            <p:cNvSpPr/>
            <p:nvPr/>
          </p:nvSpPr>
          <p:spPr>
            <a:xfrm>
              <a:off x="52388" y="2066925"/>
              <a:ext cx="109538" cy="109538"/>
            </a:xfrm>
            <a:custGeom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x="1228725" y="4662487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1319212" y="5041900"/>
              <a:ext cx="371475" cy="1801813"/>
            </a:xfrm>
            <a:custGeom>
              <a:pathLst>
                <a:path extrusionOk="0" h="1135" w="234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7" name="Shape 327"/>
            <p:cNvSpPr/>
            <p:nvPr/>
          </p:nvSpPr>
          <p:spPr>
            <a:xfrm>
              <a:off x="1147762" y="448151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x="819150" y="3983037"/>
              <a:ext cx="347663" cy="2860675"/>
            </a:xfrm>
            <a:custGeom>
              <a:pathLst>
                <a:path extrusionOk="0" h="1802" w="219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9" name="Shape 329"/>
            <p:cNvSpPr/>
            <p:nvPr/>
          </p:nvSpPr>
          <p:spPr>
            <a:xfrm>
              <a:off x="728662" y="3806825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1624012" y="4867275"/>
              <a:ext cx="190500" cy="188912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x="1404937" y="5422900"/>
              <a:ext cx="371475" cy="1425575"/>
            </a:xfrm>
            <a:custGeom>
              <a:pathLst>
                <a:path extrusionOk="0" h="898" w="234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32" name="Shape 332"/>
            <p:cNvSpPr/>
            <p:nvPr/>
          </p:nvSpPr>
          <p:spPr>
            <a:xfrm>
              <a:off x="1666875" y="5945187"/>
              <a:ext cx="152400" cy="912812"/>
            </a:xfrm>
            <a:custGeom>
              <a:pathLst>
                <a:path extrusionOk="0" h="575" w="96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33" name="Shape 333"/>
            <p:cNvSpPr/>
            <p:nvPr/>
          </p:nvSpPr>
          <p:spPr>
            <a:xfrm>
              <a:off x="1709738" y="5246687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1709738" y="5764212"/>
              <a:ext cx="190500" cy="190500"/>
            </a:xfrm>
            <a:custGeom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1766888" y="6330950"/>
              <a:ext cx="419100" cy="527050"/>
            </a:xfrm>
            <a:custGeom>
              <a:pathLst>
                <a:path extrusionOk="0" h="332" w="264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36" name="Shape 336"/>
            <p:cNvSpPr/>
            <p:nvPr/>
          </p:nvSpPr>
          <p:spPr>
            <a:xfrm>
              <a:off x="2147888" y="6221412"/>
              <a:ext cx="157163" cy="147637"/>
            </a:xfrm>
            <a:custGeom>
              <a:pathLst>
                <a:path extrusionOk="0" h="31" w="33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504825" y="9525"/>
              <a:ext cx="233363" cy="5103813"/>
            </a:xfrm>
            <a:custGeom>
              <a:pathLst>
                <a:path extrusionOk="0" h="3215" w="147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38" name="Shape 338"/>
            <p:cNvSpPr/>
            <p:nvPr/>
          </p:nvSpPr>
          <p:spPr>
            <a:xfrm>
              <a:off x="633412" y="5103812"/>
              <a:ext cx="185738" cy="185738"/>
            </a:xfrm>
            <a:custGeom>
              <a:pathLst>
                <a:path extrusionOk="0" h="39" w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</p:grpSp>
      <p:sp>
        <p:nvSpPr>
          <p:cNvPr id="339" name="Shape 339"/>
          <p:cNvSpPr txBox="1"/>
          <p:nvPr>
            <p:ph type="ctrTitle"/>
          </p:nvPr>
        </p:nvSpPr>
        <p:spPr>
          <a:xfrm>
            <a:off x="1407319" y="841770"/>
            <a:ext cx="6593680" cy="1790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40" name="Shape 340"/>
          <p:cNvSpPr txBox="1"/>
          <p:nvPr>
            <p:ph idx="1" type="subTitle"/>
          </p:nvPr>
        </p:nvSpPr>
        <p:spPr>
          <a:xfrm>
            <a:off x="1407319" y="2701525"/>
            <a:ext cx="659368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/>
            </a:lvl1pPr>
            <a:lvl2pPr indent="0" marL="3429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2pPr>
            <a:lvl3pPr indent="0" marL="6858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3pPr>
            <a:lvl4pPr indent="0" marL="10287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4pPr>
            <a:lvl5pPr indent="0" marL="13716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5pPr>
            <a:lvl6pPr indent="0" marL="17145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6pPr>
            <a:lvl7pPr indent="0" marL="20574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7pPr>
            <a:lvl8pPr indent="0" marL="24003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8pPr>
            <a:lvl9pPr indent="0" marL="2743200" marR="0" rtl="0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1" name="Shape 341"/>
          <p:cNvSpPr txBox="1"/>
          <p:nvPr>
            <p:ph idx="10" type="dt"/>
          </p:nvPr>
        </p:nvSpPr>
        <p:spPr>
          <a:xfrm>
            <a:off x="5308132" y="4057651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2" name="Shape 342"/>
          <p:cNvSpPr txBox="1"/>
          <p:nvPr>
            <p:ph idx="11" type="ftr"/>
          </p:nvPr>
        </p:nvSpPr>
        <p:spPr>
          <a:xfrm>
            <a:off x="1407316" y="4057651"/>
            <a:ext cx="3843664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3" name="Shape 343"/>
          <p:cNvSpPr txBox="1"/>
          <p:nvPr>
            <p:ph idx="12" type="sldNum"/>
          </p:nvPr>
        </p:nvSpPr>
        <p:spPr>
          <a:xfrm>
            <a:off x="7422684" y="4057650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856058" y="1687115"/>
            <a:ext cx="7429497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460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1206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079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952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952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825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825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825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825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856058" y="1064420"/>
            <a:ext cx="74295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856058" y="3318271"/>
            <a:ext cx="7429500" cy="10310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7" name="Shape 347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8" name="Shape 348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49" name="Shape 349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856058" y="1687114"/>
            <a:ext cx="3658792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349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2095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968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1841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1841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1714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1714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1714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1714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53" name="Shape 353"/>
          <p:cNvSpPr txBox="1"/>
          <p:nvPr>
            <p:ph idx="2" type="body"/>
          </p:nvPr>
        </p:nvSpPr>
        <p:spPr>
          <a:xfrm>
            <a:off x="4629151" y="1687114"/>
            <a:ext cx="3656408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349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2095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968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1841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1841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1714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1714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1714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1714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54" name="Shape 354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55" name="Shape 355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56" name="Shape 356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type="title"/>
          </p:nvPr>
        </p:nvSpPr>
        <p:spPr>
          <a:xfrm>
            <a:off x="856058" y="464345"/>
            <a:ext cx="7429500" cy="11084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1027515" y="1687115"/>
            <a:ext cx="3487334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60" name="Shape 360"/>
          <p:cNvSpPr txBox="1"/>
          <p:nvPr>
            <p:ph idx="2" type="body"/>
          </p:nvPr>
        </p:nvSpPr>
        <p:spPr>
          <a:xfrm>
            <a:off x="856058" y="2305048"/>
            <a:ext cx="3658793" cy="20383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349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2095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968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1841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1841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1714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1714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1714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1714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61" name="Shape 361"/>
          <p:cNvSpPr txBox="1"/>
          <p:nvPr>
            <p:ph idx="3" type="body"/>
          </p:nvPr>
        </p:nvSpPr>
        <p:spPr>
          <a:xfrm>
            <a:off x="4800605" y="1687114"/>
            <a:ext cx="3484949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62" name="Shape 362"/>
          <p:cNvSpPr txBox="1"/>
          <p:nvPr>
            <p:ph idx="4" type="body"/>
          </p:nvPr>
        </p:nvSpPr>
        <p:spPr>
          <a:xfrm>
            <a:off x="4629150" y="2305048"/>
            <a:ext cx="3656408" cy="20383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349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2095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968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1841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1841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1714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1714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1714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1714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63" name="Shape 363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64" name="Shape 364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65" name="Shape 365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8" name="Shape 368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69" name="Shape 369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70" name="Shape 370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73" name="Shape 373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74" name="Shape 374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type="title"/>
          </p:nvPr>
        </p:nvSpPr>
        <p:spPr>
          <a:xfrm>
            <a:off x="860029" y="457200"/>
            <a:ext cx="2892028" cy="1229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3867150" y="444499"/>
            <a:ext cx="4418406" cy="38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2349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2095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968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1841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1841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1714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1714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1714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1714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78" name="Shape 378"/>
          <p:cNvSpPr txBox="1"/>
          <p:nvPr>
            <p:ph idx="2" type="body"/>
          </p:nvPr>
        </p:nvSpPr>
        <p:spPr>
          <a:xfrm>
            <a:off x="860029" y="1687114"/>
            <a:ext cx="2892028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79" name="Shape 379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0" name="Shape 380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856058" y="457200"/>
            <a:ext cx="4450880" cy="1229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4" name="Shape 384"/>
          <p:cNvSpPr/>
          <p:nvPr>
            <p:ph idx="2" type="pic"/>
          </p:nvPr>
        </p:nvSpPr>
        <p:spPr>
          <a:xfrm>
            <a:off x="5535541" y="457200"/>
            <a:ext cx="2750017" cy="3886196"/>
          </a:xfrm>
          <a:prstGeom prst="round2DiagRect">
            <a:avLst>
              <a:gd fmla="val 5608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856058" y="1687114"/>
            <a:ext cx="4450883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86" name="Shape 386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7" name="Shape 387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88" name="Shape 388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anoramic Picture with Caption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856058" y="3228499"/>
            <a:ext cx="7434265" cy="6145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91" name="Shape 391"/>
          <p:cNvSpPr/>
          <p:nvPr>
            <p:ph idx="2" type="pic"/>
          </p:nvPr>
        </p:nvSpPr>
        <p:spPr>
          <a:xfrm>
            <a:off x="856058" y="454818"/>
            <a:ext cx="7434265" cy="2474834"/>
          </a:xfrm>
          <a:prstGeom prst="round2DiagRect">
            <a:avLst>
              <a:gd fmla="val 4860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856024" y="3843014"/>
            <a:ext cx="7433144" cy="5118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93" name="Shape 393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94" name="Shape 394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95" name="Shape 395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aption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type="title"/>
          </p:nvPr>
        </p:nvSpPr>
        <p:spPr>
          <a:xfrm>
            <a:off x="856091" y="457200"/>
            <a:ext cx="7429465" cy="25717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856058" y="3314700"/>
            <a:ext cx="7428344" cy="1028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399" name="Shape 399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00" name="Shape 400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01" name="Shape 401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with Caption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type="title"/>
          </p:nvPr>
        </p:nvSpPr>
        <p:spPr>
          <a:xfrm>
            <a:off x="1084658" y="457200"/>
            <a:ext cx="6977062" cy="2061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1290483" y="2524166"/>
            <a:ext cx="6564223" cy="4117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05" name="Shape 405"/>
          <p:cNvSpPr txBox="1"/>
          <p:nvPr>
            <p:ph idx="2" type="body"/>
          </p:nvPr>
        </p:nvSpPr>
        <p:spPr>
          <a:xfrm>
            <a:off x="856058" y="3232439"/>
            <a:ext cx="7429502" cy="1117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06" name="Shape 406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07" name="Shape 407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08" name="Shape 408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677633" y="549295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“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7903028" y="2073725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”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856058" y="1064420"/>
            <a:ext cx="74295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856058" y="3318271"/>
            <a:ext cx="7429500" cy="10310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22" name="Shape 122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23" name="Shape 123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Name Card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x="856058" y="1600529"/>
            <a:ext cx="7429500" cy="1883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856023" y="3493241"/>
            <a:ext cx="7428379" cy="8554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14" name="Shape 414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15" name="Shape 415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16" name="Shape 416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Column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x="856058" y="457200"/>
            <a:ext cx="7429497" cy="1428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856058" y="2005847"/>
            <a:ext cx="23976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0" name="Shape 420"/>
          <p:cNvSpPr txBox="1"/>
          <p:nvPr>
            <p:ph idx="2" type="body"/>
          </p:nvPr>
        </p:nvSpPr>
        <p:spPr>
          <a:xfrm>
            <a:off x="845937" y="2520197"/>
            <a:ext cx="2406551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1" name="Shape 421"/>
          <p:cNvSpPr txBox="1"/>
          <p:nvPr>
            <p:ph idx="3" type="body"/>
          </p:nvPr>
        </p:nvSpPr>
        <p:spPr>
          <a:xfrm>
            <a:off x="3386075" y="2008225"/>
            <a:ext cx="2388288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2" name="Shape 422"/>
          <p:cNvSpPr txBox="1"/>
          <p:nvPr>
            <p:ph idx="4" type="body"/>
          </p:nvPr>
        </p:nvSpPr>
        <p:spPr>
          <a:xfrm>
            <a:off x="3378160" y="2522575"/>
            <a:ext cx="2396872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3" name="Shape 423"/>
          <p:cNvSpPr txBox="1"/>
          <p:nvPr>
            <p:ph idx="5" type="body"/>
          </p:nvPr>
        </p:nvSpPr>
        <p:spPr>
          <a:xfrm>
            <a:off x="5889332" y="2005847"/>
            <a:ext cx="2396224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4" name="Shape 424"/>
          <p:cNvSpPr txBox="1"/>
          <p:nvPr>
            <p:ph idx="6" type="body"/>
          </p:nvPr>
        </p:nvSpPr>
        <p:spPr>
          <a:xfrm>
            <a:off x="5889332" y="2520197"/>
            <a:ext cx="2396224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25" name="Shape 425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26" name="Shape 426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27" name="Shape 427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Picture Column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title"/>
          </p:nvPr>
        </p:nvSpPr>
        <p:spPr>
          <a:xfrm>
            <a:off x="856058" y="457200"/>
            <a:ext cx="7429497" cy="1428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856058" y="3303446"/>
            <a:ext cx="2396430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1" name="Shape 431"/>
          <p:cNvSpPr/>
          <p:nvPr>
            <p:ph idx="2" type="pic"/>
          </p:nvPr>
        </p:nvSpPr>
        <p:spPr>
          <a:xfrm>
            <a:off x="856058" y="2000249"/>
            <a:ext cx="2396430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32" name="Shape 432"/>
          <p:cNvSpPr txBox="1"/>
          <p:nvPr>
            <p:ph idx="3" type="body"/>
          </p:nvPr>
        </p:nvSpPr>
        <p:spPr>
          <a:xfrm>
            <a:off x="856058" y="3735644"/>
            <a:ext cx="2396430" cy="6133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3" name="Shape 433"/>
          <p:cNvSpPr txBox="1"/>
          <p:nvPr>
            <p:ph idx="4" type="body"/>
          </p:nvPr>
        </p:nvSpPr>
        <p:spPr>
          <a:xfrm>
            <a:off x="3366789" y="3303446"/>
            <a:ext cx="2400300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4" name="Shape 434"/>
          <p:cNvSpPr/>
          <p:nvPr>
            <p:ph idx="5" type="pic"/>
          </p:nvPr>
        </p:nvSpPr>
        <p:spPr>
          <a:xfrm>
            <a:off x="3366789" y="2000249"/>
            <a:ext cx="2399205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35" name="Shape 435"/>
          <p:cNvSpPr txBox="1"/>
          <p:nvPr>
            <p:ph idx="6" type="body"/>
          </p:nvPr>
        </p:nvSpPr>
        <p:spPr>
          <a:xfrm>
            <a:off x="3365694" y="3735642"/>
            <a:ext cx="2400300" cy="6077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6" name="Shape 436"/>
          <p:cNvSpPr txBox="1"/>
          <p:nvPr>
            <p:ph idx="7" type="body"/>
          </p:nvPr>
        </p:nvSpPr>
        <p:spPr>
          <a:xfrm>
            <a:off x="5889426" y="3303446"/>
            <a:ext cx="2393055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7" name="Shape 437"/>
          <p:cNvSpPr/>
          <p:nvPr>
            <p:ph idx="8" type="pic"/>
          </p:nvPr>
        </p:nvSpPr>
        <p:spPr>
          <a:xfrm>
            <a:off x="5889332" y="2000249"/>
            <a:ext cx="2396227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38" name="Shape 438"/>
          <p:cNvSpPr txBox="1"/>
          <p:nvPr>
            <p:ph idx="9" type="body"/>
          </p:nvPr>
        </p:nvSpPr>
        <p:spPr>
          <a:xfrm>
            <a:off x="5889332" y="3735641"/>
            <a:ext cx="2396224" cy="607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9" name="Shape 439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40" name="Shape 440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41" name="Shape 441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44" name="Shape 444"/>
          <p:cNvSpPr txBox="1"/>
          <p:nvPr>
            <p:ph idx="1" type="body"/>
          </p:nvPr>
        </p:nvSpPr>
        <p:spPr>
          <a:xfrm rot="5400000">
            <a:off x="3242666" y="-699490"/>
            <a:ext cx="2656286" cy="74294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349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2095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968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1841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1841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1714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1714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1714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1714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45" name="Shape 445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46" name="Shape 446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47" name="Shape 447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type="title"/>
          </p:nvPr>
        </p:nvSpPr>
        <p:spPr>
          <a:xfrm rot="5400000">
            <a:off x="5590577" y="1648421"/>
            <a:ext cx="3886201" cy="1503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50" name="Shape 450"/>
          <p:cNvSpPr txBox="1"/>
          <p:nvPr>
            <p:ph idx="1" type="body"/>
          </p:nvPr>
        </p:nvSpPr>
        <p:spPr>
          <a:xfrm rot="5400000">
            <a:off x="1818676" y="-505420"/>
            <a:ext cx="3886201" cy="58114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349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2095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968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1841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1841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1714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1714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1714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1714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51" name="Shape 451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52" name="Shape 452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53" name="Shape 453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856058" y="1687114"/>
            <a:ext cx="3658792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460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1206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079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952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952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825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825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825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825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28" name="Shape 128"/>
          <p:cNvSpPr txBox="1"/>
          <p:nvPr>
            <p:ph idx="2" type="body"/>
          </p:nvPr>
        </p:nvSpPr>
        <p:spPr>
          <a:xfrm>
            <a:off x="4629151" y="1687114"/>
            <a:ext cx="3656408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460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1206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079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952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952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825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825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825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825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29" name="Shape 129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0" name="Shape 130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856058" y="464345"/>
            <a:ext cx="7429500" cy="11084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1027515" y="1687115"/>
            <a:ext cx="3487334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35" name="Shape 135"/>
          <p:cNvSpPr txBox="1"/>
          <p:nvPr>
            <p:ph idx="2" type="body"/>
          </p:nvPr>
        </p:nvSpPr>
        <p:spPr>
          <a:xfrm>
            <a:off x="856058" y="2305048"/>
            <a:ext cx="3658793" cy="20383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460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1206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079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952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952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825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825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825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825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36" name="Shape 136"/>
          <p:cNvSpPr txBox="1"/>
          <p:nvPr>
            <p:ph idx="3" type="body"/>
          </p:nvPr>
        </p:nvSpPr>
        <p:spPr>
          <a:xfrm>
            <a:off x="4800605" y="1687114"/>
            <a:ext cx="3484949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37" name="Shape 137"/>
          <p:cNvSpPr txBox="1"/>
          <p:nvPr>
            <p:ph idx="4" type="body"/>
          </p:nvPr>
        </p:nvSpPr>
        <p:spPr>
          <a:xfrm>
            <a:off x="4629150" y="2305048"/>
            <a:ext cx="3656408" cy="20383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460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1206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079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952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952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825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825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825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825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38" name="Shape 138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4" name="Shape 144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860029" y="457200"/>
            <a:ext cx="2892028" cy="1229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3867150" y="444499"/>
            <a:ext cx="4418406" cy="38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146050" marL="171450" rtl="0" algn="l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indent="120650" marL="5143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indent="107950" marL="8572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indent="95250" marL="12001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indent="95250" marL="15430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indent="82550" marL="18859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indent="82550" marL="22288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indent="82550" marL="25717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indent="82550" marL="2914650" rtl="0" algn="l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53" name="Shape 153"/>
          <p:cNvSpPr txBox="1"/>
          <p:nvPr>
            <p:ph idx="2" type="body"/>
          </p:nvPr>
        </p:nvSpPr>
        <p:spPr>
          <a:xfrm>
            <a:off x="860029" y="1687114"/>
            <a:ext cx="2892028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54" name="Shape 154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55" name="Shape 155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56" name="Shape 156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856058" y="457200"/>
            <a:ext cx="4450880" cy="1229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9" name="Shape 159"/>
          <p:cNvSpPr/>
          <p:nvPr>
            <p:ph idx="2" type="pic"/>
          </p:nvPr>
        </p:nvSpPr>
        <p:spPr>
          <a:xfrm>
            <a:off x="5535541" y="457200"/>
            <a:ext cx="2750017" cy="3886196"/>
          </a:xfrm>
          <a:prstGeom prst="round2DiagRect">
            <a:avLst>
              <a:gd fmla="val 5608" name="adj1"/>
              <a:gd fmla="val 0" name="adj2"/>
            </a:avLst>
          </a:prstGeom>
          <a:noFill/>
          <a:ln cap="sq" w="19050">
            <a:solidFill>
              <a:srgbClr val="B0BFC7">
                <a:alpha val="60000"/>
              </a:srgbClr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856058" y="1687114"/>
            <a:ext cx="4450883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/>
            </a:lvl1pPr>
            <a:lvl2pPr indent="0" marL="342900" rtl="0">
              <a:spcBef>
                <a:spcPts val="0"/>
              </a:spcBef>
              <a:buFont typeface="Arial"/>
              <a:buNone/>
              <a:defRPr/>
            </a:lvl2pPr>
            <a:lvl3pPr indent="0" marL="685800" rtl="0">
              <a:spcBef>
                <a:spcPts val="0"/>
              </a:spcBef>
              <a:buFont typeface="Arial"/>
              <a:buNone/>
              <a:defRPr/>
            </a:lvl3pPr>
            <a:lvl4pPr indent="0" marL="1028700" rtl="0">
              <a:spcBef>
                <a:spcPts val="0"/>
              </a:spcBef>
              <a:buFont typeface="Arial"/>
              <a:buNone/>
              <a:defRPr/>
            </a:lvl4pPr>
            <a:lvl5pPr indent="0" marL="1371600" rtl="0">
              <a:spcBef>
                <a:spcPts val="0"/>
              </a:spcBef>
              <a:buFont typeface="Arial"/>
              <a:buNone/>
              <a:defRPr/>
            </a:lvl5pPr>
            <a:lvl6pPr indent="0" marL="1714500" rtl="0">
              <a:spcBef>
                <a:spcPts val="0"/>
              </a:spcBef>
              <a:buFont typeface="Arial"/>
              <a:buNone/>
              <a:defRPr/>
            </a:lvl6pPr>
            <a:lvl7pPr indent="0" marL="2057400" rtl="0">
              <a:spcBef>
                <a:spcPts val="0"/>
              </a:spcBef>
              <a:buFont typeface="Arial"/>
              <a:buNone/>
              <a:defRPr/>
            </a:lvl7pPr>
            <a:lvl8pPr indent="0" marL="2400300" rtl="0">
              <a:spcBef>
                <a:spcPts val="0"/>
              </a:spcBef>
              <a:buFont typeface="Arial"/>
              <a:buNone/>
              <a:defRPr/>
            </a:lvl8pPr>
            <a:lvl9pPr indent="0" marL="27432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2" name="Shape 162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3" name="Shape 163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" Type="http://schemas.openxmlformats.org/officeDocument/2006/relationships/image" Target="../media/image00.png"/><Relationship Id="rId4" Type="http://schemas.openxmlformats.org/officeDocument/2006/relationships/slideLayout" Target="../slideLayouts/slideLayout3.xml"/><Relationship Id="rId10" Type="http://schemas.openxmlformats.org/officeDocument/2006/relationships/slideLayout" Target="../slideLayouts/slideLayout9.xml"/><Relationship Id="rId3" Type="http://schemas.openxmlformats.org/officeDocument/2006/relationships/slideLayout" Target="../slideLayouts/slideLayout2.xml"/><Relationship Id="rId11" Type="http://schemas.openxmlformats.org/officeDocument/2006/relationships/slideLayout" Target="../slideLayouts/slideLayout10.xml"/><Relationship Id="rId9" Type="http://schemas.openxmlformats.org/officeDocument/2006/relationships/slideLayout" Target="../slideLayouts/slideLayout8.xml"/><Relationship Id="rId6" Type="http://schemas.openxmlformats.org/officeDocument/2006/relationships/slideLayout" Target="../slideLayouts/slideLayout5.xml"/><Relationship Id="rId5" Type="http://schemas.openxmlformats.org/officeDocument/2006/relationships/slideLayout" Target="../slideLayouts/slideLayout4.xml"/><Relationship Id="rId8" Type="http://schemas.openxmlformats.org/officeDocument/2006/relationships/slideLayout" Target="../slideLayouts/slideLayout7.xml"/><Relationship Id="rId7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9.xml"/><Relationship Id="rId1" Type="http://schemas.openxmlformats.org/officeDocument/2006/relationships/image" Target="../media/image00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"/>
          <p:cNvPicPr preferRelativeResize="0"/>
          <p:nvPr/>
        </p:nvPicPr>
        <p:blipFill rotWithShape="1">
          <a:blip r:embed="rId1">
            <a:alphaModFix amt="30000"/>
          </a:blip>
          <a:srcRect b="0" l="0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6"/>
          <p:cNvGrpSpPr/>
          <p:nvPr/>
        </p:nvGrpSpPr>
        <p:grpSpPr>
          <a:xfrm>
            <a:off x="-10716" y="0"/>
            <a:ext cx="9040416" cy="5143500"/>
            <a:chOff x="-14288" y="0"/>
            <a:chExt cx="12053888" cy="6857999"/>
          </a:xfrm>
        </p:grpSpPr>
        <p:grpSp>
          <p:nvGrpSpPr>
            <p:cNvPr id="7" name="Shape 7"/>
            <p:cNvGrpSpPr/>
            <p:nvPr/>
          </p:nvGrpSpPr>
          <p:grpSpPr>
            <a:xfrm>
              <a:off x="-14288" y="0"/>
              <a:ext cx="1220788" cy="6857999"/>
              <a:chOff x="-14288" y="0"/>
              <a:chExt cx="1220788" cy="6857999"/>
            </a:xfrm>
          </p:grpSpPr>
          <p:sp>
            <p:nvSpPr>
              <p:cNvPr id="8" name="Shape 8"/>
              <p:cNvSpPr/>
              <p:nvPr/>
            </p:nvSpPr>
            <p:spPr>
              <a:xfrm>
                <a:off x="114300" y="4763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9" name="Shape 9"/>
              <p:cNvSpPr/>
              <p:nvPr/>
            </p:nvSpPr>
            <p:spPr>
              <a:xfrm>
                <a:off x="33335" y="2176463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0" name="Shape 10"/>
              <p:cNvSpPr/>
              <p:nvPr/>
            </p:nvSpPr>
            <p:spPr>
              <a:xfrm>
                <a:off x="28575" y="4021137"/>
                <a:ext cx="190500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1" name="Shape 11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pathLst>
                  <a:path extrusionOk="0" h="1141" w="233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2" name="Shape 12"/>
              <p:cNvSpPr/>
              <p:nvPr/>
            </p:nvSpPr>
            <p:spPr>
              <a:xfrm>
                <a:off x="503237" y="1801813"/>
                <a:ext cx="190500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3" name="Shape 13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pathLst>
                  <a:path extrusionOk="0" h="901" w="233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4" name="Shape 14"/>
              <p:cNvSpPr/>
              <p:nvPr/>
            </p:nvSpPr>
            <p:spPr>
              <a:xfrm>
                <a:off x="546100" y="0"/>
                <a:ext cx="152400" cy="912812"/>
              </a:xfrm>
              <a:custGeom>
                <a:pathLst>
                  <a:path extrusionOk="0" h="575" w="96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Shape 15"/>
              <p:cNvSpPr/>
              <p:nvPr/>
            </p:nvSpPr>
            <p:spPr>
              <a:xfrm>
                <a:off x="588962" y="1420812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588962" y="903287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pathLst>
                  <a:path extrusionOk="0" h="332" w="266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8" name="Shape 18"/>
              <p:cNvSpPr/>
              <p:nvPr/>
            </p:nvSpPr>
            <p:spPr>
              <a:xfrm>
                <a:off x="1020762" y="488950"/>
                <a:ext cx="161925" cy="147637"/>
              </a:xfrm>
              <a:custGeom>
                <a:pathLst>
                  <a:path extrusionOk="0" h="31" w="34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cxnSp>
            <p:nvCxnSpPr>
              <p:cNvPr id="19" name="Shape 19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 cap="flat" w="9525">
                <a:solidFill>
                  <a:srgbClr val="FFFFFF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sp>
            <p:nvSpPr>
              <p:cNvPr id="20" name="Shape 20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pathLst>
                  <a:path extrusionOk="0" h="80" w="78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1" name="Shape 21"/>
              <p:cNvSpPr/>
              <p:nvPr/>
            </p:nvSpPr>
            <p:spPr>
              <a:xfrm>
                <a:off x="-9525" y="3549650"/>
                <a:ext cx="147637" cy="481012"/>
              </a:xfrm>
              <a:custGeom>
                <a:pathLst>
                  <a:path extrusionOk="0" h="303" w="9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Shape 22"/>
              <p:cNvSpPr/>
              <p:nvPr/>
            </p:nvSpPr>
            <p:spPr>
              <a:xfrm>
                <a:off x="128584" y="1382712"/>
                <a:ext cx="142875" cy="476250"/>
              </a:xfrm>
              <a:custGeom>
                <a:pathLst>
                  <a:path extrusionOk="0" h="300" w="9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Shape 23"/>
              <p:cNvSpPr/>
              <p:nvPr/>
            </p:nvSpPr>
            <p:spPr>
              <a:xfrm>
                <a:off x="204784" y="1849438"/>
                <a:ext cx="114300" cy="107950"/>
              </a:xfrm>
              <a:custGeom>
                <a:pathLst>
                  <a:path extrusionOk="0" h="23" w="24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133350" y="4662487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pathLst>
                  <a:path extrusionOk="0" h="1135" w="233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Shape 26"/>
              <p:cNvSpPr/>
              <p:nvPr/>
            </p:nvSpPr>
            <p:spPr>
              <a:xfrm>
                <a:off x="52384" y="4481512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-14288" y="5627687"/>
                <a:ext cx="85725" cy="1216025"/>
              </a:xfrm>
              <a:custGeom>
                <a:pathLst>
                  <a:path extrusionOk="0" h="766" w="54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Shape 28"/>
              <p:cNvSpPr/>
              <p:nvPr/>
            </p:nvSpPr>
            <p:spPr>
              <a:xfrm>
                <a:off x="527050" y="4867275"/>
                <a:ext cx="190500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pathLst>
                  <a:path extrusionOk="0" h="898" w="236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0" name="Shape 30"/>
              <p:cNvSpPr/>
              <p:nvPr/>
            </p:nvSpPr>
            <p:spPr>
              <a:xfrm>
                <a:off x="569912" y="5945187"/>
                <a:ext cx="152400" cy="912812"/>
              </a:xfrm>
              <a:custGeom>
                <a:pathLst>
                  <a:path extrusionOk="0" h="575" w="96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Shape 31"/>
              <p:cNvSpPr/>
              <p:nvPr/>
            </p:nvSpPr>
            <p:spPr>
              <a:xfrm>
                <a:off x="612775" y="5246687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612775" y="5764212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3" name="Shape 33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pathLst>
                  <a:path extrusionOk="0" h="326" w="263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4" name="Shape 34"/>
              <p:cNvSpPr/>
              <p:nvPr/>
            </p:nvSpPr>
            <p:spPr>
              <a:xfrm>
                <a:off x="1049337" y="6221412"/>
                <a:ext cx="157163" cy="147637"/>
              </a:xfrm>
              <a:custGeom>
                <a:pathLst>
                  <a:path extrusionOk="0" h="31" w="33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</p:grpSp>
        <p:grpSp>
          <p:nvGrpSpPr>
            <p:cNvPr id="35" name="Shape 35"/>
            <p:cNvGrpSpPr/>
            <p:nvPr/>
          </p:nvGrpSpPr>
          <p:grpSpPr>
            <a:xfrm>
              <a:off x="11364910" y="0"/>
              <a:ext cx="674689" cy="6848475"/>
              <a:chOff x="11364910" y="0"/>
              <a:chExt cx="674689" cy="6848475"/>
            </a:xfrm>
          </p:grpSpPr>
          <p:sp>
            <p:nvSpPr>
              <p:cNvPr id="36" name="Shape 36"/>
              <p:cNvSpPr/>
              <p:nvPr/>
            </p:nvSpPr>
            <p:spPr>
              <a:xfrm>
                <a:off x="11483975" y="0"/>
                <a:ext cx="417513" cy="512762"/>
              </a:xfrm>
              <a:custGeom>
                <a:pathLst>
                  <a:path extrusionOk="0" h="323" w="26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7" name="Shape 37"/>
              <p:cNvSpPr/>
              <p:nvPr/>
            </p:nvSpPr>
            <p:spPr>
              <a:xfrm>
                <a:off x="11364910" y="474662"/>
                <a:ext cx="157163" cy="152400"/>
              </a:xfrm>
              <a:custGeom>
                <a:pathLst>
                  <a:path extrusionOk="0" h="32" w="33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11631610" y="1539875"/>
                <a:ext cx="188912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9" name="Shape 39"/>
              <p:cNvSpPr/>
              <p:nvPr/>
            </p:nvSpPr>
            <p:spPr>
              <a:xfrm>
                <a:off x="11531600" y="5694362"/>
                <a:ext cx="298450" cy="1154112"/>
              </a:xfrm>
              <a:custGeom>
                <a:pathLst>
                  <a:path extrusionOk="0" h="727" w="188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0" name="Shape 40"/>
              <p:cNvSpPr/>
              <p:nvPr/>
            </p:nvSpPr>
            <p:spPr>
              <a:xfrm>
                <a:off x="11772900" y="5551487"/>
                <a:ext cx="157163" cy="155575"/>
              </a:xfrm>
              <a:custGeom>
                <a:pathLst>
                  <a:path extrusionOk="0" h="33" w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41" name="Shape 41"/>
              <p:cNvSpPr/>
              <p:nvPr/>
            </p:nvSpPr>
            <p:spPr>
              <a:xfrm>
                <a:off x="11710985" y="4763"/>
                <a:ext cx="304800" cy="1544637"/>
              </a:xfrm>
              <a:custGeom>
                <a:pathLst>
                  <a:path extrusionOk="0" h="973" w="192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Shape 42"/>
              <p:cNvSpPr/>
              <p:nvPr/>
            </p:nvSpPr>
            <p:spPr>
              <a:xfrm>
                <a:off x="11636375" y="4867275"/>
                <a:ext cx="188912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43" name="Shape 43"/>
              <p:cNvSpPr/>
              <p:nvPr/>
            </p:nvSpPr>
            <p:spPr>
              <a:xfrm>
                <a:off x="11441110" y="5046662"/>
                <a:ext cx="307975" cy="1801813"/>
              </a:xfrm>
              <a:custGeom>
                <a:pathLst>
                  <a:path extrusionOk="0" h="1135" w="194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4" name="Shape 44"/>
              <p:cNvSpPr/>
              <p:nvPr/>
            </p:nvSpPr>
            <p:spPr>
              <a:xfrm>
                <a:off x="11849100" y="6416675"/>
                <a:ext cx="190500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11939585" y="6596063"/>
                <a:ext cx="23813" cy="252412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</p:grpSp>
      </p:grpSp>
      <p:sp>
        <p:nvSpPr>
          <p:cNvPr id="46" name="Shape 46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856058" y="1687115"/>
            <a:ext cx="7429497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46050" marL="171450" marR="0" rt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1pPr>
            <a:lvl2pPr indent="120650" marL="5143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2pPr>
            <a:lvl3pPr indent="107950" marL="8572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3pPr>
            <a:lvl4pPr indent="95250" marL="12001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4pPr>
            <a:lvl5pPr indent="95250" marL="15430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5pPr>
            <a:lvl6pPr indent="82550" marL="18859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6pPr>
            <a:lvl7pPr indent="82550" marL="22288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7pPr>
            <a:lvl8pPr indent="82550" marL="25717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8pPr>
            <a:lvl9pPr indent="82550" marL="29146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3429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6858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10287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13716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17145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20574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24003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274320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1">
            <a:alphaModFix amt="30000"/>
          </a:blip>
          <a:srcRect b="0" l="0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Shape 231"/>
          <p:cNvGrpSpPr/>
          <p:nvPr/>
        </p:nvGrpSpPr>
        <p:grpSpPr>
          <a:xfrm>
            <a:off x="-10716" y="0"/>
            <a:ext cx="9040416" cy="5143500"/>
            <a:chOff x="-14288" y="0"/>
            <a:chExt cx="12053888" cy="6857999"/>
          </a:xfrm>
        </p:grpSpPr>
        <p:grpSp>
          <p:nvGrpSpPr>
            <p:cNvPr id="232" name="Shape 232"/>
            <p:cNvGrpSpPr/>
            <p:nvPr/>
          </p:nvGrpSpPr>
          <p:grpSpPr>
            <a:xfrm>
              <a:off x="-14288" y="0"/>
              <a:ext cx="1220788" cy="6857999"/>
              <a:chOff x="-14288" y="0"/>
              <a:chExt cx="1220788" cy="6857999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114300" y="4763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33335" y="2176463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28575" y="4021137"/>
                <a:ext cx="190500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pathLst>
                  <a:path extrusionOk="0" h="1141" w="233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7" name="Shape 237"/>
              <p:cNvSpPr/>
              <p:nvPr/>
            </p:nvSpPr>
            <p:spPr>
              <a:xfrm>
                <a:off x="503237" y="1801813"/>
                <a:ext cx="190500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38" name="Shape 238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pathLst>
                  <a:path extrusionOk="0" h="901" w="233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9" name="Shape 239"/>
              <p:cNvSpPr/>
              <p:nvPr/>
            </p:nvSpPr>
            <p:spPr>
              <a:xfrm>
                <a:off x="546100" y="0"/>
                <a:ext cx="152400" cy="912812"/>
              </a:xfrm>
              <a:custGeom>
                <a:pathLst>
                  <a:path extrusionOk="0" h="575" w="96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0" name="Shape 240"/>
              <p:cNvSpPr/>
              <p:nvPr/>
            </p:nvSpPr>
            <p:spPr>
              <a:xfrm>
                <a:off x="588962" y="1420812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588962" y="903287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42" name="Shape 242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pathLst>
                  <a:path extrusionOk="0" h="332" w="266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3" name="Shape 243"/>
              <p:cNvSpPr/>
              <p:nvPr/>
            </p:nvSpPr>
            <p:spPr>
              <a:xfrm>
                <a:off x="1020762" y="488950"/>
                <a:ext cx="161925" cy="147637"/>
              </a:xfrm>
              <a:custGeom>
                <a:pathLst>
                  <a:path extrusionOk="0" h="31" w="34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cxnSp>
            <p:nvCxnSpPr>
              <p:cNvPr id="244" name="Shape 244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 cap="flat" w="9525">
                <a:solidFill>
                  <a:srgbClr val="FFFFFF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sp>
            <p:nvSpPr>
              <p:cNvPr id="245" name="Shape 245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pathLst>
                  <a:path extrusionOk="0" h="80" w="78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6" name="Shape 246"/>
              <p:cNvSpPr/>
              <p:nvPr/>
            </p:nvSpPr>
            <p:spPr>
              <a:xfrm>
                <a:off x="-9525" y="3549650"/>
                <a:ext cx="147637" cy="481012"/>
              </a:xfrm>
              <a:custGeom>
                <a:pathLst>
                  <a:path extrusionOk="0" h="303" w="9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7" name="Shape 247"/>
              <p:cNvSpPr/>
              <p:nvPr/>
            </p:nvSpPr>
            <p:spPr>
              <a:xfrm>
                <a:off x="128583" y="1382712"/>
                <a:ext cx="142875" cy="476250"/>
              </a:xfrm>
              <a:custGeom>
                <a:pathLst>
                  <a:path extrusionOk="0" h="300" w="9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8" name="Shape 248"/>
              <p:cNvSpPr/>
              <p:nvPr/>
            </p:nvSpPr>
            <p:spPr>
              <a:xfrm>
                <a:off x="204783" y="1849438"/>
                <a:ext cx="114300" cy="107950"/>
              </a:xfrm>
              <a:custGeom>
                <a:pathLst>
                  <a:path extrusionOk="0" h="23" w="24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133350" y="4662487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pathLst>
                  <a:path extrusionOk="0" h="1135" w="233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1" name="Shape 251"/>
              <p:cNvSpPr/>
              <p:nvPr/>
            </p:nvSpPr>
            <p:spPr>
              <a:xfrm>
                <a:off x="52384" y="4481512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-14288" y="5627687"/>
                <a:ext cx="85725" cy="1216025"/>
              </a:xfrm>
              <a:custGeom>
                <a:pathLst>
                  <a:path extrusionOk="0" h="766" w="54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3" name="Shape 253"/>
              <p:cNvSpPr/>
              <p:nvPr/>
            </p:nvSpPr>
            <p:spPr>
              <a:xfrm>
                <a:off x="527050" y="4867275"/>
                <a:ext cx="190500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pathLst>
                  <a:path extrusionOk="0" h="898" w="236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5" name="Shape 255"/>
              <p:cNvSpPr/>
              <p:nvPr/>
            </p:nvSpPr>
            <p:spPr>
              <a:xfrm>
                <a:off x="569912" y="5945187"/>
                <a:ext cx="152400" cy="912812"/>
              </a:xfrm>
              <a:custGeom>
                <a:pathLst>
                  <a:path extrusionOk="0" h="575" w="96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6" name="Shape 256"/>
              <p:cNvSpPr/>
              <p:nvPr/>
            </p:nvSpPr>
            <p:spPr>
              <a:xfrm>
                <a:off x="612775" y="5246687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612775" y="5764212"/>
                <a:ext cx="190500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58" name="Shape 258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pathLst>
                  <a:path extrusionOk="0" h="326" w="263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59" name="Shape 259"/>
              <p:cNvSpPr/>
              <p:nvPr/>
            </p:nvSpPr>
            <p:spPr>
              <a:xfrm>
                <a:off x="1049337" y="6221412"/>
                <a:ext cx="157163" cy="147637"/>
              </a:xfrm>
              <a:custGeom>
                <a:pathLst>
                  <a:path extrusionOk="0" h="31" w="33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</p:grpSp>
        <p:grpSp>
          <p:nvGrpSpPr>
            <p:cNvPr id="260" name="Shape 260"/>
            <p:cNvGrpSpPr/>
            <p:nvPr/>
          </p:nvGrpSpPr>
          <p:grpSpPr>
            <a:xfrm>
              <a:off x="11364910" y="0"/>
              <a:ext cx="674689" cy="6848475"/>
              <a:chOff x="11364910" y="0"/>
              <a:chExt cx="674689" cy="6848475"/>
            </a:xfrm>
          </p:grpSpPr>
          <p:sp>
            <p:nvSpPr>
              <p:cNvPr id="261" name="Shape 261"/>
              <p:cNvSpPr/>
              <p:nvPr/>
            </p:nvSpPr>
            <p:spPr>
              <a:xfrm>
                <a:off x="11483975" y="0"/>
                <a:ext cx="417513" cy="512762"/>
              </a:xfrm>
              <a:custGeom>
                <a:pathLst>
                  <a:path extrusionOk="0" h="323" w="26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2" name="Shape 262"/>
              <p:cNvSpPr/>
              <p:nvPr/>
            </p:nvSpPr>
            <p:spPr>
              <a:xfrm>
                <a:off x="11364910" y="474662"/>
                <a:ext cx="157163" cy="152400"/>
              </a:xfrm>
              <a:custGeom>
                <a:pathLst>
                  <a:path extrusionOk="0" h="32" w="33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11631610" y="1539875"/>
                <a:ext cx="188912" cy="190500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11531600" y="5694362"/>
                <a:ext cx="298450" cy="1154112"/>
              </a:xfrm>
              <a:custGeom>
                <a:pathLst>
                  <a:path extrusionOk="0" h="727" w="188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5" name="Shape 265"/>
              <p:cNvSpPr/>
              <p:nvPr/>
            </p:nvSpPr>
            <p:spPr>
              <a:xfrm>
                <a:off x="11772900" y="5551487"/>
                <a:ext cx="157163" cy="155575"/>
              </a:xfrm>
              <a:custGeom>
                <a:pathLst>
                  <a:path extrusionOk="0" h="33" w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11710985" y="4763"/>
                <a:ext cx="304800" cy="1544637"/>
              </a:xfrm>
              <a:custGeom>
                <a:pathLst>
                  <a:path extrusionOk="0" h="973" w="192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7" name="Shape 267"/>
              <p:cNvSpPr/>
              <p:nvPr/>
            </p:nvSpPr>
            <p:spPr>
              <a:xfrm>
                <a:off x="11636375" y="4867275"/>
                <a:ext cx="188912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68" name="Shape 268"/>
              <p:cNvSpPr/>
              <p:nvPr/>
            </p:nvSpPr>
            <p:spPr>
              <a:xfrm>
                <a:off x="11441110" y="5046662"/>
                <a:ext cx="307975" cy="1801813"/>
              </a:xfrm>
              <a:custGeom>
                <a:pathLst>
                  <a:path extrusionOk="0" h="1135" w="194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9" name="Shape 269"/>
              <p:cNvSpPr/>
              <p:nvPr/>
            </p:nvSpPr>
            <p:spPr>
              <a:xfrm>
                <a:off x="11849100" y="6416675"/>
                <a:ext cx="190500" cy="188912"/>
              </a:xfrm>
              <a:custGeom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70" name="Shape 270"/>
              <p:cNvSpPr/>
              <p:nvPr/>
            </p:nvSpPr>
            <p:spPr>
              <a:xfrm>
                <a:off x="11939585" y="6596063"/>
                <a:ext cx="23813" cy="252412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baseline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endParaRPr>
              </a:p>
            </p:txBody>
          </p:sp>
        </p:grpSp>
      </p:grpSp>
      <p:sp>
        <p:nvSpPr>
          <p:cNvPr id="271" name="Shape 271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856058" y="1687115"/>
            <a:ext cx="7429497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234950" marL="171450" marR="0" rt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1pPr>
            <a:lvl2pPr indent="209550" marL="5143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2pPr>
            <a:lvl3pPr indent="196850" marL="8572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3pPr>
            <a:lvl4pPr indent="184150" marL="12001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4pPr>
            <a:lvl5pPr indent="184150" marL="15430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5pPr>
            <a:lvl6pPr indent="171450" marL="18859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6pPr>
            <a:lvl7pPr indent="171450" marL="22288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7pPr>
            <a:lvl8pPr indent="171450" marL="25717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8pPr>
            <a:lvl9pPr indent="171450" marL="291465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73" name="Shape 273"/>
          <p:cNvSpPr txBox="1"/>
          <p:nvPr>
            <p:ph idx="10" type="dt"/>
          </p:nvPr>
        </p:nvSpPr>
        <p:spPr>
          <a:xfrm>
            <a:off x="5592691" y="4412457"/>
            <a:ext cx="2057400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74" name="Shape 274"/>
          <p:cNvSpPr txBox="1"/>
          <p:nvPr>
            <p:ph idx="11" type="ftr"/>
          </p:nvPr>
        </p:nvSpPr>
        <p:spPr>
          <a:xfrm>
            <a:off x="856058" y="4412457"/>
            <a:ext cx="4679479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indent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indent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indent="0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indent="0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indent="0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indent="0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indent="0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75" name="Shape 275"/>
          <p:cNvSpPr txBox="1"/>
          <p:nvPr>
            <p:ph idx="12" type="sldNum"/>
          </p:nvPr>
        </p:nvSpPr>
        <p:spPr>
          <a:xfrm>
            <a:off x="7707239" y="4412455"/>
            <a:ext cx="578316" cy="27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1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2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3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4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5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6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7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8" mar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71.png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04.jpg"/><Relationship Id="rId3" Type="http://schemas.openxmlformats.org/officeDocument/2006/relationships/image" Target="../media/image05.png"/><Relationship Id="rId6" Type="http://schemas.openxmlformats.org/officeDocument/2006/relationships/image" Target="../media/image01.jpg"/><Relationship Id="rId5" Type="http://schemas.openxmlformats.org/officeDocument/2006/relationships/image" Target="../media/image06.jpg"/><Relationship Id="rId7" Type="http://schemas.openxmlformats.org/officeDocument/2006/relationships/image" Target="../media/image03.jp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4.jpg"/><Relationship Id="rId3" Type="http://schemas.openxmlformats.org/officeDocument/2006/relationships/image" Target="../media/image05.png"/><Relationship Id="rId6" Type="http://schemas.openxmlformats.org/officeDocument/2006/relationships/image" Target="../media/image01.jpg"/><Relationship Id="rId5" Type="http://schemas.openxmlformats.org/officeDocument/2006/relationships/image" Target="../media/image06.jpg"/><Relationship Id="rId7" Type="http://schemas.openxmlformats.org/officeDocument/2006/relationships/image" Target="../media/image03.jp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Relationship Id="rId3" Type="http://schemas.openxmlformats.org/officeDocument/2006/relationships/image" Target="../media/image42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Relationship Id="rId3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Relationship Id="rId3" Type="http://schemas.openxmlformats.org/officeDocument/2006/relationships/image" Target="../media/image29.png"/><Relationship Id="rId5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Relationship Id="rId3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55.png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54.png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72.png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07.png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5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Relationship Id="rId3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8.png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g"/><Relationship Id="rId3" Type="http://schemas.openxmlformats.org/officeDocument/2006/relationships/image" Target="../media/image57.png"/><Relationship Id="rId5" Type="http://schemas.openxmlformats.org/officeDocument/2006/relationships/image" Target="../media/image60.png"/></Relationships>
</file>

<file path=ppt/slides/_rels/slide4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youtube.com/v/_0aYSzCshwY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61.jpg"/><Relationship Id="rId7" Type="http://schemas.openxmlformats.org/officeDocument/2006/relationships/image" Target="../media/image69.jpg"/></Relationships>
</file>

<file path=ppt/slides/_rels/slide4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g"/><Relationship Id="rId3" Type="http://schemas.openxmlformats.org/officeDocument/2006/relationships/image" Target="../media/image58.png"/><Relationship Id="rId6" Type="http://schemas.openxmlformats.org/officeDocument/2006/relationships/hyperlink" Target="http://youtube.com/v/hgte9t-kOyM" TargetMode="External"/><Relationship Id="rId7" Type="http://schemas.openxmlformats.org/officeDocument/2006/relationships/image" Target="../media/image63.jpg"/></Relationships>
</file>

<file path=ppt/slides/_rels/slide4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64.png"/></Relationships>
</file>

<file path=ppt/slides/_rels/slide4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65.png"/></Relationships>
</file>

<file path=ppt/slides/_rels/slide4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7.png"/></Relationships>
</file>

<file path=ppt/slides/_rels/slide5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youtube.com/v/fPuBClhvONI" TargetMode="External"/><Relationship Id="rId5" Type="http://schemas.openxmlformats.org/officeDocument/2006/relationships/image" Target="../media/image66.jpg"/></Relationships>
</file>

<file path=ppt/slides/_rels/slide5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71.png"/></Relationships>
</file>

<file path=ppt/slides/_rels/slide5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70.png"/></Relationships>
</file>

<file path=ppt/slides/_rels/slide5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68.jp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2.jpg"/><Relationship Id="rId3" Type="http://schemas.openxmlformats.org/officeDocument/2006/relationships/image" Target="../media/image09.jp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ctrTitle"/>
          </p:nvPr>
        </p:nvSpPr>
        <p:spPr>
          <a:xfrm>
            <a:off x="398012" y="123113"/>
            <a:ext cx="8903700" cy="94979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MILESTONE 4: DESIGN REVIEW</a:t>
            </a:r>
          </a:p>
        </p:txBody>
      </p:sp>
      <p:sp>
        <p:nvSpPr>
          <p:cNvPr id="456" name="Shape 456"/>
          <p:cNvSpPr txBox="1"/>
          <p:nvPr>
            <p:ph idx="1" type="subTitle"/>
          </p:nvPr>
        </p:nvSpPr>
        <p:spPr>
          <a:xfrm>
            <a:off x="2176249" y="1072912"/>
            <a:ext cx="4788298" cy="5012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SOUTHEASTCON TEAM 1B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r>
              <a:t/>
            </a:r>
            <a:endParaRPr b="0" baseline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862" y="1503175"/>
            <a:ext cx="5888275" cy="331217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 txBox="1"/>
          <p:nvPr/>
        </p:nvSpPr>
        <p:spPr>
          <a:xfrm>
            <a:off x="5956775" y="3689450"/>
            <a:ext cx="2671800" cy="14540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Senior Design Team: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Ivan Vargas	 	  Lorenzo Smith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Chelsea Ogle 	  Evan Marshall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Louis Cooper</a:t>
            </a:r>
          </a:p>
        </p:txBody>
      </p:sp>
      <p:sp>
        <p:nvSpPr>
          <p:cNvPr id="459" name="Shape 459"/>
          <p:cNvSpPr txBox="1"/>
          <p:nvPr/>
        </p:nvSpPr>
        <p:spPr>
          <a:xfrm>
            <a:off x="1671925" y="3805250"/>
            <a:ext cx="2537100" cy="10100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Coordinator: Dr. Michael Frank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Advisors: Dr. Bruce Harvey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Reviewers: Dr. Victor DeBrunner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>
            <p:ph idx="1" type="body"/>
          </p:nvPr>
        </p:nvSpPr>
        <p:spPr>
          <a:xfrm>
            <a:off x="856050" y="1243651"/>
            <a:ext cx="7429500" cy="344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FFFFFF"/>
                </a:solidFill>
              </a:rPr>
              <a:t>9</a:t>
            </a: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Volt Energizer Rechargeable Battery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lang="en">
                <a:solidFill>
                  <a:schemeClr val="lt1"/>
                </a:solidFill>
              </a:rPr>
              <a:t>14200 mAh 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lang="en">
                <a:solidFill>
                  <a:schemeClr val="lt1"/>
                </a:solidFill>
              </a:rPr>
              <a:t>Supplies Voltage for: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■"/>
            </a:pPr>
            <a:r>
              <a:rPr lang="en">
                <a:solidFill>
                  <a:schemeClr val="lt1"/>
                </a:solidFill>
              </a:rPr>
              <a:t>Arduino Due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○"/>
            </a:pPr>
            <a:r>
              <a:rPr lang="en">
                <a:solidFill>
                  <a:schemeClr val="lt1"/>
                </a:solidFill>
              </a:rPr>
              <a:t>Charge Cycles 1500 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○"/>
            </a:pPr>
            <a:r>
              <a:rPr lang="en">
                <a:solidFill>
                  <a:schemeClr val="lt1"/>
                </a:solidFill>
              </a:rPr>
              <a:t>Charge retention 12 months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○"/>
            </a:pPr>
            <a:r>
              <a:rPr lang="en">
                <a:solidFill>
                  <a:schemeClr val="lt1"/>
                </a:solidFill>
              </a:rPr>
              <a:t>Usage time 360 minutes </a:t>
            </a:r>
          </a:p>
        </p:txBody>
      </p:sp>
      <p:sp>
        <p:nvSpPr>
          <p:cNvPr id="536" name="Shape 536"/>
          <p:cNvSpPr txBox="1"/>
          <p:nvPr>
            <p:ph type="title"/>
          </p:nvPr>
        </p:nvSpPr>
        <p:spPr>
          <a:xfrm>
            <a:off x="740070" y="247726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POWER SUPPLY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445975" y="4287250"/>
            <a:ext cx="3000000" cy="1209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LORENZO </a:t>
            </a:r>
          </a:p>
        </p:txBody>
      </p:sp>
      <p:pic>
        <p:nvPicPr>
          <p:cNvPr id="538" name="Shape 538"/>
          <p:cNvPicPr preferRelativeResize="0"/>
          <p:nvPr/>
        </p:nvPicPr>
        <p:blipFill rotWithShape="1">
          <a:blip r:embed="rId3">
            <a:alphaModFix/>
          </a:blip>
          <a:srcRect b="0" l="16294" r="19656" t="0"/>
          <a:stretch/>
        </p:blipFill>
        <p:spPr>
          <a:xfrm>
            <a:off x="5627975" y="1063725"/>
            <a:ext cx="2135575" cy="30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>
            <p:ph type="title"/>
          </p:nvPr>
        </p:nvSpPr>
        <p:spPr>
          <a:xfrm>
            <a:off x="856058" y="46388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12 Volt NiMH Battery</a:t>
            </a:r>
          </a:p>
        </p:txBody>
      </p:sp>
      <p:sp>
        <p:nvSpPr>
          <p:cNvPr id="544" name="Shape 544"/>
          <p:cNvSpPr txBox="1"/>
          <p:nvPr>
            <p:ph idx="1" type="body"/>
          </p:nvPr>
        </p:nvSpPr>
        <p:spPr>
          <a:xfrm>
            <a:off x="856050" y="999049"/>
            <a:ext cx="7429500" cy="3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Analysis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26.4 Wh, 26.4 W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1 CC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2200 mAh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Voltage Peak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14.7 V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Charging Rate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0.5-2.2 A (2.5hrs  @ 0.9 A)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Discharging Rate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2 Amp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Dimensions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51 mm x 29 mm x 72 mm (H x W x L)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Weight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10 oz (283 grams)</a:t>
            </a:r>
          </a:p>
        </p:txBody>
      </p:sp>
      <p:pic>
        <p:nvPicPr>
          <p:cNvPr id="545" name="Shape 5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4476" y="1509150"/>
            <a:ext cx="3473399" cy="21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5274325" y="3588650"/>
            <a:ext cx="306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Red - Positive, Black - Negative</a:t>
            </a:r>
          </a:p>
        </p:txBody>
      </p:sp>
      <p:sp>
        <p:nvSpPr>
          <p:cNvPr id="547" name="Shape 547"/>
          <p:cNvSpPr txBox="1"/>
          <p:nvPr>
            <p:ph idx="2" type="title"/>
          </p:nvPr>
        </p:nvSpPr>
        <p:spPr>
          <a:xfrm>
            <a:off x="740070" y="-133271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POWER SUPPLY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445975" y="4287250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LORENZO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/>
          <p:nvPr>
            <p:ph type="title"/>
          </p:nvPr>
        </p:nvSpPr>
        <p:spPr>
          <a:xfrm>
            <a:off x="857258" y="51808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6 Volt NiMH Battery</a:t>
            </a:r>
          </a:p>
        </p:txBody>
      </p:sp>
      <p:sp>
        <p:nvSpPr>
          <p:cNvPr id="554" name="Shape 554"/>
          <p:cNvSpPr txBox="1"/>
          <p:nvPr>
            <p:ph idx="1" type="body"/>
          </p:nvPr>
        </p:nvSpPr>
        <p:spPr>
          <a:xfrm>
            <a:off x="857250" y="1082699"/>
            <a:ext cx="7429500" cy="3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Analysis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9.6 Wh, 9.6 W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1 CC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2200 mAh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Voltage Peak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7.1 Volts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Charging Rate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0.5-2.2 A (2.5hrs @ 0.9 A)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Discharging Rate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2 Amp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Dimensions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51 mm x 15 mm x 72 mm (H x W x L)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Weight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4.8 oz (140 grams)</a:t>
            </a:r>
          </a:p>
        </p:txBody>
      </p:sp>
      <p:pic>
        <p:nvPicPr>
          <p:cNvPr id="555" name="Shape 5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9175" y="474275"/>
            <a:ext cx="2705100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Shape 556"/>
          <p:cNvSpPr txBox="1"/>
          <p:nvPr/>
        </p:nvSpPr>
        <p:spPr>
          <a:xfrm>
            <a:off x="5676775" y="3265925"/>
            <a:ext cx="3063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Red - Positive, Black - Negative</a:t>
            </a:r>
          </a:p>
        </p:txBody>
      </p:sp>
      <p:sp>
        <p:nvSpPr>
          <p:cNvPr id="557" name="Shape 557"/>
          <p:cNvSpPr txBox="1"/>
          <p:nvPr>
            <p:ph idx="2" type="title"/>
          </p:nvPr>
        </p:nvSpPr>
        <p:spPr>
          <a:xfrm>
            <a:off x="816270" y="-57071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POWER SUPPLY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445975" y="4287250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LORENZO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/>
          <p:nvPr>
            <p:ph type="title"/>
          </p:nvPr>
        </p:nvSpPr>
        <p:spPr>
          <a:xfrm>
            <a:off x="876300" y="62475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Power Risk Assessment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64" name="Shape 564"/>
          <p:cNvSpPr txBox="1"/>
          <p:nvPr>
            <p:ph idx="1" type="body"/>
          </p:nvPr>
        </p:nvSpPr>
        <p:spPr>
          <a:xfrm>
            <a:off x="856058" y="1687115"/>
            <a:ext cx="8287942" cy="26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Possible Risk</a:t>
            </a: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Battery Lifespan decreases over time due to testing and experimenting</a:t>
            </a: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Battery Output current too low due to the overload of devices</a:t>
            </a: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Battery Peak Voltage blows devices being supplied with power</a:t>
            </a: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Battery Disconnection during the competition</a:t>
            </a: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High Stall Current may drain the battery before being used</a:t>
            </a: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Battery Corrosion low probability </a:t>
            </a:r>
          </a:p>
          <a:p>
            <a:pPr indent="571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445975" y="4287250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LORENZO 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/>
          <p:nvPr>
            <p:ph type="title"/>
          </p:nvPr>
        </p:nvSpPr>
        <p:spPr>
          <a:xfrm>
            <a:off x="761649" y="0"/>
            <a:ext cx="76407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DRIVE SYSTEM - TOP LEVEL &amp; PIN CONNECTIONS </a:t>
            </a:r>
          </a:p>
        </p:txBody>
      </p:sp>
      <p:sp>
        <p:nvSpPr>
          <p:cNvPr id="571" name="Shape 571"/>
          <p:cNvSpPr txBox="1"/>
          <p:nvPr/>
        </p:nvSpPr>
        <p:spPr>
          <a:xfrm>
            <a:off x="558200" y="4635200"/>
            <a:ext cx="3221398" cy="769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CHELSEA OGLE</a:t>
            </a:r>
          </a:p>
        </p:txBody>
      </p:sp>
      <p:sp>
        <p:nvSpPr>
          <p:cNvPr id="572" name="Shape 572"/>
          <p:cNvSpPr txBox="1"/>
          <p:nvPr/>
        </p:nvSpPr>
        <p:spPr>
          <a:xfrm>
            <a:off x="7202150" y="3137125"/>
            <a:ext cx="293999" cy="2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73" name="Shape 573"/>
          <p:cNvSpPr txBox="1"/>
          <p:nvPr/>
        </p:nvSpPr>
        <p:spPr>
          <a:xfrm>
            <a:off x="6911750" y="105425"/>
            <a:ext cx="6240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74" name="Shape 574"/>
          <p:cNvSpPr txBox="1"/>
          <p:nvPr/>
        </p:nvSpPr>
        <p:spPr>
          <a:xfrm>
            <a:off x="2415225" y="57930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575" name="Shape 5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6725" y="820074"/>
            <a:ext cx="3753899" cy="375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825" y="820075"/>
            <a:ext cx="4496288" cy="375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/>
          <p:nvPr>
            <p:ph type="title"/>
          </p:nvPr>
        </p:nvSpPr>
        <p:spPr>
          <a:xfrm>
            <a:off x="857258" y="15426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DRIVE SYSTEM - WHEELS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x="857250" y="851625"/>
            <a:ext cx="7130099" cy="3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Two Pololu 90x10mm wheels with tires, one 2’’ </a:t>
            </a:r>
            <a:r>
              <a:rPr lang="en" sz="1800">
                <a:solidFill>
                  <a:schemeClr val="lt1"/>
                </a:solidFill>
                <a:rtl val="0"/>
              </a:rPr>
              <a:t>ball caster wheel with swivel plate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796083" y="4687800"/>
            <a:ext cx="2851314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CHELSEA</a:t>
            </a:r>
          </a:p>
        </p:txBody>
      </p:sp>
      <p:pic>
        <p:nvPicPr>
          <p:cNvPr id="584" name="Shape 5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7975" y="1810450"/>
            <a:ext cx="2779723" cy="273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Shape 5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7700" y="1810450"/>
            <a:ext cx="3072543" cy="273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/>
          <p:nvPr>
            <p:ph type="title"/>
          </p:nvPr>
        </p:nvSpPr>
        <p:spPr>
          <a:xfrm>
            <a:off x="488575" y="91746"/>
            <a:ext cx="7429500" cy="750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DRIVE SYSTEM - MOTOR &amp; MOTOR DRIVER </a:t>
            </a:r>
          </a:p>
        </p:txBody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560900" y="650250"/>
            <a:ext cx="4624499" cy="3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Chose two 12V DC brushed metal gearmotors with  64 CPR encoder</a:t>
            </a:r>
          </a:p>
          <a:p>
            <a:pPr indent="31750" lvl="1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12 kg-cm of torque</a:t>
            </a:r>
          </a:p>
          <a:p>
            <a:pPr indent="31750" lvl="1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200 RPM</a:t>
            </a:r>
          </a:p>
          <a:p>
            <a:pPr indent="31750" lvl="1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300 mA free-run </a:t>
            </a: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Pololu A4990 Dual Motor Driver Shield for Arduino </a:t>
            </a:r>
          </a:p>
          <a:p>
            <a:pPr indent="31750" lvl="1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Current/Voltage Rating sufficient</a:t>
            </a:r>
          </a:p>
          <a:p>
            <a:pPr indent="107950" lvl="2" marL="8572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6-32 V, 0.9 mA max</a:t>
            </a:r>
          </a:p>
          <a:p>
            <a:pPr indent="31750" lvl="1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Protects against over- and under-voltage, reverse voltage, shorts and over temperature 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592" name="Shape 5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5282" y="2796267"/>
            <a:ext cx="2603398" cy="19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Shape 593"/>
          <p:cNvSpPr txBox="1"/>
          <p:nvPr/>
        </p:nvSpPr>
        <p:spPr>
          <a:xfrm>
            <a:off x="640175" y="4650901"/>
            <a:ext cx="3022549" cy="492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CHELSEA</a:t>
            </a:r>
          </a:p>
        </p:txBody>
      </p:sp>
      <p:pic>
        <p:nvPicPr>
          <p:cNvPr id="594" name="Shape 5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700" y="807750"/>
            <a:ext cx="2640548" cy="190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/>
          <p:nvPr>
            <p:ph type="title"/>
          </p:nvPr>
        </p:nvSpPr>
        <p:spPr>
          <a:xfrm>
            <a:off x="857250" y="3"/>
            <a:ext cx="74295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DRIVE SYSTEM - PSEUDOCODE </a:t>
            </a:r>
          </a:p>
        </p:txBody>
      </p:sp>
      <p:sp>
        <p:nvSpPr>
          <p:cNvPr id="600" name="Shape 600"/>
          <p:cNvSpPr txBox="1"/>
          <p:nvPr/>
        </p:nvSpPr>
        <p:spPr>
          <a:xfrm>
            <a:off x="640175" y="4689001"/>
            <a:ext cx="3022500" cy="492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CHELSEA</a:t>
            </a:r>
          </a:p>
        </p:txBody>
      </p:sp>
      <p:pic>
        <p:nvPicPr>
          <p:cNvPr id="601" name="Shape 6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075" y="809775"/>
            <a:ext cx="4642000" cy="374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/>
          <p:nvPr>
            <p:ph type="title"/>
          </p:nvPr>
        </p:nvSpPr>
        <p:spPr>
          <a:xfrm>
            <a:off x="856058" y="46388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DRIVE SYSTEM - RISKS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x="857258" y="1313165"/>
            <a:ext cx="7905740" cy="33159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571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Current overdraw: Motor may draw too much current affecting the power 	consumption </a:t>
            </a:r>
          </a:p>
          <a:p>
            <a:pPr indent="-63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571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Traction failure: In the event of braking and accelerating the friction is not strong enough.</a:t>
            </a:r>
          </a:p>
          <a:p>
            <a:pPr indent="-63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571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Caster Wheel failure: Caster </a:t>
            </a:r>
            <a:r>
              <a:rPr lang="en" sz="1800">
                <a:solidFill>
                  <a:schemeClr val="lt1"/>
                </a:solidFill>
                <a:rtl val="0"/>
              </a:rPr>
              <a:t>wheel could </a:t>
            </a: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affect the robot’s turns and line following points</a:t>
            </a:r>
          </a:p>
          <a:p>
            <a:pPr indent="-63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608" name="Shape 608"/>
          <p:cNvSpPr txBox="1"/>
          <p:nvPr/>
        </p:nvSpPr>
        <p:spPr>
          <a:xfrm>
            <a:off x="640175" y="4650901"/>
            <a:ext cx="3022500" cy="492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CHELSEA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>
            <p:ph type="title"/>
          </p:nvPr>
        </p:nvSpPr>
        <p:spPr>
          <a:xfrm>
            <a:off x="856058" y="46388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SENSORS</a:t>
            </a:r>
          </a:p>
        </p:txBody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x="280504" y="1623883"/>
            <a:ext cx="7429500" cy="26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206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Start LED detection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206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Line Following 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206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Object Detection 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206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Microphone (Simon)</a:t>
            </a:r>
          </a:p>
        </p:txBody>
      </p:sp>
      <p:sp>
        <p:nvSpPr>
          <p:cNvPr id="615" name="Shape 615"/>
          <p:cNvSpPr txBox="1"/>
          <p:nvPr/>
        </p:nvSpPr>
        <p:spPr>
          <a:xfrm>
            <a:off x="280498" y="4581600"/>
            <a:ext cx="4523098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</a:t>
            </a:r>
            <a:r>
              <a:rPr lang="en" sz="1600">
                <a:solidFill>
                  <a:schemeClr val="lt1"/>
                </a:solidFill>
                <a:rtl val="0"/>
              </a:rPr>
              <a:t>CHELSEA</a:t>
            </a:r>
          </a:p>
        </p:txBody>
      </p:sp>
      <p:pic>
        <p:nvPicPr>
          <p:cNvPr id="616" name="Shape 6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1775" y="1264975"/>
            <a:ext cx="6710949" cy="335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Shape 6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4434" y="1700361"/>
            <a:ext cx="648464" cy="74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06350" y="3424094"/>
            <a:ext cx="745148" cy="74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8600" y="3424100"/>
            <a:ext cx="745149" cy="74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16323" y="1752852"/>
            <a:ext cx="745149" cy="692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type="title"/>
          </p:nvPr>
        </p:nvSpPr>
        <p:spPr>
          <a:xfrm>
            <a:off x="856058" y="273612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Test course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445975" y="4287250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IVAN VARGAS</a:t>
            </a: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2575" y="1112575"/>
            <a:ext cx="6710949" cy="335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5233" y="1547962"/>
            <a:ext cx="648464" cy="74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7151" y="3271694"/>
            <a:ext cx="745148" cy="74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89400" y="3271700"/>
            <a:ext cx="745149" cy="74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97098" y="1600453"/>
            <a:ext cx="745149" cy="692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type="title"/>
          </p:nvPr>
        </p:nvSpPr>
        <p:spPr>
          <a:xfrm>
            <a:off x="943608" y="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Microphone For Simon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838200" y="4886400"/>
            <a:ext cx="2438399" cy="2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</a:t>
            </a:r>
            <a:r>
              <a:rPr lang="en" sz="1100">
                <a:solidFill>
                  <a:schemeClr val="lt1"/>
                </a:solidFill>
                <a:rtl val="0"/>
              </a:rPr>
              <a:t>CHELSEA</a:t>
            </a:r>
          </a:p>
        </p:txBody>
      </p:sp>
      <p:pic>
        <p:nvPicPr>
          <p:cNvPr id="627" name="Shape 6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7435" y="0"/>
            <a:ext cx="1876564" cy="172179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Shape 628"/>
          <p:cNvSpPr txBox="1"/>
          <p:nvPr>
            <p:ph idx="1" type="body"/>
          </p:nvPr>
        </p:nvSpPr>
        <p:spPr>
          <a:xfrm>
            <a:off x="725650" y="793750"/>
            <a:ext cx="3168600" cy="3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lang="en" sz="1800">
                <a:solidFill>
                  <a:srgbClr val="FFFFFF"/>
                </a:solidFill>
                <a:rtl val="0"/>
              </a:rPr>
              <a:t>Adafruit </a:t>
            </a: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Electret Microphone Breakout</a:t>
            </a: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0714"/>
              <a:buFont typeface="Arial"/>
              <a:buChar char="•"/>
            </a:pPr>
            <a:r>
              <a:rPr lang="en"/>
              <a:t> </a:t>
            </a:r>
            <a:r>
              <a:rPr lang="en" sz="1800">
                <a:solidFill>
                  <a:schemeClr val="lt1"/>
                </a:solidFill>
              </a:rPr>
              <a:t>Initial plan to use FFT or FHT to determine frequency </a:t>
            </a:r>
          </a:p>
          <a:p>
            <a:pPr indent="-142875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</a:rPr>
              <a:t>Considering detecting waveform period (successful results)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629" name="Shape 6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3894" y="1559062"/>
            <a:ext cx="5120103" cy="358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2850" y="3882025"/>
            <a:ext cx="1974375" cy="1195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Shape 631"/>
          <p:cNvSpPr txBox="1"/>
          <p:nvPr>
            <p:ph idx="2" type="body"/>
          </p:nvPr>
        </p:nvSpPr>
        <p:spPr>
          <a:xfrm>
            <a:off x="709750" y="3388225"/>
            <a:ext cx="3200399" cy="15494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Risks</a:t>
            </a: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Wrong Frequency detected</a:t>
            </a: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Background Noise: crowd is too loud 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/>
          <p:nvPr>
            <p:ph type="title"/>
          </p:nvPr>
        </p:nvSpPr>
        <p:spPr>
          <a:xfrm>
            <a:off x="334008" y="85525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Microphone  Sequence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  <a:rtl val="0"/>
              </a:rPr>
              <a:t>    and Location</a:t>
            </a:r>
          </a:p>
        </p:txBody>
      </p:sp>
      <p:pic>
        <p:nvPicPr>
          <p:cNvPr id="637" name="Shape 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0400" y="1243400"/>
            <a:ext cx="2377974" cy="39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Shape 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8654" y="0"/>
            <a:ext cx="3025345" cy="32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Shape 644"/>
          <p:cNvSpPr txBox="1"/>
          <p:nvPr>
            <p:ph type="title"/>
          </p:nvPr>
        </p:nvSpPr>
        <p:spPr>
          <a:xfrm>
            <a:off x="943608" y="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Starting and Navigation</a:t>
            </a:r>
          </a:p>
        </p:txBody>
      </p:sp>
      <p:sp>
        <p:nvSpPr>
          <p:cNvPr id="645" name="Shape 645"/>
          <p:cNvSpPr txBox="1"/>
          <p:nvPr/>
        </p:nvSpPr>
        <p:spPr>
          <a:xfrm>
            <a:off x="810799" y="4729164"/>
            <a:ext cx="2068021" cy="290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857254" y="877279"/>
            <a:ext cx="7429500" cy="265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Starting (Red LED detection)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b="1" baseline="0" i="1" lang="en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PololuQTR-</a:t>
            </a:r>
            <a:r>
              <a:rPr b="1" i="1" lang="en" sz="1800" u="sng">
                <a:solidFill>
                  <a:schemeClr val="lt1"/>
                </a:solidFill>
                <a:rtl val="0"/>
              </a:rPr>
              <a:t>1</a:t>
            </a:r>
            <a:r>
              <a:rPr b="1" baseline="0" i="1" lang="en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RC</a:t>
            </a: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small module</a:t>
            </a:r>
          </a:p>
          <a:p>
            <a:pPr indent="-142875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1" i="1" lang="en" sz="1800" u="sng">
                <a:solidFill>
                  <a:schemeClr val="lt1"/>
                </a:solidFill>
                <a:rtl val="0"/>
              </a:rPr>
              <a:t>PololuQTR-8RC</a:t>
            </a:r>
            <a:r>
              <a:rPr lang="en" sz="1800">
                <a:solidFill>
                  <a:schemeClr val="lt1"/>
                </a:solidFill>
                <a:rtl val="0"/>
              </a:rPr>
              <a:t> large module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8 + 1 IR/LED Phototransistor pairs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Will detect change in light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Will also help with line following</a:t>
            </a:r>
          </a:p>
        </p:txBody>
      </p:sp>
      <p:pic>
        <p:nvPicPr>
          <p:cNvPr id="647" name="Shape 647"/>
          <p:cNvPicPr preferRelativeResize="0"/>
          <p:nvPr/>
        </p:nvPicPr>
        <p:blipFill rotWithShape="1">
          <a:blip r:embed="rId4">
            <a:alphaModFix/>
          </a:blip>
          <a:srcRect b="48409" l="21496" r="19624" t="5630"/>
          <a:stretch/>
        </p:blipFill>
        <p:spPr>
          <a:xfrm flipH="1">
            <a:off x="6983676" y="3638550"/>
            <a:ext cx="2266348" cy="150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Shape 6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5925" y="3638550"/>
            <a:ext cx="2667000" cy="15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/>
          <p:nvPr/>
        </p:nvSpPr>
        <p:spPr>
          <a:xfrm>
            <a:off x="7361575" y="1461775"/>
            <a:ext cx="689400" cy="706799"/>
          </a:xfrm>
          <a:prstGeom prst="ellipse">
            <a:avLst/>
          </a:prstGeom>
          <a:noFill/>
          <a:ln cap="flat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" name="Shape 650"/>
          <p:cNvSpPr/>
          <p:nvPr/>
        </p:nvSpPr>
        <p:spPr>
          <a:xfrm>
            <a:off x="7055925" y="2399425"/>
            <a:ext cx="1150799" cy="657900"/>
          </a:xfrm>
          <a:prstGeom prst="ellipse">
            <a:avLst/>
          </a:prstGeom>
          <a:noFill/>
          <a:ln cap="flat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/>
          <p:nvPr>
            <p:ph type="title"/>
          </p:nvPr>
        </p:nvSpPr>
        <p:spPr>
          <a:xfrm>
            <a:off x="943608" y="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Starting Course</a:t>
            </a:r>
          </a:p>
        </p:txBody>
      </p:sp>
      <p:sp>
        <p:nvSpPr>
          <p:cNvPr id="656" name="Shape 656"/>
          <p:cNvSpPr txBox="1"/>
          <p:nvPr/>
        </p:nvSpPr>
        <p:spPr>
          <a:xfrm>
            <a:off x="835950" y="4625496"/>
            <a:ext cx="2419713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grpSp>
        <p:nvGrpSpPr>
          <p:cNvPr id="657" name="Shape 657"/>
          <p:cNvGrpSpPr/>
          <p:nvPr/>
        </p:nvGrpSpPr>
        <p:grpSpPr>
          <a:xfrm>
            <a:off x="7879630" y="198725"/>
            <a:ext cx="1264369" cy="1912376"/>
            <a:chOff x="6461092" y="2299697"/>
            <a:chExt cx="1264369" cy="1912376"/>
          </a:xfrm>
        </p:grpSpPr>
        <p:pic>
          <p:nvPicPr>
            <p:cNvPr id="658" name="Shape 6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1092" y="2928833"/>
              <a:ext cx="1264369" cy="1283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Shape 6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63523" y="2299697"/>
              <a:ext cx="1260235" cy="6370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0" name="Shape 660"/>
          <p:cNvPicPr preferRelativeResize="0"/>
          <p:nvPr/>
        </p:nvPicPr>
        <p:blipFill rotWithShape="1">
          <a:blip r:embed="rId5">
            <a:alphaModFix/>
          </a:blip>
          <a:srcRect b="9333" l="23451" r="41283" t="26073"/>
          <a:stretch/>
        </p:blipFill>
        <p:spPr>
          <a:xfrm>
            <a:off x="5698423" y="252548"/>
            <a:ext cx="2142600" cy="474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Shape 661"/>
          <p:cNvPicPr preferRelativeResize="0"/>
          <p:nvPr/>
        </p:nvPicPr>
        <p:blipFill rotWithShape="1">
          <a:blip r:embed="rId6">
            <a:alphaModFix/>
          </a:blip>
          <a:srcRect b="7703" l="0" r="3362" t="25137"/>
          <a:stretch/>
        </p:blipFill>
        <p:spPr>
          <a:xfrm>
            <a:off x="0" y="979625"/>
            <a:ext cx="5698425" cy="245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 txBox="1"/>
          <p:nvPr>
            <p:ph type="title"/>
          </p:nvPr>
        </p:nvSpPr>
        <p:spPr>
          <a:xfrm>
            <a:off x="943608" y="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Starting and Navigation Pin Connections</a:t>
            </a:r>
          </a:p>
        </p:txBody>
      </p:sp>
      <p:grpSp>
        <p:nvGrpSpPr>
          <p:cNvPr id="667" name="Shape 667"/>
          <p:cNvGrpSpPr/>
          <p:nvPr/>
        </p:nvGrpSpPr>
        <p:grpSpPr>
          <a:xfrm>
            <a:off x="7879403" y="0"/>
            <a:ext cx="1264596" cy="1678349"/>
            <a:chOff x="7879403" y="0"/>
            <a:chExt cx="1264596" cy="1678349"/>
          </a:xfrm>
        </p:grpSpPr>
        <p:pic>
          <p:nvPicPr>
            <p:cNvPr id="668" name="Shape 6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882060" y="0"/>
              <a:ext cx="1260235" cy="637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Shape 6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79403" y="629660"/>
              <a:ext cx="1264596" cy="1048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0" name="Shape 670"/>
          <p:cNvSpPr txBox="1"/>
          <p:nvPr/>
        </p:nvSpPr>
        <p:spPr>
          <a:xfrm>
            <a:off x="1001299" y="4749239"/>
            <a:ext cx="2067900" cy="290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pic>
        <p:nvPicPr>
          <p:cNvPr id="671" name="Shape 6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545" y="722799"/>
            <a:ext cx="6941099" cy="388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 txBox="1"/>
          <p:nvPr>
            <p:ph type="title"/>
          </p:nvPr>
        </p:nvSpPr>
        <p:spPr>
          <a:xfrm>
            <a:off x="943608" y="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</a:rPr>
              <a:t>Navigating the Course</a:t>
            </a:r>
          </a:p>
        </p:txBody>
      </p:sp>
      <p:sp>
        <p:nvSpPr>
          <p:cNvPr id="677" name="Shape 677"/>
          <p:cNvSpPr txBox="1"/>
          <p:nvPr/>
        </p:nvSpPr>
        <p:spPr>
          <a:xfrm>
            <a:off x="1001299" y="4749239"/>
            <a:ext cx="2067900" cy="290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sp>
        <p:nvSpPr>
          <p:cNvPr id="678" name="Shape 678"/>
          <p:cNvSpPr txBox="1"/>
          <p:nvPr/>
        </p:nvSpPr>
        <p:spPr>
          <a:xfrm>
            <a:off x="1048640" y="904790"/>
            <a:ext cx="2067599" cy="2067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9" name="Shape 679"/>
          <p:cNvSpPr txBox="1"/>
          <p:nvPr/>
        </p:nvSpPr>
        <p:spPr>
          <a:xfrm>
            <a:off x="1106340" y="2751766"/>
            <a:ext cx="2067900" cy="20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80" name="Shape 6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719323" y="1484273"/>
            <a:ext cx="3097699" cy="246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Shape 6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349" y="2713224"/>
            <a:ext cx="5462124" cy="196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Shape 6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800" y="799750"/>
            <a:ext cx="5462127" cy="1846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>
            <p:ph type="title"/>
          </p:nvPr>
        </p:nvSpPr>
        <p:spPr>
          <a:xfrm>
            <a:off x="943608" y="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</a:rPr>
              <a:t>Navigating 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</a:rPr>
              <a:t>the Course</a:t>
            </a:r>
          </a:p>
        </p:txBody>
      </p:sp>
      <p:sp>
        <p:nvSpPr>
          <p:cNvPr id="688" name="Shape 688"/>
          <p:cNvSpPr txBox="1"/>
          <p:nvPr/>
        </p:nvSpPr>
        <p:spPr>
          <a:xfrm>
            <a:off x="1001299" y="4749239"/>
            <a:ext cx="2067900" cy="290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  <p:pic>
        <p:nvPicPr>
          <p:cNvPr id="689" name="Shape 6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375" y="0"/>
            <a:ext cx="57246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Shape 690"/>
          <p:cNvSpPr txBox="1"/>
          <p:nvPr/>
        </p:nvSpPr>
        <p:spPr>
          <a:xfrm>
            <a:off x="104084" y="104084"/>
            <a:ext cx="2049000" cy="20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1" name="Shape 6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39" y="1601100"/>
            <a:ext cx="2971825" cy="2327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 txBox="1"/>
          <p:nvPr>
            <p:ph type="title"/>
          </p:nvPr>
        </p:nvSpPr>
        <p:spPr>
          <a:xfrm>
            <a:off x="838200" y="0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Navigation Risk</a:t>
            </a:r>
          </a:p>
        </p:txBody>
      </p:sp>
      <p:sp>
        <p:nvSpPr>
          <p:cNvPr id="697" name="Shape 697"/>
          <p:cNvSpPr txBox="1"/>
          <p:nvPr>
            <p:ph idx="1" type="body"/>
          </p:nvPr>
        </p:nvSpPr>
        <p:spPr>
          <a:xfrm>
            <a:off x="762000" y="1352550"/>
            <a:ext cx="7429500" cy="26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 Improper Calibration: Sensors does not center the line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Failure to start: Start LED signal is not recognized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Missing a turn (Lower Risk) : Playing the wrong game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Failure to finish (Lower Risk) : Lost following the track looping continuously, Lose points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698" name="Shape 698"/>
          <p:cNvSpPr txBox="1"/>
          <p:nvPr/>
        </p:nvSpPr>
        <p:spPr>
          <a:xfrm>
            <a:off x="810799" y="4729164"/>
            <a:ext cx="2067900" cy="290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/>
          <p:nvPr>
            <p:ph type="title"/>
          </p:nvPr>
        </p:nvSpPr>
        <p:spPr>
          <a:xfrm>
            <a:off x="943608" y="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Object Detection</a:t>
            </a:r>
          </a:p>
        </p:txBody>
      </p:sp>
      <p:sp>
        <p:nvSpPr>
          <p:cNvPr id="704" name="Shape 704"/>
          <p:cNvSpPr txBox="1"/>
          <p:nvPr/>
        </p:nvSpPr>
        <p:spPr>
          <a:xfrm>
            <a:off x="506275" y="4616246"/>
            <a:ext cx="2457987" cy="427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sp>
        <p:nvSpPr>
          <p:cNvPr id="705" name="Shape 705"/>
          <p:cNvSpPr txBox="1"/>
          <p:nvPr>
            <p:ph idx="1" type="body"/>
          </p:nvPr>
        </p:nvSpPr>
        <p:spPr>
          <a:xfrm>
            <a:off x="658825" y="753625"/>
            <a:ext cx="8152800" cy="265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 2 IR Optical Range Sensors</a:t>
            </a: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Sharp GP2Y0D815Z0F Digital Distance Sensor  (0.2” – 6”)</a:t>
            </a: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  <a:rtl val="0"/>
              </a:rPr>
              <a:t>(Optional)</a:t>
            </a:r>
            <a:r>
              <a:rPr lang="en" sz="1800">
                <a:solidFill>
                  <a:srgbClr val="FFFFFF"/>
                </a:solidFill>
              </a:rPr>
              <a:t>S</a:t>
            </a:r>
            <a:r>
              <a:rPr lang="en" sz="1800">
                <a:solidFill>
                  <a:srgbClr val="FFFFFF"/>
                </a:solidFill>
                <a:rtl val="0"/>
              </a:rPr>
              <a:t>harp GP2Y0A60SZLF Analog Distance Sensor 3V (4” – 60”)</a:t>
            </a:r>
          </a:p>
        </p:txBody>
      </p:sp>
      <p:pic>
        <p:nvPicPr>
          <p:cNvPr id="706" name="Shape 7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3912" y="2009400"/>
            <a:ext cx="3890100" cy="276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Shape 7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62200"/>
            <a:ext cx="4895404" cy="26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Shape 708"/>
          <p:cNvSpPr txBox="1"/>
          <p:nvPr/>
        </p:nvSpPr>
        <p:spPr>
          <a:xfrm>
            <a:off x="108786" y="2170986"/>
            <a:ext cx="21414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 txBox="1"/>
          <p:nvPr>
            <p:ph type="title"/>
          </p:nvPr>
        </p:nvSpPr>
        <p:spPr>
          <a:xfrm>
            <a:off x="656508" y="-169616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Object Detection Sequence, Location,</a:t>
            </a:r>
            <a:r>
              <a:rPr lang="en" sz="2400">
                <a:solidFill>
                  <a:schemeClr val="lt1"/>
                </a:solidFill>
                <a:rtl val="0"/>
              </a:rPr>
              <a:t> and Risk</a:t>
            </a:r>
          </a:p>
        </p:txBody>
      </p:sp>
      <p:pic>
        <p:nvPicPr>
          <p:cNvPr id="714" name="Shape 714"/>
          <p:cNvPicPr preferRelativeResize="0"/>
          <p:nvPr/>
        </p:nvPicPr>
        <p:blipFill rotWithShape="1">
          <a:blip r:embed="rId3">
            <a:alphaModFix/>
          </a:blip>
          <a:srcRect b="12593" l="26493" r="40209" t="45185"/>
          <a:stretch/>
        </p:blipFill>
        <p:spPr>
          <a:xfrm>
            <a:off x="417070" y="566150"/>
            <a:ext cx="2681999" cy="4109698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Shape 715"/>
          <p:cNvSpPr txBox="1"/>
          <p:nvPr/>
        </p:nvSpPr>
        <p:spPr>
          <a:xfrm>
            <a:off x="810799" y="4774889"/>
            <a:ext cx="2067900" cy="290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sp>
        <p:nvSpPr>
          <p:cNvPr id="716" name="Shape 716"/>
          <p:cNvSpPr txBox="1"/>
          <p:nvPr>
            <p:ph idx="1" type="body"/>
          </p:nvPr>
        </p:nvSpPr>
        <p:spPr>
          <a:xfrm>
            <a:off x="3178807" y="672475"/>
            <a:ext cx="7429500" cy="10667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206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Inaccurate Reading </a:t>
            </a:r>
          </a:p>
          <a:p>
            <a:pPr indent="120650" lvl="1" marL="514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Missed Reading (running into a game)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Shape 717"/>
          <p:cNvPicPr preferRelativeResize="0"/>
          <p:nvPr/>
        </p:nvPicPr>
        <p:blipFill rotWithShape="1">
          <a:blip r:embed="rId4">
            <a:alphaModFix/>
          </a:blip>
          <a:srcRect b="0" l="16389" r="8978" t="0"/>
          <a:stretch/>
        </p:blipFill>
        <p:spPr>
          <a:xfrm>
            <a:off x="4622925" y="1737000"/>
            <a:ext cx="4511550" cy="34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x="856058" y="280187"/>
            <a:ext cx="7429497" cy="47908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OVERVIEW</a:t>
            </a:r>
          </a:p>
        </p:txBody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1066800" y="1200150"/>
            <a:ext cx="2398405" cy="338357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342900" lvl="0" marL="6477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MCU</a:t>
            </a:r>
          </a:p>
          <a:p>
            <a:pPr indent="-342900" lvl="0" marL="64770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Power</a:t>
            </a:r>
          </a:p>
          <a:p>
            <a:pPr indent="-342900" lvl="0" marL="64770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Drive System</a:t>
            </a:r>
          </a:p>
          <a:p>
            <a:pPr indent="-342900" lvl="0" marL="64770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Sensors</a:t>
            </a:r>
          </a:p>
          <a:p>
            <a:pPr indent="-342900" lvl="0" marL="64770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Chassis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4495800" y="1200150"/>
            <a:ext cx="2795400" cy="30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5905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Arms/Grippers</a:t>
            </a:r>
          </a:p>
          <a:p>
            <a:pPr indent="-285750" lvl="0" marL="59055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lang="en" sz="2400">
                <a:solidFill>
                  <a:schemeClr val="lt1"/>
                </a:solidFill>
              </a:rPr>
              <a:t>Schedule</a:t>
            </a:r>
          </a:p>
          <a:p>
            <a:pPr indent="-285750" lvl="0" marL="59055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lang="en" sz="2400">
                <a:solidFill>
                  <a:schemeClr val="lt1"/>
                </a:solidFill>
              </a:rPr>
              <a:t>Budget</a:t>
            </a:r>
          </a:p>
          <a:p>
            <a:pPr indent="-285750" lvl="0" marL="59055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lang="en" sz="2400">
                <a:solidFill>
                  <a:schemeClr val="lt1"/>
                </a:solidFill>
              </a:rPr>
              <a:t>Testing Plans</a:t>
            </a:r>
          </a:p>
          <a:p>
            <a:pPr indent="-285750" lvl="0" marL="590550" marR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urier New"/>
              <a:buChar char="o"/>
            </a:pPr>
            <a:r>
              <a:rPr lang="en" sz="2400">
                <a:solidFill>
                  <a:schemeClr val="lt1"/>
                </a:solidFill>
              </a:rPr>
              <a:t>Deliverables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78" name="Shape 478"/>
          <p:cNvSpPr txBox="1"/>
          <p:nvPr/>
        </p:nvSpPr>
        <p:spPr>
          <a:xfrm>
            <a:off x="445975" y="4287250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IVAN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/>
          <p:nvPr>
            <p:ph idx="1" type="body"/>
          </p:nvPr>
        </p:nvSpPr>
        <p:spPr>
          <a:xfrm>
            <a:off x="856050" y="848921"/>
            <a:ext cx="7429500" cy="19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2 layers of HDPE (High-density polyethylene)</a:t>
            </a:r>
            <a:r>
              <a:rPr b="0" baseline="0" i="0" lang="en" sz="1100" u="none" cap="none" strike="noStrik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Lightweight and Sturdy for speed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Low center of gravity</a:t>
            </a:r>
          </a:p>
        </p:txBody>
      </p:sp>
      <p:sp>
        <p:nvSpPr>
          <p:cNvPr id="723" name="Shape 723"/>
          <p:cNvSpPr txBox="1"/>
          <p:nvPr/>
        </p:nvSpPr>
        <p:spPr>
          <a:xfrm>
            <a:off x="856045" y="4581525"/>
            <a:ext cx="2600584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sp>
        <p:nvSpPr>
          <p:cNvPr id="724" name="Shape 724"/>
          <p:cNvSpPr txBox="1"/>
          <p:nvPr>
            <p:ph type="title"/>
          </p:nvPr>
        </p:nvSpPr>
        <p:spPr>
          <a:xfrm>
            <a:off x="1160858" y="668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CHASSIS</a:t>
            </a:r>
          </a:p>
        </p:txBody>
      </p:sp>
      <p:pic>
        <p:nvPicPr>
          <p:cNvPr id="725" name="Shape 7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4950" y="2088675"/>
            <a:ext cx="5430700" cy="305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Shape 726"/>
          <p:cNvSpPr txBox="1"/>
          <p:nvPr/>
        </p:nvSpPr>
        <p:spPr>
          <a:xfrm>
            <a:off x="3759386" y="2193110"/>
            <a:ext cx="2055899" cy="2055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Shape 7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712" y="231200"/>
            <a:ext cx="3927287" cy="42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 txBox="1"/>
          <p:nvPr>
            <p:ph idx="1" type="body"/>
          </p:nvPr>
        </p:nvSpPr>
        <p:spPr>
          <a:xfrm>
            <a:off x="1084658" y="1153715"/>
            <a:ext cx="7429500" cy="26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</a:rPr>
              <a:t>Gripper w/Servo</a:t>
            </a:r>
          </a:p>
          <a:p>
            <a:pPr indent="-142875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IR Distance Sensor</a:t>
            </a:r>
            <a:r>
              <a:rPr b="0" baseline="0" i="0" lang="en" sz="1100" u="none" cap="none" strike="noStrik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Castor Wheel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Start LED/Line Follower Small Module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460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Main Line Follower Module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856045" y="4581525"/>
            <a:ext cx="2600700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sp>
        <p:nvSpPr>
          <p:cNvPr id="734" name="Shape 734"/>
          <p:cNvSpPr txBox="1"/>
          <p:nvPr>
            <p:ph type="title"/>
          </p:nvPr>
        </p:nvSpPr>
        <p:spPr>
          <a:xfrm>
            <a:off x="1160858" y="668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1st Layer Bottom</a:t>
            </a:r>
          </a:p>
        </p:txBody>
      </p:sp>
      <p:cxnSp>
        <p:nvCxnSpPr>
          <p:cNvPr id="735" name="Shape 735"/>
          <p:cNvCxnSpPr/>
          <p:nvPr/>
        </p:nvCxnSpPr>
        <p:spPr>
          <a:xfrm flipH="1" rot="10800000">
            <a:off x="3575825" y="797450"/>
            <a:ext cx="2630999" cy="6017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6" name="Shape 736"/>
          <p:cNvCxnSpPr/>
          <p:nvPr/>
        </p:nvCxnSpPr>
        <p:spPr>
          <a:xfrm flipH="1" rot="10800000">
            <a:off x="2993375" y="1769949"/>
            <a:ext cx="4119899" cy="1081500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7" name="Shape 737"/>
          <p:cNvCxnSpPr/>
          <p:nvPr/>
        </p:nvCxnSpPr>
        <p:spPr>
          <a:xfrm flipH="1" rot="10800000">
            <a:off x="3511700" y="1102150"/>
            <a:ext cx="3704399" cy="10616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8" name="Shape 738"/>
          <p:cNvCxnSpPr/>
          <p:nvPr/>
        </p:nvCxnSpPr>
        <p:spPr>
          <a:xfrm flipH="1" rot="10800000">
            <a:off x="4197725" y="3761248"/>
            <a:ext cx="2420999" cy="5141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9" name="Shape 739"/>
          <p:cNvCxnSpPr/>
          <p:nvPr/>
        </p:nvCxnSpPr>
        <p:spPr>
          <a:xfrm flipH="1" rot="10800000">
            <a:off x="5302050" y="2579296"/>
            <a:ext cx="1695599" cy="10295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/>
          <p:nvPr>
            <p:ph idx="1" type="body"/>
          </p:nvPr>
        </p:nvSpPr>
        <p:spPr>
          <a:xfrm>
            <a:off x="1084658" y="772715"/>
            <a:ext cx="7429500" cy="26561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Etch-a-Sketch Arms w/Servos (x2)</a:t>
            </a:r>
            <a:r>
              <a:rPr b="0" baseline="0" i="0" lang="en" sz="1100" u="none" cap="none" strike="noStrik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rtl val="0"/>
              </a:rPr>
              <a:t>Gripper Servo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MCU (Arduino Due)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Breadboards (x2)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460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Driver Motors w/Wheels (x2)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rtl val="0"/>
            </a:endParaRPr>
          </a:p>
          <a:p>
            <a:pPr indent="-1460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rtl val="0"/>
              </a:rPr>
              <a:t>9V Battery</a:t>
            </a:r>
          </a:p>
        </p:txBody>
      </p:sp>
      <p:pic>
        <p:nvPicPr>
          <p:cNvPr id="745" name="Shape 745"/>
          <p:cNvPicPr preferRelativeResize="0"/>
          <p:nvPr/>
        </p:nvPicPr>
        <p:blipFill rotWithShape="1">
          <a:blip r:embed="rId3">
            <a:alphaModFix/>
          </a:blip>
          <a:srcRect b="0" l="34257" r="20583" t="0"/>
          <a:stretch/>
        </p:blipFill>
        <p:spPr>
          <a:xfrm>
            <a:off x="5014586" y="6675"/>
            <a:ext cx="412941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Shape 746"/>
          <p:cNvSpPr txBox="1"/>
          <p:nvPr/>
        </p:nvSpPr>
        <p:spPr>
          <a:xfrm>
            <a:off x="856045" y="4581525"/>
            <a:ext cx="2600700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sp>
        <p:nvSpPr>
          <p:cNvPr id="747" name="Shape 747"/>
          <p:cNvSpPr txBox="1"/>
          <p:nvPr>
            <p:ph type="title"/>
          </p:nvPr>
        </p:nvSpPr>
        <p:spPr>
          <a:xfrm>
            <a:off x="1160858" y="668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1st Layer Top</a:t>
            </a:r>
          </a:p>
        </p:txBody>
      </p:sp>
      <p:sp>
        <p:nvSpPr>
          <p:cNvPr id="748" name="Shape 748"/>
          <p:cNvSpPr txBox="1"/>
          <p:nvPr/>
        </p:nvSpPr>
        <p:spPr>
          <a:xfrm>
            <a:off x="5541400" y="2404525"/>
            <a:ext cx="1030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baseline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12 V</a:t>
            </a:r>
          </a:p>
        </p:txBody>
      </p:sp>
      <p:sp>
        <p:nvSpPr>
          <p:cNvPr id="749" name="Shape 749"/>
          <p:cNvSpPr txBox="1"/>
          <p:nvPr/>
        </p:nvSpPr>
        <p:spPr>
          <a:xfrm>
            <a:off x="7879350" y="2364625"/>
            <a:ext cx="8310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baseline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6 V</a:t>
            </a:r>
          </a:p>
        </p:txBody>
      </p:sp>
      <p:cxnSp>
        <p:nvCxnSpPr>
          <p:cNvPr id="750" name="Shape 750"/>
          <p:cNvCxnSpPr/>
          <p:nvPr/>
        </p:nvCxnSpPr>
        <p:spPr>
          <a:xfrm>
            <a:off x="4955750" y="1046775"/>
            <a:ext cx="559799" cy="2423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1" name="Shape 751"/>
          <p:cNvCxnSpPr/>
          <p:nvPr/>
        </p:nvCxnSpPr>
        <p:spPr>
          <a:xfrm flipH="1" rot="10800000">
            <a:off x="3507925" y="2286000"/>
            <a:ext cx="3350100" cy="3494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2" name="Shape 752"/>
          <p:cNvCxnSpPr/>
          <p:nvPr/>
        </p:nvCxnSpPr>
        <p:spPr>
          <a:xfrm flipH="1" rot="10800000">
            <a:off x="3431200" y="3045325"/>
            <a:ext cx="2037000" cy="2690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3" name="Shape 753"/>
          <p:cNvCxnSpPr/>
          <p:nvPr/>
        </p:nvCxnSpPr>
        <p:spPr>
          <a:xfrm flipH="1" rot="10800000">
            <a:off x="2880300" y="1431000"/>
            <a:ext cx="3843600" cy="3296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4" name="Shape 754"/>
          <p:cNvCxnSpPr/>
          <p:nvPr/>
        </p:nvCxnSpPr>
        <p:spPr>
          <a:xfrm>
            <a:off x="4353600" y="3890975"/>
            <a:ext cx="768599" cy="2177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5" name="Shape 755"/>
          <p:cNvCxnSpPr/>
          <p:nvPr/>
        </p:nvCxnSpPr>
        <p:spPr>
          <a:xfrm flipH="1" rot="10800000">
            <a:off x="2622550" y="4301024"/>
            <a:ext cx="4767600" cy="190800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Shape 760"/>
          <p:cNvPicPr preferRelativeResize="0"/>
          <p:nvPr/>
        </p:nvPicPr>
        <p:blipFill rotWithShape="1">
          <a:blip r:embed="rId3">
            <a:alphaModFix/>
          </a:blip>
          <a:srcRect b="0" l="33460" r="26828" t="0"/>
          <a:stretch/>
        </p:blipFill>
        <p:spPr>
          <a:xfrm>
            <a:off x="5512990" y="0"/>
            <a:ext cx="3631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Shape 761"/>
          <p:cNvSpPr txBox="1"/>
          <p:nvPr/>
        </p:nvSpPr>
        <p:spPr>
          <a:xfrm>
            <a:off x="856045" y="4581525"/>
            <a:ext cx="2600700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sp>
        <p:nvSpPr>
          <p:cNvPr id="762" name="Shape 762"/>
          <p:cNvSpPr txBox="1"/>
          <p:nvPr>
            <p:ph type="title"/>
          </p:nvPr>
        </p:nvSpPr>
        <p:spPr>
          <a:xfrm>
            <a:off x="1160858" y="668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2nd Layer</a:t>
            </a:r>
          </a:p>
        </p:txBody>
      </p:sp>
      <p:sp>
        <p:nvSpPr>
          <p:cNvPr id="763" name="Shape 763"/>
          <p:cNvSpPr txBox="1"/>
          <p:nvPr>
            <p:ph idx="1" type="body"/>
          </p:nvPr>
        </p:nvSpPr>
        <p:spPr>
          <a:xfrm>
            <a:off x="1084658" y="772714"/>
            <a:ext cx="7429500" cy="26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Microphone for Simon</a:t>
            </a:r>
            <a:r>
              <a:rPr b="0" baseline="0" i="0" lang="en" sz="1100" u="none" cap="none" strike="noStrik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Rotate Servo</a:t>
            </a:r>
          </a:p>
          <a:p>
            <a:pPr indent="-317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Tilt Servo (Wrist)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460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6 V Battery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460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Pan &amp; Tilt Servos (Elbow)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1460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12 V Battery</a:t>
            </a:r>
          </a:p>
        </p:txBody>
      </p:sp>
      <p:cxnSp>
        <p:nvCxnSpPr>
          <p:cNvPr id="764" name="Shape 764"/>
          <p:cNvCxnSpPr/>
          <p:nvPr/>
        </p:nvCxnSpPr>
        <p:spPr>
          <a:xfrm flipH="1" rot="10800000">
            <a:off x="3653575" y="922299"/>
            <a:ext cx="3421200" cy="75300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5" name="Shape 765"/>
          <p:cNvCxnSpPr/>
          <p:nvPr/>
        </p:nvCxnSpPr>
        <p:spPr>
          <a:xfrm flipH="1" rot="10800000">
            <a:off x="2759600" y="1153549"/>
            <a:ext cx="4238100" cy="595500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6" name="Shape 766"/>
          <p:cNvCxnSpPr/>
          <p:nvPr/>
        </p:nvCxnSpPr>
        <p:spPr>
          <a:xfrm flipH="1" rot="10800000">
            <a:off x="3135325" y="2129574"/>
            <a:ext cx="3708299" cy="345000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7" name="Shape 767"/>
          <p:cNvCxnSpPr/>
          <p:nvPr/>
        </p:nvCxnSpPr>
        <p:spPr>
          <a:xfrm flipH="1" rot="10800000">
            <a:off x="2617100" y="2604749"/>
            <a:ext cx="4046699" cy="5564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8" name="Shape 768"/>
          <p:cNvCxnSpPr/>
          <p:nvPr/>
        </p:nvCxnSpPr>
        <p:spPr>
          <a:xfrm flipH="1" rot="10800000">
            <a:off x="4081125" y="3568121"/>
            <a:ext cx="2775300" cy="305699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9" name="Shape 769"/>
          <p:cNvCxnSpPr/>
          <p:nvPr/>
        </p:nvCxnSpPr>
        <p:spPr>
          <a:xfrm flipH="1" rot="10800000">
            <a:off x="2746650" y="4210349"/>
            <a:ext cx="3904199" cy="272400"/>
          </a:xfrm>
          <a:prstGeom prst="curvedConnector3">
            <a:avLst>
              <a:gd fmla="val 50000" name="adj1"/>
            </a:avLst>
          </a:prstGeom>
          <a:noFill/>
          <a:ln cap="flat" w="3810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0" name="Shape 770"/>
          <p:cNvSpPr txBox="1"/>
          <p:nvPr/>
        </p:nvSpPr>
        <p:spPr>
          <a:xfrm>
            <a:off x="1313250" y="1590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 txBox="1"/>
          <p:nvPr>
            <p:ph type="title"/>
          </p:nvPr>
        </p:nvSpPr>
        <p:spPr>
          <a:xfrm>
            <a:off x="856048" y="15106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CHASSIS  (</a:t>
            </a:r>
            <a:r>
              <a:rPr lang="en" sz="2700">
                <a:solidFill>
                  <a:schemeClr val="lt1"/>
                </a:solidFill>
                <a:rtl val="0"/>
              </a:rPr>
              <a:t>Milestone 2</a:t>
            </a: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)</a:t>
            </a:r>
          </a:p>
        </p:txBody>
      </p:sp>
      <p:sp>
        <p:nvSpPr>
          <p:cNvPr id="776" name="Shape 776"/>
          <p:cNvSpPr txBox="1"/>
          <p:nvPr/>
        </p:nvSpPr>
        <p:spPr>
          <a:xfrm>
            <a:off x="856045" y="4581525"/>
            <a:ext cx="2369472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pic>
        <p:nvPicPr>
          <p:cNvPr id="777" name="Shape 7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000" y="923225"/>
            <a:ext cx="6051599" cy="365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/>
          <p:nvPr>
            <p:ph type="title"/>
          </p:nvPr>
        </p:nvSpPr>
        <p:spPr>
          <a:xfrm>
            <a:off x="932248" y="-77532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CHASSIS  (</a:t>
            </a:r>
            <a:r>
              <a:rPr lang="en" sz="2700">
                <a:solidFill>
                  <a:schemeClr val="lt1"/>
                </a:solidFill>
                <a:rtl val="0"/>
              </a:rPr>
              <a:t>Milestone 3</a:t>
            </a: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)</a:t>
            </a:r>
          </a:p>
        </p:txBody>
      </p:sp>
      <p:sp>
        <p:nvSpPr>
          <p:cNvPr id="783" name="Shape 783"/>
          <p:cNvSpPr txBox="1"/>
          <p:nvPr/>
        </p:nvSpPr>
        <p:spPr>
          <a:xfrm>
            <a:off x="856045" y="4581525"/>
            <a:ext cx="2369399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EVAN</a:t>
            </a:r>
          </a:p>
        </p:txBody>
      </p:sp>
      <p:pic>
        <p:nvPicPr>
          <p:cNvPr id="784" name="Shape 7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1025" y="872924"/>
            <a:ext cx="6593049" cy="37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/>
          <p:nvPr>
            <p:ph type="title"/>
          </p:nvPr>
        </p:nvSpPr>
        <p:spPr>
          <a:xfrm>
            <a:off x="856058" y="463887"/>
            <a:ext cx="7429500" cy="1108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0" name="Shape 790"/>
          <p:cNvSpPr txBox="1"/>
          <p:nvPr>
            <p:ph idx="1" type="body"/>
          </p:nvPr>
        </p:nvSpPr>
        <p:spPr>
          <a:xfrm>
            <a:off x="856058" y="1687115"/>
            <a:ext cx="7429500" cy="2656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91" name="Shape 7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700" y="901024"/>
            <a:ext cx="6461174" cy="3634424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Shape 792"/>
          <p:cNvSpPr txBox="1"/>
          <p:nvPr>
            <p:ph idx="2" type="title"/>
          </p:nvPr>
        </p:nvSpPr>
        <p:spPr>
          <a:xfrm>
            <a:off x="609823" y="129743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CHASSIS  (</a:t>
            </a:r>
            <a:r>
              <a:rPr lang="en" sz="2700">
                <a:solidFill>
                  <a:schemeClr val="lt1"/>
                </a:solidFill>
              </a:rPr>
              <a:t>Updated - Milestone 4</a:t>
            </a: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793" name="Shape 793"/>
          <p:cNvSpPr txBox="1"/>
          <p:nvPr/>
        </p:nvSpPr>
        <p:spPr>
          <a:xfrm>
            <a:off x="771595" y="4535450"/>
            <a:ext cx="2369399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EVAN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 txBox="1"/>
          <p:nvPr>
            <p:ph type="title"/>
          </p:nvPr>
        </p:nvSpPr>
        <p:spPr>
          <a:xfrm>
            <a:off x="857258" y="-99985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ARMS/GRIPPERS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675999" y="4457700"/>
            <a:ext cx="3141599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LOUIS COOPER</a:t>
            </a:r>
          </a:p>
        </p:txBody>
      </p:sp>
      <p:pic>
        <p:nvPicPr>
          <p:cNvPr id="800" name="Shape 8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375" y="660500"/>
            <a:ext cx="4716999" cy="41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 txBox="1"/>
          <p:nvPr>
            <p:ph type="title"/>
          </p:nvPr>
        </p:nvSpPr>
        <p:spPr>
          <a:xfrm>
            <a:off x="857258" y="-99985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</a:t>
            </a:r>
          </a:p>
        </p:txBody>
      </p:sp>
      <p:sp>
        <p:nvSpPr>
          <p:cNvPr id="806" name="Shape 806"/>
          <p:cNvSpPr txBox="1"/>
          <p:nvPr/>
        </p:nvSpPr>
        <p:spPr>
          <a:xfrm>
            <a:off x="675999" y="4457700"/>
            <a:ext cx="3141599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 COOPER</a:t>
            </a:r>
          </a:p>
        </p:txBody>
      </p:sp>
      <p:pic>
        <p:nvPicPr>
          <p:cNvPr id="807" name="Shape 807"/>
          <p:cNvPicPr preferRelativeResize="0"/>
          <p:nvPr/>
        </p:nvPicPr>
        <p:blipFill rotWithShape="1">
          <a:blip r:embed="rId3">
            <a:alphaModFix/>
          </a:blip>
          <a:srcRect b="0" l="2808" r="60334" t="0"/>
          <a:stretch/>
        </p:blipFill>
        <p:spPr>
          <a:xfrm>
            <a:off x="6763250" y="767312"/>
            <a:ext cx="1063724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Shape 808"/>
          <p:cNvPicPr preferRelativeResize="0"/>
          <p:nvPr/>
        </p:nvPicPr>
        <p:blipFill rotWithShape="1">
          <a:blip r:embed="rId4">
            <a:alphaModFix/>
          </a:blip>
          <a:srcRect b="12784" l="0" r="0" t="14825"/>
          <a:stretch/>
        </p:blipFill>
        <p:spPr>
          <a:xfrm>
            <a:off x="2066825" y="1423700"/>
            <a:ext cx="3171825" cy="22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Shape 8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7100" y="3070500"/>
            <a:ext cx="1717300" cy="17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/>
          <p:nvPr>
            <p:ph type="title"/>
          </p:nvPr>
        </p:nvSpPr>
        <p:spPr>
          <a:xfrm>
            <a:off x="857258" y="-99985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</a:t>
            </a:r>
          </a:p>
        </p:txBody>
      </p:sp>
      <p:sp>
        <p:nvSpPr>
          <p:cNvPr id="815" name="Shape 815"/>
          <p:cNvSpPr txBox="1"/>
          <p:nvPr/>
        </p:nvSpPr>
        <p:spPr>
          <a:xfrm>
            <a:off x="675999" y="4457700"/>
            <a:ext cx="3141599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 COOPER</a:t>
            </a:r>
          </a:p>
        </p:txBody>
      </p:sp>
      <p:pic>
        <p:nvPicPr>
          <p:cNvPr id="816" name="Shape 8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275" y="762000"/>
            <a:ext cx="1971675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Shape 817"/>
          <p:cNvPicPr preferRelativeResize="0"/>
          <p:nvPr/>
        </p:nvPicPr>
        <p:blipFill rotWithShape="1">
          <a:blip r:embed="rId4">
            <a:alphaModFix/>
          </a:blip>
          <a:srcRect b="12784" l="0" r="0" t="14825"/>
          <a:stretch/>
        </p:blipFill>
        <p:spPr>
          <a:xfrm>
            <a:off x="3554075" y="1423700"/>
            <a:ext cx="3171825" cy="229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type="title"/>
          </p:nvPr>
        </p:nvSpPr>
        <p:spPr>
          <a:xfrm>
            <a:off x="797883" y="106586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Arduino Due</a:t>
            </a:r>
          </a:p>
        </p:txBody>
      </p:sp>
      <p:pic>
        <p:nvPicPr>
          <p:cNvPr id="485" name="Shape 4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4425" y="1719100"/>
            <a:ext cx="3608100" cy="19238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6" name="Shape 486"/>
          <p:cNvGraphicFramePr/>
          <p:nvPr/>
        </p:nvGraphicFramePr>
        <p:xfrm>
          <a:off x="952500" y="1026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{B646FDFE-825A-4709-8313-694501CCE857}</a:tableStyleId>
              </a:tblPr>
              <a:tblGrid>
                <a:gridCol w="1832975"/>
                <a:gridCol w="1832975"/>
              </a:tblGrid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Cost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$40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Operating Voltage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3.3 V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Microcontroller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AT91SAM3X8E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Input Voltage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7-12V recommended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Digital I/O Pins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54 with 12 being PWM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Analog Input Pins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12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Analog Output Pins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2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Flash Memory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512 KB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1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Clock Speed</a:t>
                      </a:r>
                    </a:p>
                  </a:txBody>
                  <a:tcPr marT="63500" marB="63500" marR="63500" marL="63500">
                    <a:lnL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="1" baseline="0" lang="en" sz="12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84 MHz</a:t>
                      </a:r>
                    </a:p>
                  </a:txBody>
                  <a:tcPr marT="63500" marB="63500" marR="63500" marL="63500">
                    <a:lnL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952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487" name="Shape 487"/>
          <p:cNvSpPr txBox="1"/>
          <p:nvPr/>
        </p:nvSpPr>
        <p:spPr>
          <a:xfrm>
            <a:off x="445975" y="4287250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IVAN 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 txBox="1"/>
          <p:nvPr>
            <p:ph type="title"/>
          </p:nvPr>
        </p:nvSpPr>
        <p:spPr>
          <a:xfrm>
            <a:off x="1066800" y="-21344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</a:rPr>
              <a:t>ARMS/GRIPPERS</a:t>
            </a:r>
          </a:p>
        </p:txBody>
      </p:sp>
      <p:sp>
        <p:nvSpPr>
          <p:cNvPr id="823" name="Shape 823"/>
          <p:cNvSpPr txBox="1"/>
          <p:nvPr/>
        </p:nvSpPr>
        <p:spPr>
          <a:xfrm>
            <a:off x="665550" y="4628400"/>
            <a:ext cx="25197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</a:t>
            </a: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chemeClr val="lt1"/>
                </a:solidFill>
              </a:rPr>
              <a:t>LOUIS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x="2182875" y="945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5" name="Shape 8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600" y="694550"/>
            <a:ext cx="3220774" cy="14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Shape 826"/>
          <p:cNvPicPr preferRelativeResize="0"/>
          <p:nvPr/>
        </p:nvPicPr>
        <p:blipFill rotWithShape="1">
          <a:blip r:embed="rId4">
            <a:alphaModFix/>
          </a:blip>
          <a:srcRect b="17305" l="50639" r="11861" t="13249"/>
          <a:stretch/>
        </p:blipFill>
        <p:spPr>
          <a:xfrm>
            <a:off x="1176675" y="2323350"/>
            <a:ext cx="16573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Shape 827"/>
          <p:cNvPicPr preferRelativeResize="0"/>
          <p:nvPr/>
        </p:nvPicPr>
        <p:blipFill rotWithShape="1">
          <a:blip r:embed="rId5">
            <a:alphaModFix/>
          </a:blip>
          <a:srcRect b="43166" l="32928" r="58683" t="30685"/>
          <a:stretch/>
        </p:blipFill>
        <p:spPr>
          <a:xfrm>
            <a:off x="4989925" y="694550"/>
            <a:ext cx="2286926" cy="400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>
            <a:hlinkClick r:id="rId4"/>
          </p:cNvPr>
          <p:cNvSpPr/>
          <p:nvPr/>
        </p:nvSpPr>
        <p:spPr>
          <a:xfrm>
            <a:off x="3489775" y="600075"/>
            <a:ext cx="5521524" cy="4141149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33" name="Shape 833"/>
          <p:cNvSpPr txBox="1"/>
          <p:nvPr>
            <p:ph type="title"/>
          </p:nvPr>
        </p:nvSpPr>
        <p:spPr>
          <a:xfrm>
            <a:off x="1066800" y="-21344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</a:rPr>
              <a:t>ARMS/GRIPPERS</a:t>
            </a:r>
          </a:p>
        </p:txBody>
      </p:sp>
      <p:sp>
        <p:nvSpPr>
          <p:cNvPr id="834" name="Shape 834"/>
          <p:cNvSpPr txBox="1"/>
          <p:nvPr/>
        </p:nvSpPr>
        <p:spPr>
          <a:xfrm>
            <a:off x="665550" y="4628400"/>
            <a:ext cx="25197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</a:t>
            </a: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chemeClr val="lt1"/>
                </a:solidFill>
              </a:rPr>
              <a:t>LOUIS</a:t>
            </a:r>
          </a:p>
        </p:txBody>
      </p:sp>
      <p:pic>
        <p:nvPicPr>
          <p:cNvPr id="835" name="Shape 8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912" y="731225"/>
            <a:ext cx="3627900" cy="110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Shape 8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074" y="2205760"/>
            <a:ext cx="2755775" cy="195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 txBox="1"/>
          <p:nvPr>
            <p:ph type="title"/>
          </p:nvPr>
        </p:nvSpPr>
        <p:spPr>
          <a:xfrm>
            <a:off x="1066800" y="-21344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</a:rPr>
              <a:t>ARMS/GRIPPERS</a:t>
            </a:r>
          </a:p>
        </p:txBody>
      </p:sp>
      <p:sp>
        <p:nvSpPr>
          <p:cNvPr id="842" name="Shape 842"/>
          <p:cNvSpPr txBox="1"/>
          <p:nvPr/>
        </p:nvSpPr>
        <p:spPr>
          <a:xfrm>
            <a:off x="665550" y="4628400"/>
            <a:ext cx="25197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</a:t>
            </a: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chemeClr val="lt1"/>
                </a:solidFill>
              </a:rPr>
              <a:t>LOUIS</a:t>
            </a:r>
          </a:p>
        </p:txBody>
      </p:sp>
      <p:pic>
        <p:nvPicPr>
          <p:cNvPr id="843" name="Shape 8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762100"/>
            <a:ext cx="2594949" cy="196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Shape 844"/>
          <p:cNvPicPr preferRelativeResize="0"/>
          <p:nvPr/>
        </p:nvPicPr>
        <p:blipFill rotWithShape="1">
          <a:blip r:embed="rId4">
            <a:alphaModFix/>
          </a:blip>
          <a:srcRect b="44019" l="8973" r="56891" t="15382"/>
          <a:stretch/>
        </p:blipFill>
        <p:spPr>
          <a:xfrm>
            <a:off x="171450" y="2869125"/>
            <a:ext cx="1667899" cy="148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Shape 845"/>
          <p:cNvPicPr preferRelativeResize="0"/>
          <p:nvPr/>
        </p:nvPicPr>
        <p:blipFill rotWithShape="1">
          <a:blip r:embed="rId4">
            <a:alphaModFix/>
          </a:blip>
          <a:srcRect b="44019" l="72595" r="0" t="15382"/>
          <a:stretch/>
        </p:blipFill>
        <p:spPr>
          <a:xfrm>
            <a:off x="1911325" y="2792925"/>
            <a:ext cx="1447025" cy="1607799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Shape 846">
            <a:hlinkClick r:id="rId6"/>
          </p:cNvPr>
          <p:cNvSpPr/>
          <p:nvPr/>
        </p:nvSpPr>
        <p:spPr>
          <a:xfrm>
            <a:off x="4146700" y="684475"/>
            <a:ext cx="4572000" cy="3429000"/>
          </a:xfrm>
          <a:prstGeom prst="rect">
            <a:avLst/>
          </a:pr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 txBox="1"/>
          <p:nvPr>
            <p:ph idx="1" type="body"/>
          </p:nvPr>
        </p:nvSpPr>
        <p:spPr>
          <a:xfrm>
            <a:off x="2386600" y="765300"/>
            <a:ext cx="5315100" cy="3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571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rtl val="0"/>
              </a:rPr>
              <a:t>Missed or incorrect servo positions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rtl val="0"/>
            </a:endParaRPr>
          </a:p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rtl val="0"/>
              </a:rPr>
              <a:t>Servo electronics malfunction 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rtl val="0"/>
            </a:endParaRPr>
          </a:p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  <a:rtl val="0"/>
              </a:rPr>
              <a:t>Insufficient power circuit</a:t>
            </a:r>
          </a:p>
          <a:p>
            <a:pPr indent="0" lvl="0" marL="152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</a:rPr>
              <a:t>Stalled servo gearbox</a:t>
            </a:r>
          </a:p>
        </p:txBody>
      </p:sp>
      <p:sp>
        <p:nvSpPr>
          <p:cNvPr id="852" name="Shape 852"/>
          <p:cNvSpPr txBox="1"/>
          <p:nvPr>
            <p:ph type="title"/>
          </p:nvPr>
        </p:nvSpPr>
        <p:spPr>
          <a:xfrm>
            <a:off x="675999" y="-188343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ARMS/GRIPPERS - Risks</a:t>
            </a:r>
          </a:p>
        </p:txBody>
      </p:sp>
      <p:sp>
        <p:nvSpPr>
          <p:cNvPr id="853" name="Shape 853"/>
          <p:cNvSpPr txBox="1"/>
          <p:nvPr/>
        </p:nvSpPr>
        <p:spPr>
          <a:xfrm>
            <a:off x="810800" y="4729175"/>
            <a:ext cx="3151500" cy="290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LOUIS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 txBox="1"/>
          <p:nvPr>
            <p:ph idx="1" type="body"/>
          </p:nvPr>
        </p:nvSpPr>
        <p:spPr>
          <a:xfrm>
            <a:off x="1733200" y="518375"/>
            <a:ext cx="53151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571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152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End-pieces may not function properly</a:t>
            </a:r>
          </a:p>
          <a:p>
            <a:pPr indent="0" lvl="0" marL="152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</a:rPr>
              <a:t>T</a:t>
            </a: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oo much weight on the caster wheel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chemeClr val="lt1"/>
                </a:solidFill>
              </a:rPr>
              <a:t>Too much stress on wires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152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859" name="Shape 859"/>
          <p:cNvSpPr txBox="1"/>
          <p:nvPr>
            <p:ph type="title"/>
          </p:nvPr>
        </p:nvSpPr>
        <p:spPr>
          <a:xfrm>
            <a:off x="675999" y="-188343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ARMS/GRIPPERS - Risks</a:t>
            </a:r>
          </a:p>
        </p:txBody>
      </p:sp>
      <p:sp>
        <p:nvSpPr>
          <p:cNvPr id="860" name="Shape 860"/>
          <p:cNvSpPr txBox="1"/>
          <p:nvPr/>
        </p:nvSpPr>
        <p:spPr>
          <a:xfrm>
            <a:off x="810800" y="4729175"/>
            <a:ext cx="3151500" cy="290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LOUIS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 txBox="1"/>
          <p:nvPr>
            <p:ph type="title"/>
          </p:nvPr>
        </p:nvSpPr>
        <p:spPr>
          <a:xfrm>
            <a:off x="675999" y="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SCHEDULE</a:t>
            </a:r>
          </a:p>
        </p:txBody>
      </p:sp>
      <p:sp>
        <p:nvSpPr>
          <p:cNvPr id="866" name="Shape 866"/>
          <p:cNvSpPr txBox="1"/>
          <p:nvPr/>
        </p:nvSpPr>
        <p:spPr>
          <a:xfrm>
            <a:off x="515977" y="4581600"/>
            <a:ext cx="3027299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</a:t>
            </a:r>
            <a:r>
              <a:rPr lang="en" sz="1600">
                <a:solidFill>
                  <a:srgbClr val="FFFFFF"/>
                </a:solidFill>
                <a:rtl val="0"/>
              </a:rPr>
              <a:t>LORENZO</a:t>
            </a:r>
          </a:p>
        </p:txBody>
      </p:sp>
      <p:graphicFrame>
        <p:nvGraphicFramePr>
          <p:cNvPr id="867" name="Shape 867"/>
          <p:cNvGraphicFramePr/>
          <p:nvPr/>
        </p:nvGraphicFramePr>
        <p:xfrm>
          <a:off x="2073625" y="7196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{01840BC7-CF88-4561-A28F-46E58A6E6310}</a:tableStyleId>
              </a:tblPr>
              <a:tblGrid>
                <a:gridCol w="3296850"/>
                <a:gridCol w="792900"/>
                <a:gridCol w="1267050"/>
              </a:tblGrid>
              <a:tr h="346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Subtask</a:t>
                      </a:r>
                    </a:p>
                  </a:txBody>
                  <a:tcPr marT="54450" marB="54450" marR="54450" marL="54450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18668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Start</a:t>
                      </a:r>
                    </a:p>
                  </a:txBody>
                  <a:tcPr marT="54450" marB="54450" marR="54450" marL="54450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18668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End</a:t>
                      </a:r>
                    </a:p>
                  </a:txBody>
                  <a:tcPr marT="54450" marB="54450" marR="54450" marL="54450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186681"/>
                    </a:solidFill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AutoNum type="arabicPeriod"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LED Activation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Jan. 11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Feb. 25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2.    Drive System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Jan. 11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Jan. 17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3.    Line Following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Jan. 18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Mar. 2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7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Proximity Sensor &amp; Microphone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Jan. 18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Feb. 25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lv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Grippers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Jan. 11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Feb. 18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lv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Simon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Jan. 18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Feb. 18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Etch-a-Sketch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Jan. 28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Feb</a:t>
                      </a: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. </a:t>
                      </a:r>
                      <a:r>
                        <a:rPr lang="en" sz="1500">
                          <a:solidFill>
                            <a:schemeClr val="lt1"/>
                          </a:solidFill>
                          <a:rtl val="0"/>
                        </a:rPr>
                        <a:t>25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Rubik's Cube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Feb</a:t>
                      </a: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. </a:t>
                      </a:r>
                      <a:r>
                        <a:rPr lang="en" sz="1500">
                          <a:solidFill>
                            <a:schemeClr val="lt1"/>
                          </a:solidFill>
                          <a:rtl val="0"/>
                        </a:rPr>
                        <a:t>11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Mar. 2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6150"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  <a:rtl val="0"/>
                        </a:rPr>
                        <a:t>Playing Card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Feb</a:t>
                      </a:r>
                      <a:r>
                        <a:rPr baseline="0" lang="en" sz="1500" u="none" cap="none" strike="noStrike">
                          <a:solidFill>
                            <a:schemeClr val="lt1"/>
                          </a:solidFill>
                        </a:rPr>
                        <a:t>. </a:t>
                      </a:r>
                      <a:r>
                        <a:rPr lang="en" sz="1500">
                          <a:solidFill>
                            <a:schemeClr val="lt1"/>
                          </a:solidFill>
                        </a:rPr>
                        <a:t>11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Mar. 2</a:t>
                      </a:r>
                    </a:p>
                  </a:txBody>
                  <a:tcPr marT="54450" marB="54450" marR="54450" marL="54450" anchor="b">
                    <a:lnL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28575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 txBox="1"/>
          <p:nvPr>
            <p:ph type="title"/>
          </p:nvPr>
        </p:nvSpPr>
        <p:spPr>
          <a:xfrm>
            <a:off x="828399" y="76200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BUDGET</a:t>
            </a:r>
          </a:p>
        </p:txBody>
      </p:sp>
      <p:sp>
        <p:nvSpPr>
          <p:cNvPr id="873" name="Shape 873"/>
          <p:cNvSpPr txBox="1"/>
          <p:nvPr/>
        </p:nvSpPr>
        <p:spPr>
          <a:xfrm>
            <a:off x="371202" y="4533900"/>
            <a:ext cx="3088198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LOUIS</a:t>
            </a:r>
          </a:p>
        </p:txBody>
      </p:sp>
      <p:pic>
        <p:nvPicPr>
          <p:cNvPr id="874" name="Shape 874"/>
          <p:cNvPicPr preferRelativeResize="0"/>
          <p:nvPr/>
        </p:nvPicPr>
        <p:blipFill rotWithShape="1">
          <a:blip r:embed="rId3">
            <a:alphaModFix/>
          </a:blip>
          <a:srcRect b="16806" l="17305" r="37629" t="23363"/>
          <a:stretch/>
        </p:blipFill>
        <p:spPr>
          <a:xfrm>
            <a:off x="828400" y="1126400"/>
            <a:ext cx="4174574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Shape 875"/>
          <p:cNvPicPr preferRelativeResize="0"/>
          <p:nvPr/>
        </p:nvPicPr>
        <p:blipFill rotWithShape="1">
          <a:blip r:embed="rId3">
            <a:alphaModFix/>
          </a:blip>
          <a:srcRect b="22834" l="64699" r="10098" t="70853"/>
          <a:stretch/>
        </p:blipFill>
        <p:spPr>
          <a:xfrm>
            <a:off x="5294700" y="3606225"/>
            <a:ext cx="2334549" cy="3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 txBox="1"/>
          <p:nvPr>
            <p:ph type="title"/>
          </p:nvPr>
        </p:nvSpPr>
        <p:spPr>
          <a:xfrm>
            <a:off x="857258" y="219387"/>
            <a:ext cx="7429500" cy="1108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</a:rPr>
              <a:t>Testing Plans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1" name="Shape 881"/>
          <p:cNvSpPr txBox="1"/>
          <p:nvPr>
            <p:ph idx="1" type="body"/>
          </p:nvPr>
        </p:nvSpPr>
        <p:spPr>
          <a:xfrm>
            <a:off x="856050" y="1280700"/>
            <a:ext cx="3527999" cy="306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Drive System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Motors/Driver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Chassis</a:t>
            </a:r>
          </a:p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/>
              <a:t> </a:t>
            </a:r>
            <a:r>
              <a:rPr lang="en" sz="1800">
                <a:solidFill>
                  <a:srgbClr val="FFFFFF"/>
                </a:solidFill>
              </a:rPr>
              <a:t>Sensors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Line Following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Object Detection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Microphone</a:t>
            </a:r>
          </a:p>
          <a:p>
            <a:pPr indent="-3429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Start LED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2" name="Shape 882"/>
          <p:cNvSpPr txBox="1"/>
          <p:nvPr/>
        </p:nvSpPr>
        <p:spPr>
          <a:xfrm>
            <a:off x="4616225" y="1328175"/>
            <a:ext cx="3771299" cy="30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20000"/>
              </a:lnSpc>
              <a:spcBef>
                <a:spcPts val="75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Arms/Grippers</a:t>
            </a:r>
          </a:p>
          <a:p>
            <a:pPr indent="-342900" lvl="1" marL="914400" rtl="0">
              <a:lnSpc>
                <a:spcPct val="120000"/>
              </a:lnSpc>
              <a:spcBef>
                <a:spcPts val="375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Servos </a:t>
            </a:r>
          </a:p>
          <a:p>
            <a:pPr indent="-342900" lvl="1" marL="914400" rtl="0">
              <a:lnSpc>
                <a:spcPct val="120000"/>
              </a:lnSpc>
              <a:spcBef>
                <a:spcPts val="375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Chassis Gripper </a:t>
            </a:r>
          </a:p>
          <a:p>
            <a:pPr indent="-342900" lvl="1" marL="914400" rtl="0">
              <a:lnSpc>
                <a:spcPct val="120000"/>
              </a:lnSpc>
              <a:spcBef>
                <a:spcPts val="375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Main Arm</a:t>
            </a:r>
          </a:p>
          <a:p>
            <a:pPr indent="-342900" lvl="1" marL="914400" rtl="0">
              <a:lnSpc>
                <a:spcPct val="120000"/>
              </a:lnSpc>
              <a:spcBef>
                <a:spcPts val="375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FFFFFF"/>
                </a:solidFill>
              </a:rPr>
              <a:t>EaS Gripper </a:t>
            </a:r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hape 887"/>
          <p:cNvSpPr txBox="1"/>
          <p:nvPr>
            <p:ph type="title"/>
          </p:nvPr>
        </p:nvSpPr>
        <p:spPr>
          <a:xfrm>
            <a:off x="246450" y="82878"/>
            <a:ext cx="7429500" cy="7778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2700">
                <a:solidFill>
                  <a:schemeClr val="lt1"/>
                </a:solidFill>
              </a:rPr>
              <a:t>Example Testing Plan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88" name="Shape 888"/>
          <p:cNvPicPr preferRelativeResize="0"/>
          <p:nvPr/>
        </p:nvPicPr>
        <p:blipFill rotWithShape="1">
          <a:blip r:embed="rId3">
            <a:alphaModFix/>
          </a:blip>
          <a:srcRect b="8540" l="32568" r="33321" t="22475"/>
          <a:stretch/>
        </p:blipFill>
        <p:spPr>
          <a:xfrm>
            <a:off x="4067800" y="257724"/>
            <a:ext cx="4070324" cy="462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 txBox="1"/>
          <p:nvPr>
            <p:ph type="title"/>
          </p:nvPr>
        </p:nvSpPr>
        <p:spPr>
          <a:xfrm>
            <a:off x="856058" y="463887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DELIVERABLES</a:t>
            </a:r>
          </a:p>
        </p:txBody>
      </p:sp>
      <p:sp>
        <p:nvSpPr>
          <p:cNvPr id="894" name="Shape 894"/>
          <p:cNvSpPr txBox="1"/>
          <p:nvPr>
            <p:ph idx="1" type="body"/>
          </p:nvPr>
        </p:nvSpPr>
        <p:spPr>
          <a:xfrm>
            <a:off x="856058" y="1687115"/>
            <a:ext cx="7429497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285750" lvl="0" marL="425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Fully autonomous robot that meets all needs and requirements of 2015 SoutheastCon Hardware Competition</a:t>
            </a:r>
          </a:p>
          <a:p>
            <a:pPr indent="-285750" lvl="1" marL="768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Hardware</a:t>
            </a:r>
          </a:p>
          <a:p>
            <a:pPr indent="-285750" lvl="1" marL="7683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Software</a:t>
            </a:r>
          </a:p>
          <a:p>
            <a:pPr indent="-285750" lvl="0" marL="425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All Milestone Reports and Presentations</a:t>
            </a:r>
          </a:p>
          <a:p>
            <a:pPr indent="-285750" lvl="0" marL="425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Documentation of meetings, design, budget, important subsystem information</a:t>
            </a:r>
          </a:p>
        </p:txBody>
      </p:sp>
      <p:sp>
        <p:nvSpPr>
          <p:cNvPr id="895" name="Shape 895"/>
          <p:cNvSpPr txBox="1"/>
          <p:nvPr/>
        </p:nvSpPr>
        <p:spPr>
          <a:xfrm>
            <a:off x="856051" y="4457700"/>
            <a:ext cx="3488399" cy="56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CHELSEA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/>
          <p:nvPr>
            <p:ph type="title"/>
          </p:nvPr>
        </p:nvSpPr>
        <p:spPr>
          <a:xfrm>
            <a:off x="856058" y="98261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Top level  block overview</a:t>
            </a:r>
          </a:p>
        </p:txBody>
      </p:sp>
      <p:sp>
        <p:nvSpPr>
          <p:cNvPr id="493" name="Shape 493"/>
          <p:cNvSpPr txBox="1"/>
          <p:nvPr>
            <p:ph idx="1" type="body"/>
          </p:nvPr>
        </p:nvSpPr>
        <p:spPr>
          <a:xfrm>
            <a:off x="856058" y="1687115"/>
            <a:ext cx="7429500" cy="26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571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445975" y="4287250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IVAN </a:t>
            </a:r>
          </a:p>
        </p:txBody>
      </p:sp>
      <p:pic>
        <p:nvPicPr>
          <p:cNvPr id="495" name="Shape 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9700" y="902537"/>
            <a:ext cx="4832278" cy="422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 txBox="1"/>
          <p:nvPr>
            <p:ph type="title"/>
          </p:nvPr>
        </p:nvSpPr>
        <p:spPr>
          <a:xfrm>
            <a:off x="778800" y="-271175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Servo/Arms Demonstration</a:t>
            </a:r>
          </a:p>
        </p:txBody>
      </p:sp>
      <p:sp>
        <p:nvSpPr>
          <p:cNvPr id="901" name="Shape 901"/>
          <p:cNvSpPr txBox="1"/>
          <p:nvPr/>
        </p:nvSpPr>
        <p:spPr>
          <a:xfrm>
            <a:off x="665550" y="4628400"/>
            <a:ext cx="25197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</a:t>
            </a: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CHELSEA</a:t>
            </a:r>
          </a:p>
        </p:txBody>
      </p:sp>
      <p:sp>
        <p:nvSpPr>
          <p:cNvPr id="902" name="Shape 902">
            <a:hlinkClick r:id="rId4"/>
          </p:cNvPr>
          <p:cNvSpPr/>
          <p:nvPr/>
        </p:nvSpPr>
        <p:spPr>
          <a:xfrm>
            <a:off x="1857375" y="512675"/>
            <a:ext cx="5586124" cy="4189599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 txBox="1"/>
          <p:nvPr>
            <p:ph type="ctrTitle"/>
          </p:nvPr>
        </p:nvSpPr>
        <p:spPr>
          <a:xfrm>
            <a:off x="398012" y="123113"/>
            <a:ext cx="8903700" cy="94979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rIns="68575" tIns="34275">
            <a:noAutofit/>
          </a:bodyPr>
          <a:lstStyle/>
          <a:p>
            <a:pPr indent="457200" lvl="0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4500">
                <a:solidFill>
                  <a:schemeClr val="lt1"/>
                </a:solidFill>
              </a:rPr>
              <a:t>Thank You</a:t>
            </a:r>
          </a:p>
        </p:txBody>
      </p:sp>
      <p:sp>
        <p:nvSpPr>
          <p:cNvPr id="908" name="Shape 908"/>
          <p:cNvSpPr txBox="1"/>
          <p:nvPr>
            <p:ph idx="1" type="subTitle"/>
          </p:nvPr>
        </p:nvSpPr>
        <p:spPr>
          <a:xfrm>
            <a:off x="2176249" y="1072912"/>
            <a:ext cx="4788299" cy="5012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SOUTHEASTCON TEAM 1B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r>
              <a:t/>
            </a:r>
            <a:endParaRPr b="0" baseline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Shape 9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862" y="1503175"/>
            <a:ext cx="5888275" cy="3312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/>
          <p:nvPr>
            <p:ph type="title"/>
          </p:nvPr>
        </p:nvSpPr>
        <p:spPr>
          <a:xfrm>
            <a:off x="856050" y="463895"/>
            <a:ext cx="7429500" cy="730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DRIVE SYSTEM - MOTOR CALCULATIONS  </a:t>
            </a: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Shape 915"/>
          <p:cNvSpPr txBox="1"/>
          <p:nvPr>
            <p:ph idx="1" type="body"/>
          </p:nvPr>
        </p:nvSpPr>
        <p:spPr>
          <a:xfrm>
            <a:off x="771000" y="828994"/>
            <a:ext cx="7599600" cy="39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Estimating the torque needed as follows:</a:t>
            </a:r>
            <a:b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mass estimated at 7 kg, acceleration 0.1524 m/s^2 (half max velocity of 1 ft/s), wheel radius 0.045 m </a:t>
            </a: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Most DC brushed motors have efficiency of 68%, efficiency used will be 58% to account for potential frictional forces</a:t>
            </a: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Yields necessary torque of 8.27 kg-cm for 7 kg mass estimate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 </a:t>
            </a:r>
          </a:p>
          <a:p>
            <a:pPr indent="0" lvl="0" marL="1397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6" name="Shape 9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0215" y="1194095"/>
            <a:ext cx="4041300" cy="741599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Shape 917"/>
          <p:cNvSpPr txBox="1"/>
          <p:nvPr/>
        </p:nvSpPr>
        <p:spPr>
          <a:xfrm>
            <a:off x="771000" y="4523814"/>
            <a:ext cx="2976899" cy="6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CHELSEA</a:t>
            </a:r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 txBox="1"/>
          <p:nvPr>
            <p:ph type="title"/>
          </p:nvPr>
        </p:nvSpPr>
        <p:spPr>
          <a:xfrm>
            <a:off x="1066800" y="-213447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Line Following Demonstration</a:t>
            </a:r>
          </a:p>
        </p:txBody>
      </p:sp>
      <p:sp>
        <p:nvSpPr>
          <p:cNvPr id="923" name="Shape 923"/>
          <p:cNvSpPr txBox="1"/>
          <p:nvPr/>
        </p:nvSpPr>
        <p:spPr>
          <a:xfrm>
            <a:off x="665550" y="4628400"/>
            <a:ext cx="25197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</a:t>
            </a: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CHELSEA</a:t>
            </a:r>
          </a:p>
        </p:txBody>
      </p:sp>
      <p:sp>
        <p:nvSpPr>
          <p:cNvPr id="924" name="Shape 924"/>
          <p:cNvSpPr txBox="1"/>
          <p:nvPr/>
        </p:nvSpPr>
        <p:spPr>
          <a:xfrm>
            <a:off x="2182875" y="945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25" name="Shape 925"/>
          <p:cNvSpPr/>
          <p:nvPr/>
        </p:nvSpPr>
        <p:spPr>
          <a:xfrm>
            <a:off x="1981200" y="601025"/>
            <a:ext cx="5574025" cy="418052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/>
          <p:nvPr>
            <p:ph type="title"/>
          </p:nvPr>
        </p:nvSpPr>
        <p:spPr>
          <a:xfrm>
            <a:off x="568233" y="66112"/>
            <a:ext cx="7429500" cy="1108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</a:rPr>
              <a:t>Top Level Pin connections</a:t>
            </a:r>
          </a:p>
        </p:txBody>
      </p:sp>
      <p:sp>
        <p:nvSpPr>
          <p:cNvPr id="501" name="Shape 501"/>
          <p:cNvSpPr txBox="1"/>
          <p:nvPr>
            <p:ph idx="1" type="body"/>
          </p:nvPr>
        </p:nvSpPr>
        <p:spPr>
          <a:xfrm>
            <a:off x="856058" y="1687115"/>
            <a:ext cx="7429500" cy="2656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02" name="Shape 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8350" y="931961"/>
            <a:ext cx="3492899" cy="963738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/>
          <p:nvPr/>
        </p:nvSpPr>
        <p:spPr>
          <a:xfrm>
            <a:off x="121775" y="4621500"/>
            <a:ext cx="3000000" cy="52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chemeClr val="lt1"/>
                </a:solidFill>
              </a:rPr>
              <a:t>PRESENTER: IVAN </a:t>
            </a:r>
          </a:p>
        </p:txBody>
      </p:sp>
      <p:pic>
        <p:nvPicPr>
          <p:cNvPr id="504" name="Shape 5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362" y="2182284"/>
            <a:ext cx="3492900" cy="243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000" y="931950"/>
            <a:ext cx="4327599" cy="368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/>
          <p:nvPr>
            <p:ph type="title"/>
          </p:nvPr>
        </p:nvSpPr>
        <p:spPr>
          <a:xfrm>
            <a:off x="856058" y="11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Code Overview</a:t>
            </a:r>
          </a:p>
        </p:txBody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856058" y="1687115"/>
            <a:ext cx="7429500" cy="26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571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12" name="Shape 512"/>
          <p:cNvSpPr txBox="1"/>
          <p:nvPr/>
        </p:nvSpPr>
        <p:spPr>
          <a:xfrm>
            <a:off x="438350" y="4343325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IVAN </a:t>
            </a:r>
          </a:p>
        </p:txBody>
      </p:sp>
      <p:pic>
        <p:nvPicPr>
          <p:cNvPr id="513" name="Shape 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350" y="755300"/>
            <a:ext cx="5738674" cy="39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>
            <p:ph type="title"/>
          </p:nvPr>
        </p:nvSpPr>
        <p:spPr>
          <a:xfrm>
            <a:off x="740070" y="247726"/>
            <a:ext cx="7429497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POWER SUPPLY</a:t>
            </a:r>
          </a:p>
        </p:txBody>
      </p:sp>
      <p:sp>
        <p:nvSpPr>
          <p:cNvPr id="519" name="Shape 519"/>
          <p:cNvSpPr/>
          <p:nvPr/>
        </p:nvSpPr>
        <p:spPr>
          <a:xfrm>
            <a:off x="4454819" y="2417858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 </a:t>
            </a:r>
          </a:p>
        </p:txBody>
      </p:sp>
      <p:sp>
        <p:nvSpPr>
          <p:cNvPr id="520" name="Shape 520"/>
          <p:cNvSpPr/>
          <p:nvPr/>
        </p:nvSpPr>
        <p:spPr>
          <a:xfrm>
            <a:off x="740070" y="1188212"/>
            <a:ext cx="4572000" cy="369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Batteries</a:t>
            </a:r>
          </a:p>
          <a:p>
            <a: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12 &amp; 6 Volt NiMH </a:t>
            </a:r>
          </a:p>
          <a:p>
            <a: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FFFFFF"/>
                </a:solidFill>
                <a:rtl val="0"/>
              </a:rPr>
              <a:t>Added 9V </a:t>
            </a:r>
          </a:p>
          <a:p>
            <a: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Arduino will be an additional power source</a:t>
            </a:r>
          </a:p>
          <a:p>
            <a: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One spare for each will be needed</a:t>
            </a:r>
          </a:p>
          <a:p>
            <a: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One charger each</a:t>
            </a:r>
          </a:p>
          <a:p>
            <a:pPr indent="-3302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Connection</a:t>
            </a:r>
          </a:p>
          <a:p>
            <a: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Two Solderless breadboards: neat configuration of wires providing power.</a:t>
            </a:r>
          </a:p>
          <a:p>
            <a: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Wires</a:t>
            </a:r>
          </a:p>
          <a:p>
            <a: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Male/Female connectors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br>
              <a:rPr b="0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</a:p>
        </p:txBody>
      </p:sp>
      <p:sp>
        <p:nvSpPr>
          <p:cNvPr id="521" name="Shape 521"/>
          <p:cNvSpPr txBox="1"/>
          <p:nvPr/>
        </p:nvSpPr>
        <p:spPr>
          <a:xfrm>
            <a:off x="473825" y="4594975"/>
            <a:ext cx="3378000" cy="57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LORENZO SMITH</a:t>
            </a:r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300" y="1498475"/>
            <a:ext cx="3277199" cy="24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/>
          <p:nvPr>
            <p:ph idx="1" type="body"/>
          </p:nvPr>
        </p:nvSpPr>
        <p:spPr>
          <a:xfrm>
            <a:off x="856050" y="1243651"/>
            <a:ext cx="7429500" cy="344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12 Volt NiMH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10 AA 2200 mAh Batteries in series (2x5)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Supplies Voltage for: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■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(2) Drive Motors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rtl val="0"/>
            </a:endParaRP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6 Volt NiMH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5 AA 2200 mAh Batteries in series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Supplies Voltage for: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■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All Servos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lang="en">
                <a:solidFill>
                  <a:srgbClr val="FFFFFF"/>
                </a:solidFill>
              </a:rPr>
              <a:t>Mini Maestro Servo Controller</a:t>
            </a: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○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Supplies Voltage for:</a:t>
            </a:r>
          </a:p>
          <a:p>
            <a:pPr indent="-3175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■"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All Sensors</a:t>
            </a:r>
          </a:p>
        </p:txBody>
      </p:sp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 b="6463" l="0" r="0" t="0"/>
          <a:stretch/>
        </p:blipFill>
        <p:spPr>
          <a:xfrm>
            <a:off x="5237550" y="2001975"/>
            <a:ext cx="3047999" cy="18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Shape 529"/>
          <p:cNvSpPr txBox="1"/>
          <p:nvPr>
            <p:ph type="title"/>
          </p:nvPr>
        </p:nvSpPr>
        <p:spPr>
          <a:xfrm>
            <a:off x="740070" y="247726"/>
            <a:ext cx="7429500" cy="110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POWER SUPPLY</a:t>
            </a:r>
          </a:p>
        </p:txBody>
      </p:sp>
      <p:sp>
        <p:nvSpPr>
          <p:cNvPr id="530" name="Shape 530"/>
          <p:cNvSpPr txBox="1"/>
          <p:nvPr/>
        </p:nvSpPr>
        <p:spPr>
          <a:xfrm>
            <a:off x="445975" y="4287250"/>
            <a:ext cx="3000000" cy="120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PRESENTER: LORENZO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ircuit">
  <a:themeElements>
    <a:clrScheme name="Circuit">
      <a:dk1>
        <a:srgbClr val="000000"/>
      </a:dk1>
      <a:lt1>
        <a:srgbClr val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ircuit">
  <a:themeElements>
    <a:clrScheme name="Circuit">
      <a:dk1>
        <a:srgbClr val="000000"/>
      </a:dk1>
      <a:lt1>
        <a:srgbClr val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