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73" r:id="rId10"/>
    <p:sldId id="274" r:id="rId11"/>
    <p:sldId id="260" r:id="rId12"/>
    <p:sldId id="261" r:id="rId13"/>
    <p:sldId id="262" r:id="rId14"/>
    <p:sldId id="270" r:id="rId15"/>
    <p:sldId id="263" r:id="rId16"/>
    <p:sldId id="271" r:id="rId17"/>
    <p:sldId id="264" r:id="rId18"/>
    <p:sldId id="27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33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88881-D2E9-44AA-A515-632D6396BFA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9CB7-BB64-44BC-BEDA-C8ECA3B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are giving a senior design project to complete to exit the College of Engineering with a Bachelor’s Degree within their technical field. </a:t>
            </a:r>
          </a:p>
          <a:p>
            <a:r>
              <a:rPr lang="en-US" dirty="0" smtClean="0"/>
              <a:t>Students will enter an annual Technical, Professional and Student Conference, hardware competition held by IEEE as a team.</a:t>
            </a:r>
          </a:p>
          <a:p>
            <a:r>
              <a:rPr lang="en-US" dirty="0" smtClean="0"/>
              <a:t> In which the senior design team will build a autonomous robot fit to win the competition.</a:t>
            </a:r>
          </a:p>
          <a:p>
            <a:r>
              <a:rPr lang="en-US" dirty="0" smtClean="0"/>
              <a:t> The competition consist of a competing robot is required to navigate a plywood course completing 4 task under a time limit.</a:t>
            </a:r>
          </a:p>
          <a:p>
            <a:r>
              <a:rPr lang="en-US" dirty="0" smtClean="0"/>
              <a:t> Students will write reports, conduct meetings, build, test and troubleshoot the project.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3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communication over email must be copied to all group members. Members will be informed of </a:t>
            </a:r>
          </a:p>
          <a:p>
            <a:endParaRPr lang="en-US" dirty="0" smtClean="0"/>
          </a:p>
          <a:p>
            <a:r>
              <a:rPr lang="en-US" dirty="0" smtClean="0"/>
              <a:t>meetings via phone or email at least 24 hours ahead of time, and all group members should be present </a:t>
            </a:r>
          </a:p>
          <a:p>
            <a:endParaRPr lang="en-US" dirty="0" smtClean="0"/>
          </a:p>
          <a:p>
            <a:r>
              <a:rPr lang="en-US" dirty="0" smtClean="0"/>
              <a:t>at meetings unless previous engagements have been discussed with group. Members will reply </a:t>
            </a:r>
          </a:p>
          <a:p>
            <a:endParaRPr lang="en-US" dirty="0" smtClean="0"/>
          </a:p>
          <a:p>
            <a:r>
              <a:rPr lang="en-US" dirty="0" smtClean="0"/>
              <a:t>within 24 hours to phone and emails. First line of communication will be </a:t>
            </a:r>
            <a:r>
              <a:rPr lang="en-US" dirty="0" err="1" smtClean="0"/>
              <a:t>GroupMe</a:t>
            </a:r>
            <a:r>
              <a:rPr lang="en-US" dirty="0" smtClean="0"/>
              <a:t> and second line of </a:t>
            </a:r>
          </a:p>
          <a:p>
            <a:endParaRPr lang="en-US" dirty="0" smtClean="0"/>
          </a:p>
          <a:p>
            <a:r>
              <a:rPr lang="en-US" dirty="0" smtClean="0"/>
              <a:t>communication will be email.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Chelsea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9CB7-BB64-44BC-BEDA-C8ECA3B596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CB9C-40C3-4A1C-8325-DAB23763844B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A5D-F49A-4A3B-A01A-B0350232D586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9F30-6BCB-4560-8E72-E6FDA6F15C25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FB17-C8DC-49CE-98F1-EA1DD164E23E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371C-8F78-4498-B787-65242ED08200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7F36-BFBE-498B-BF0A-AFDA81BF9716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4184-5477-4353-AF09-4A05A625F439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43ED-0A94-4857-A299-DCCE705DE88D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1AAB-C2AE-4594-9A61-6974BB66F5A6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CEA2-1417-4C73-A789-6D148E923E0D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FA92-293A-4135-A3D2-0AD9DD2DB1D1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38A0-C299-4457-BF24-557DFF5FB291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A6BC-7F2C-4F2F-97C1-1B47D5F0DC69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E0E1-1BF8-4F69-A5A2-1A334FAEA2B1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430C-BDD2-4249-9E72-6D8029426F0C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DF92-8E65-43EF-85A3-AB3A0A23AF4E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5B2C-CE01-4D29-AA96-4D33207693DD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D43D37-7CF8-4288-8E3E-163D9FCD0A20}" type="datetime1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Lorenzo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346165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 smtClean="0"/>
              <a:t>Needs Analysis &amp; Requirements Specification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317966"/>
            <a:ext cx="6918372" cy="247855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Southeast Con 1B “Success” Senior Design Team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Louis Cooper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Evan Marshall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Chelsea Ogle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Lorenzo Smith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Ivan Vargas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2Fcd59WkBHIuADWAbZa4BsmJ_ZV8b1FK08kBcgx035etRlzX32QI09p-ODMLNm8G2r7o5KvtwMituPAIjxUk4G2FoPADSHy3gNer8xuAJC9RbUkFGQRtwcJjsudoe5poITcxL7Bilb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61" y="249071"/>
            <a:ext cx="9498189" cy="60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Lorenzo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Communication: </a:t>
            </a:r>
            <a:r>
              <a:rPr lang="en-US" dirty="0" err="1" smtClean="0"/>
              <a:t>Groupme</a:t>
            </a:r>
            <a:r>
              <a:rPr lang="en-US" dirty="0" smtClean="0"/>
              <a:t>, email, &amp; phone</a:t>
            </a:r>
          </a:p>
          <a:p>
            <a:r>
              <a:rPr lang="en-US" dirty="0" smtClean="0"/>
              <a:t>Decision Making: Discussion of ideas, vote, advisor assistance.</a:t>
            </a:r>
          </a:p>
          <a:p>
            <a:r>
              <a:rPr lang="en-US" dirty="0" smtClean="0"/>
              <a:t>Conflict Resolution: Discussion, Project Manager or Advisor Intervention</a:t>
            </a:r>
          </a:p>
          <a:p>
            <a:r>
              <a:rPr lang="en-US" dirty="0" smtClean="0"/>
              <a:t>Meetings: Weekly Group meetings, bi-weekly advisor meetings, monthly </a:t>
            </a:r>
          </a:p>
          <a:p>
            <a:r>
              <a:rPr lang="en-US" dirty="0"/>
              <a:t>Deliverables: Autonomous robot, meet budget requirement, project reports.</a:t>
            </a:r>
          </a:p>
          <a:p>
            <a:r>
              <a:rPr lang="en-US" dirty="0"/>
              <a:t>Team Dynamics: </a:t>
            </a:r>
            <a:r>
              <a:rPr lang="en-US" dirty="0" smtClean="0"/>
              <a:t>Common </a:t>
            </a:r>
            <a:r>
              <a:rPr lang="en-US" dirty="0"/>
              <a:t>manners, communicate, preparation, participation, innovative, optimistic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Lorenzo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</a:pPr>
            <a:endParaRPr lang="en-US" sz="1800" dirty="0" smtClean="0"/>
          </a:p>
          <a:p>
            <a:pPr lvl="0"/>
            <a:r>
              <a:rPr lang="en-US" sz="1800" dirty="0" smtClean="0"/>
              <a:t>Playing </a:t>
            </a:r>
            <a:r>
              <a:rPr lang="en-US" sz="1800" dirty="0"/>
              <a:t>surface: 5/8” x 4’ x 8’ Sanded Pine Plywood, black with 0.94” white course line</a:t>
            </a:r>
          </a:p>
          <a:p>
            <a:pPr lvl="0"/>
            <a:r>
              <a:rPr lang="en-US" sz="1800" dirty="0"/>
              <a:t>Vehicle cannot be larger than 1’ x 1’ x 1’, all parts must remain attached</a:t>
            </a:r>
          </a:p>
          <a:p>
            <a:pPr lvl="0"/>
            <a:r>
              <a:rPr lang="en-US" sz="1800" dirty="0"/>
              <a:t>1 minute to place vehicle and align toys, vehicle must start at red LED turning off</a:t>
            </a:r>
          </a:p>
          <a:p>
            <a:pPr lvl="0"/>
            <a:r>
              <a:rPr lang="en-US" sz="1800" dirty="0"/>
              <a:t>Must drive on white line (5 pts)</a:t>
            </a:r>
          </a:p>
          <a:p>
            <a:pPr lvl="0"/>
            <a:r>
              <a:rPr lang="en-US" sz="1800" dirty="0"/>
              <a:t>Play Simon Says </a:t>
            </a:r>
            <a:r>
              <a:rPr lang="en-US" sz="1800" dirty="0" err="1"/>
              <a:t>Carabiner</a:t>
            </a:r>
            <a:r>
              <a:rPr lang="en-US" sz="1800" dirty="0"/>
              <a:t> for 15 seconds (15 pts)</a:t>
            </a:r>
          </a:p>
          <a:p>
            <a:pPr lvl="0"/>
            <a:r>
              <a:rPr lang="en-US" sz="1800" dirty="0"/>
              <a:t>Draw IEEE on Pocket Etch-A-Sketch (20 pts)</a:t>
            </a:r>
          </a:p>
          <a:p>
            <a:pPr lvl="0"/>
            <a:r>
              <a:rPr lang="en-US" sz="1800" dirty="0"/>
              <a:t>Twist top layer of Rubik’s cube 180 degrees (5 pts)</a:t>
            </a:r>
          </a:p>
          <a:p>
            <a:pPr lvl="0"/>
            <a:r>
              <a:rPr lang="en-US" sz="1800" dirty="0"/>
              <a:t>Pick up one card and carry to finish (5 pts)</a:t>
            </a:r>
          </a:p>
          <a:p>
            <a:pPr lvl="0"/>
            <a:r>
              <a:rPr lang="en-US" sz="1800" dirty="0"/>
              <a:t>Complete course in five minutes or less, three </a:t>
            </a:r>
            <a:r>
              <a:rPr lang="en-US" sz="1800" dirty="0" smtClean="0"/>
              <a:t>rounds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Chelsea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Methodical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Functional Requirements</a:t>
            </a:r>
          </a:p>
          <a:p>
            <a:r>
              <a:rPr lang="en-US" dirty="0"/>
              <a:t>Robot must move, turn 90 degrees</a:t>
            </a:r>
          </a:p>
          <a:p>
            <a:r>
              <a:rPr lang="en-US" dirty="0"/>
              <a:t>Must have operational/battery life to last three five-minute rounds </a:t>
            </a:r>
          </a:p>
          <a:p>
            <a:r>
              <a:rPr lang="en-US" dirty="0"/>
              <a:t>Robot must follow white line of course, go to each toy, cross finish line in 5 minutes</a:t>
            </a:r>
          </a:p>
          <a:p>
            <a:r>
              <a:rPr lang="en-US" dirty="0"/>
              <a:t>Must have microcontroller units capable of performing desired tasks Must start with LED turning off</a:t>
            </a:r>
          </a:p>
          <a:p>
            <a:r>
              <a:rPr lang="en-US" dirty="0"/>
              <a:t>Must be able to find/grip all of the toys in place</a:t>
            </a:r>
          </a:p>
          <a:p>
            <a:r>
              <a:rPr lang="en-US" dirty="0"/>
              <a:t>Must have an apparatus to grip the knobs of Etch-a-Sketch and top of the Rubik’s cube (~2.5 inches wide, close)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Ivan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Methodical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72065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Must be able to press the buttons on </a:t>
            </a:r>
            <a:r>
              <a:rPr lang="en-US" dirty="0" smtClean="0"/>
              <a:t>Simon</a:t>
            </a:r>
            <a:endParaRPr lang="en-US" dirty="0"/>
          </a:p>
          <a:p>
            <a:pPr lvl="0"/>
            <a:r>
              <a:rPr lang="en-US" dirty="0"/>
              <a:t>Must distinguish colors</a:t>
            </a:r>
          </a:p>
          <a:p>
            <a:pPr lvl="0"/>
            <a:r>
              <a:rPr lang="en-US" dirty="0"/>
              <a:t>Must recognize Simon’s pattern (audio)</a:t>
            </a:r>
          </a:p>
          <a:p>
            <a:pPr lvl="0"/>
            <a:r>
              <a:rPr lang="en-US" dirty="0"/>
              <a:t>Must have an apparatus capable of rotating </a:t>
            </a:r>
            <a:r>
              <a:rPr lang="en-US" dirty="0" smtClean="0"/>
              <a:t>Rubik's </a:t>
            </a:r>
            <a:r>
              <a:rPr lang="en-US" dirty="0"/>
              <a:t>cube and Etch-A-Sketch knobs</a:t>
            </a:r>
          </a:p>
          <a:p>
            <a:pPr lvl="0"/>
            <a:r>
              <a:rPr lang="en-US" dirty="0"/>
              <a:t>Must be able to write “IEEE” with specified knob-turning pattern</a:t>
            </a:r>
          </a:p>
          <a:p>
            <a:pPr lvl="0"/>
            <a:r>
              <a:rPr lang="en-US" dirty="0"/>
              <a:t>Must be able to pick up card</a:t>
            </a:r>
          </a:p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Functional Requirements </a:t>
            </a:r>
          </a:p>
          <a:p>
            <a:pPr lvl="0"/>
            <a:r>
              <a:rPr lang="en-US" dirty="0" smtClean="0"/>
              <a:t>Modular </a:t>
            </a:r>
            <a:r>
              <a:rPr lang="en-US" dirty="0"/>
              <a:t>design/assembly</a:t>
            </a:r>
          </a:p>
          <a:p>
            <a:pPr lvl="0"/>
            <a:r>
              <a:rPr lang="en-US" dirty="0"/>
              <a:t>Easy replace/implanted power source</a:t>
            </a:r>
          </a:p>
          <a:p>
            <a:pPr lvl="0"/>
            <a:r>
              <a:rPr lang="en-US" dirty="0"/>
              <a:t>Easy to maintain and service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Ivan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Testing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lvl="0"/>
            <a:r>
              <a:rPr lang="en-US" u="sng" dirty="0"/>
              <a:t>Capabilities Test</a:t>
            </a:r>
          </a:p>
          <a:p>
            <a:pPr lvl="1"/>
            <a:r>
              <a:rPr lang="en-US" dirty="0"/>
              <a:t>Movement/Navigation</a:t>
            </a:r>
          </a:p>
          <a:p>
            <a:pPr lvl="2"/>
            <a:r>
              <a:rPr lang="en-US" dirty="0"/>
              <a:t>Successful movements in the four cardinal directions</a:t>
            </a:r>
          </a:p>
          <a:p>
            <a:pPr lvl="2"/>
            <a:r>
              <a:rPr lang="en-US" dirty="0"/>
              <a:t>Smooth transitions</a:t>
            </a:r>
          </a:p>
          <a:p>
            <a:pPr lvl="2"/>
            <a:r>
              <a:rPr lang="en-US" dirty="0"/>
              <a:t>Navigate only on white line till finish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/>
              <a:t>Must interface between different sensors, motors, and other hardware</a:t>
            </a:r>
          </a:p>
          <a:p>
            <a:pPr lvl="1"/>
            <a:r>
              <a:rPr lang="en-US" dirty="0"/>
              <a:t>Operating Life/Power</a:t>
            </a:r>
          </a:p>
          <a:p>
            <a:pPr lvl="2"/>
            <a:r>
              <a:rPr lang="en-US" dirty="0"/>
              <a:t>Observe heat dissipation</a:t>
            </a:r>
          </a:p>
          <a:p>
            <a:pPr lvl="2"/>
            <a:r>
              <a:rPr lang="en-US" dirty="0"/>
              <a:t>Last well beyond run time</a:t>
            </a:r>
          </a:p>
          <a:p>
            <a:pPr lvl="1"/>
            <a:r>
              <a:rPr lang="en-US" dirty="0"/>
              <a:t>LED Response</a:t>
            </a:r>
          </a:p>
          <a:p>
            <a:pPr lvl="2"/>
            <a:r>
              <a:rPr lang="en-US" dirty="0"/>
              <a:t>Start after LED light is detected off</a:t>
            </a:r>
          </a:p>
          <a:p>
            <a:pPr lvl="1"/>
            <a:r>
              <a:rPr lang="en-US" dirty="0"/>
              <a:t>On/Off</a:t>
            </a:r>
          </a:p>
          <a:p>
            <a:pPr lvl="2"/>
            <a:r>
              <a:rPr lang="en-US" dirty="0"/>
              <a:t>Power robot on and off </a:t>
            </a:r>
          </a:p>
          <a:p>
            <a:pPr lvl="1"/>
            <a:r>
              <a:rPr lang="en-US" dirty="0"/>
              <a:t>Distance/Holding</a:t>
            </a:r>
          </a:p>
          <a:p>
            <a:pPr lvl="2"/>
            <a:r>
              <a:rPr lang="en-US" dirty="0"/>
              <a:t>Detect correct distance from games</a:t>
            </a:r>
          </a:p>
          <a:p>
            <a:pPr lvl="2"/>
            <a:r>
              <a:rPr lang="en-US" dirty="0"/>
              <a:t>Position holders correctly</a:t>
            </a:r>
          </a:p>
          <a:p>
            <a:pPr lvl="1"/>
            <a:r>
              <a:rPr lang="en-US" dirty="0"/>
              <a:t>Arm</a:t>
            </a:r>
          </a:p>
          <a:p>
            <a:pPr lvl="2"/>
            <a:r>
              <a:rPr lang="en-US" dirty="0"/>
              <a:t>Rotational, vertical, and horizontal movement</a:t>
            </a:r>
          </a:p>
          <a:p>
            <a:pPr lvl="2"/>
            <a:r>
              <a:rPr lang="en-US" dirty="0"/>
              <a:t>Open and close wide enough</a:t>
            </a:r>
          </a:p>
          <a:p>
            <a:pPr lvl="1"/>
            <a:r>
              <a:rPr lang="en-US" dirty="0"/>
              <a:t>Sound Response</a:t>
            </a:r>
          </a:p>
          <a:p>
            <a:pPr lvl="2"/>
            <a:r>
              <a:rPr lang="en-US" dirty="0"/>
              <a:t>Microphone to trigger proper motion/action of arm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Evan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Plan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710940"/>
          </a:xfrm>
        </p:spPr>
        <p:txBody>
          <a:bodyPr numCol="2">
            <a:normAutofit fontScale="70000" lnSpcReduction="20000"/>
          </a:bodyPr>
          <a:lstStyle/>
          <a:p>
            <a:pPr lvl="0"/>
            <a:r>
              <a:rPr lang="en-US" u="sng" dirty="0"/>
              <a:t>Requirement/Game specific test</a:t>
            </a:r>
          </a:p>
          <a:p>
            <a:pPr lvl="1"/>
            <a:r>
              <a:rPr lang="en-US" dirty="0"/>
              <a:t>Simon </a:t>
            </a:r>
            <a:r>
              <a:rPr lang="en-US" dirty="0" err="1"/>
              <a:t>Carabiner</a:t>
            </a:r>
            <a:endParaRPr lang="en-US" dirty="0"/>
          </a:p>
          <a:p>
            <a:pPr lvl="2"/>
            <a:r>
              <a:rPr lang="en-US" dirty="0"/>
              <a:t>Start game and react to sound frequency</a:t>
            </a:r>
          </a:p>
          <a:p>
            <a:pPr lvl="2"/>
            <a:r>
              <a:rPr lang="en-US" dirty="0"/>
              <a:t>Speed to correctly play for 15 seconds</a:t>
            </a:r>
          </a:p>
          <a:p>
            <a:pPr lvl="1"/>
            <a:r>
              <a:rPr lang="en-US" dirty="0"/>
              <a:t>Rubik’s Cube</a:t>
            </a:r>
          </a:p>
          <a:p>
            <a:pPr lvl="2"/>
            <a:r>
              <a:rPr lang="en-US" dirty="0"/>
              <a:t>Placement of arm and 180° rotation</a:t>
            </a:r>
          </a:p>
          <a:p>
            <a:pPr lvl="1"/>
            <a:r>
              <a:rPr lang="en-US" dirty="0"/>
              <a:t>Pocket Etch-a-sketch</a:t>
            </a:r>
          </a:p>
          <a:p>
            <a:pPr lvl="2"/>
            <a:r>
              <a:rPr lang="en-US" dirty="0"/>
              <a:t>Arms clamp onto knobs</a:t>
            </a:r>
          </a:p>
          <a:p>
            <a:pPr lvl="2"/>
            <a:r>
              <a:rPr lang="en-US" dirty="0"/>
              <a:t>Sequential coding to rotate arms for desired “sketch” </a:t>
            </a:r>
          </a:p>
          <a:p>
            <a:pPr lvl="1"/>
            <a:r>
              <a:rPr lang="en-US" dirty="0"/>
              <a:t>Playing Card Test</a:t>
            </a:r>
          </a:p>
          <a:p>
            <a:pPr lvl="2"/>
            <a:r>
              <a:rPr lang="en-US" dirty="0"/>
              <a:t>Panel and adhesive</a:t>
            </a:r>
          </a:p>
          <a:p>
            <a:pPr lvl="2"/>
            <a:r>
              <a:rPr lang="en-US" dirty="0"/>
              <a:t>Separation of one card; gently</a:t>
            </a:r>
          </a:p>
          <a:p>
            <a:pPr lvl="2"/>
            <a:r>
              <a:rPr lang="en-US" dirty="0"/>
              <a:t>Hold long enough till </a:t>
            </a:r>
            <a:r>
              <a:rPr lang="en-US" dirty="0" smtClean="0"/>
              <a:t>finish</a:t>
            </a:r>
            <a:endParaRPr lang="en-US" dirty="0"/>
          </a:p>
          <a:p>
            <a:pPr lvl="0"/>
            <a:r>
              <a:rPr lang="en-US" u="sng" dirty="0"/>
              <a:t>Constraints Test</a:t>
            </a:r>
          </a:p>
          <a:p>
            <a:pPr lvl="1"/>
            <a:r>
              <a:rPr lang="en-US" dirty="0"/>
              <a:t>Size </a:t>
            </a:r>
          </a:p>
          <a:p>
            <a:pPr lvl="2"/>
            <a:r>
              <a:rPr lang="en-US" dirty="0"/>
              <a:t>Frequent measurements to maintain 1’x1’x1’ design</a:t>
            </a:r>
          </a:p>
          <a:p>
            <a:pPr lvl="1"/>
            <a:r>
              <a:rPr lang="en-US" dirty="0"/>
              <a:t>Deadline</a:t>
            </a:r>
          </a:p>
          <a:p>
            <a:pPr lvl="2"/>
            <a:r>
              <a:rPr lang="en-US" dirty="0"/>
              <a:t>Weekly deadlines and goals</a:t>
            </a:r>
          </a:p>
          <a:p>
            <a:pPr lvl="1"/>
            <a:r>
              <a:rPr lang="en-US" dirty="0"/>
              <a:t>Budget</a:t>
            </a:r>
          </a:p>
          <a:p>
            <a:pPr lvl="2"/>
            <a:r>
              <a:rPr lang="en-US" dirty="0"/>
              <a:t>Rough estimates made early. Detailed ones prior to purchase</a:t>
            </a:r>
          </a:p>
          <a:p>
            <a:pPr lvl="2"/>
            <a:r>
              <a:rPr lang="en-US" dirty="0"/>
              <a:t>Time budget, splitting parts of design for efficiency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Evan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763" r="6494" b="15674"/>
          <a:stretch/>
        </p:blipFill>
        <p:spPr>
          <a:xfrm>
            <a:off x="449811" y="234948"/>
            <a:ext cx="11375996" cy="55016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811" y="5200861"/>
            <a:ext cx="8534400" cy="1507067"/>
          </a:xfrm>
        </p:spPr>
        <p:txBody>
          <a:bodyPr/>
          <a:lstStyle/>
          <a:p>
            <a:r>
              <a:rPr lang="en-US" dirty="0"/>
              <a:t>Fall Schedule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Louis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69932"/>
            <a:ext cx="8534400" cy="1507067"/>
          </a:xfrm>
        </p:spPr>
        <p:txBody>
          <a:bodyPr/>
          <a:lstStyle/>
          <a:p>
            <a:r>
              <a:rPr lang="en-US" dirty="0" smtClean="0"/>
              <a:t>Expected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Louis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5" t="19631" r="50492" b="34782"/>
          <a:stretch/>
        </p:blipFill>
        <p:spPr>
          <a:xfrm>
            <a:off x="1777999" y="569913"/>
            <a:ext cx="7848601" cy="45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Safety Risk- Electric shock, bodily injury</a:t>
            </a:r>
          </a:p>
          <a:p>
            <a:r>
              <a:rPr lang="en-US" sz="3200" dirty="0" smtClean="0"/>
              <a:t>Financial Risk- Waste of money</a:t>
            </a:r>
          </a:p>
          <a:p>
            <a:r>
              <a:rPr lang="en-US" sz="3200" dirty="0" smtClean="0"/>
              <a:t>Academic Risk- Failing Course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Chelsea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Introduction(Positions, Technical Specialty)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Code of Conduct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Competition ( Rules and Objective)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Methodical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Testing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Schedule and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Lorenzo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Lorenzo Smith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-1" r="27525" b="53263"/>
          <a:stretch/>
        </p:blipFill>
        <p:spPr>
          <a:xfrm>
            <a:off x="1123406" y="685800"/>
            <a:ext cx="2831374" cy="332896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Year Electrical Engineering Student</a:t>
            </a: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Manager</a:t>
            </a:r>
          </a:p>
          <a:p>
            <a:pPr marL="0" indent="0">
              <a:buNone/>
            </a:pPr>
            <a:r>
              <a:rPr lang="en-US" sz="3200" dirty="0"/>
              <a:t>Technical Specialty: Robot Mechanics and Design</a:t>
            </a:r>
          </a:p>
          <a:p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Ivan Vargas 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0"/>
          <a:stretch/>
        </p:blipFill>
        <p:spPr>
          <a:xfrm>
            <a:off x="1173659" y="685801"/>
            <a:ext cx="2622650" cy="32689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Year Electrical Engineering Students</a:t>
            </a:r>
          </a:p>
          <a:p>
            <a:pPr marL="0" indent="0">
              <a:buNone/>
            </a:pPr>
            <a:r>
              <a:rPr lang="en-US" sz="3200" dirty="0"/>
              <a:t>Equipment Technician</a:t>
            </a:r>
          </a:p>
          <a:p>
            <a:pPr marL="0" indent="0">
              <a:buNone/>
            </a:pPr>
            <a:r>
              <a:rPr lang="en-US" sz="3200" dirty="0"/>
              <a:t>Technical Specialty: Microcontroller Programming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Chelsea Ogle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21" y="685801"/>
            <a:ext cx="2390669" cy="36147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year Electrical Engineering Student</a:t>
            </a:r>
          </a:p>
          <a:p>
            <a:pPr marL="0" indent="0">
              <a:buNone/>
            </a:pPr>
            <a:r>
              <a:rPr lang="en-US" sz="3200" dirty="0"/>
              <a:t>Secretary</a:t>
            </a:r>
          </a:p>
          <a:p>
            <a:pPr marL="0" indent="0">
              <a:buNone/>
            </a:pPr>
            <a:r>
              <a:rPr lang="en-US" sz="3200" dirty="0"/>
              <a:t>Technical Specialty: Power and Designs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Evan Marshall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27" y="685801"/>
            <a:ext cx="1983453" cy="353600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Year Computer Engineering Student</a:t>
            </a:r>
          </a:p>
          <a:p>
            <a:pPr marL="0" indent="0">
              <a:buNone/>
            </a:pPr>
            <a:r>
              <a:rPr lang="en-US" sz="3200" dirty="0"/>
              <a:t>Assistant Equipment Technician </a:t>
            </a:r>
          </a:p>
          <a:p>
            <a:pPr marL="0" indent="0">
              <a:buNone/>
            </a:pPr>
            <a:r>
              <a:rPr lang="en-US" sz="3200" dirty="0"/>
              <a:t>Technical Specialty: Microcontroller Programming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Louis Cooper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27" y="1238303"/>
            <a:ext cx="2620547" cy="30627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4</a:t>
            </a:r>
            <a:r>
              <a:rPr lang="en-US" sz="3200" baseline="30000" dirty="0"/>
              <a:t>th</a:t>
            </a:r>
            <a:r>
              <a:rPr lang="en-US" sz="3200" dirty="0"/>
              <a:t> year Electrical Engineering Student</a:t>
            </a:r>
          </a:p>
          <a:p>
            <a:pPr marL="0" indent="0">
              <a:buNone/>
            </a:pPr>
            <a:r>
              <a:rPr lang="en-US" sz="3200" dirty="0"/>
              <a:t>Treasurer</a:t>
            </a:r>
          </a:p>
          <a:p>
            <a:pPr marL="0" indent="0">
              <a:buNone/>
            </a:pPr>
            <a:r>
              <a:rPr lang="en-US" sz="3200" dirty="0"/>
              <a:t>Technical Specialty: Communication, Power, and Motors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exit the College of Engineering with a Bachelor’s Degree within their technical field</a:t>
            </a:r>
          </a:p>
          <a:p>
            <a:r>
              <a:rPr lang="en-US" dirty="0" smtClean="0"/>
              <a:t>Compete in Technical, Professional and Student Conference, hardware competition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which the senior design team will build a autonomous robot fit to win the competition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competing robot is required to navigate a plywood course completing four task under a time limit</a:t>
            </a:r>
          </a:p>
          <a:p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 smtClean="0"/>
              <a:t>reports, conduct meetings, build, test and troubleshoot the project.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Lorenzo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0" b="66592"/>
          <a:stretch/>
        </p:blipFill>
        <p:spPr>
          <a:xfrm>
            <a:off x="8605226" y="331825"/>
            <a:ext cx="3042285" cy="9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Games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5" y="549323"/>
            <a:ext cx="4418995" cy="36147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Lorenzo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685800"/>
            <a:ext cx="2095500" cy="21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4164061"/>
            <a:ext cx="2152650" cy="212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8933" r="5654" b="3516"/>
          <a:stretch/>
        </p:blipFill>
        <p:spPr>
          <a:xfrm>
            <a:off x="5079232" y="2867025"/>
            <a:ext cx="3832756" cy="27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314</TotalTime>
  <Words>966</Words>
  <Application>Microsoft Office PowerPoint</Application>
  <PresentationFormat>Widescreen</PresentationFormat>
  <Paragraphs>171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Slice</vt:lpstr>
      <vt:lpstr>Needs Analysis &amp; Requirements Specification </vt:lpstr>
      <vt:lpstr>Table of Contents</vt:lpstr>
      <vt:lpstr>Lorenzo Smith</vt:lpstr>
      <vt:lpstr>Ivan Vargas  </vt:lpstr>
      <vt:lpstr>Chelsea Ogle </vt:lpstr>
      <vt:lpstr>Evan Marshall </vt:lpstr>
      <vt:lpstr>Louis Cooper </vt:lpstr>
      <vt:lpstr>Project Overview</vt:lpstr>
      <vt:lpstr>Project Games</vt:lpstr>
      <vt:lpstr>Course</vt:lpstr>
      <vt:lpstr>Code of Conduct</vt:lpstr>
      <vt:lpstr>Competition</vt:lpstr>
      <vt:lpstr>Methodical Specification</vt:lpstr>
      <vt:lpstr>Methodical continued…</vt:lpstr>
      <vt:lpstr>Testing Plan</vt:lpstr>
      <vt:lpstr>Testing Plan continued…</vt:lpstr>
      <vt:lpstr>Fall Schedule</vt:lpstr>
      <vt:lpstr>Expected Budget</vt:lpstr>
      <vt:lpstr>Risk Assessment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Analysis &amp; Requirements Specification</dc:title>
  <dc:creator>studentpro</dc:creator>
  <cp:lastModifiedBy>studentpro</cp:lastModifiedBy>
  <cp:revision>26</cp:revision>
  <dcterms:created xsi:type="dcterms:W3CDTF">2014-09-21T13:40:12Z</dcterms:created>
  <dcterms:modified xsi:type="dcterms:W3CDTF">2014-09-23T04:35:58Z</dcterms:modified>
</cp:coreProperties>
</file>