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5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182372-286C-4AC2-BE8F-432363EF4A7A}">
  <a:tblStyle styleId="{9B182372-286C-4AC2-BE8F-432363EF4A7A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71FCC34-BA42-466E-9529-F48D77FE4D26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80C158F-CD77-4A0B-999C-42449F541795}" styleName="Table_2"/>
  <a:tblStyle styleId="{6655E8AD-8579-4D6C-9395-52BA68FD7C78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1536956-503D-4F71-BA6F-B51A596EE39E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4D18396-C3D0-4FD2-8686-39D121FA69E9}" styleName="Table_5"/>
  <a:tblStyle styleId="{71C191BC-792D-458C-8F86-ED3232168247}" styleName="Table_6"/>
  <a:tblStyle styleId="{9394E6F0-C9F4-40D9-85EB-1DF630764992}" styleName="Table_7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502774B-636D-470B-89A7-37DEAB099BAC}" styleName="Table_8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A343A45-F099-4537-906D-7A2DC2091833}" styleName="Table_9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28A6773-8CE2-40B1-A3A3-2C3A95613B0F}" styleName="Table_1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38254F0-70F6-49D3-88C1-29DE6893CD81}" styleName="Table_1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7459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"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Chelsea Ogle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"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Evan Marshall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"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Ivan Vargas 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"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Lorenzo Smith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"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Louis Cooper</a:t>
            </a:r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40291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833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12712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6299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947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569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72837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52627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95618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80997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062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4456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7437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9988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0450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3543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21182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8200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59892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6102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5308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detail systeme analysis will be done with Dr. Pedro Moss, as well as verified by Dr. Jim P. Zheng.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Consumptions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Circuit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elements needed</a:t>
            </a:r>
          </a:p>
        </p:txBody>
      </p:sp>
    </p:spTree>
    <p:extLst>
      <p:ext uri="{BB962C8B-B14F-4D97-AF65-F5344CB8AC3E}">
        <p14:creationId xmlns:p14="http://schemas.microsoft.com/office/powerpoint/2010/main" val="46404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906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Volts Battery 2, 6 Volts Battery 1</a:t>
            </a:r>
          </a:p>
        </p:txBody>
      </p:sp>
    </p:spTree>
    <p:extLst>
      <p:ext uri="{BB962C8B-B14F-4D97-AF65-F5344CB8AC3E}">
        <p14:creationId xmlns:p14="http://schemas.microsoft.com/office/powerpoint/2010/main" val="29130859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06998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35281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098686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216140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93728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735332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09666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84230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290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9921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586167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05978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747333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387981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271968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615511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867167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337663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5458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941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287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8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58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PWM for Due 15 for Mega.TI doesn’t have enough features. Beaglebone way too expensive/complicated. Mega too slow. DUE favorite option. Fast, plenty of memory and ports. Also has a bunch of tutorials available. Talk about placement on chassis.</a:t>
            </a:r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34729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top level to actual shapes when moving over to powerpoint. </a:t>
            </a:r>
          </a:p>
        </p:txBody>
      </p:sp>
    </p:spTree>
    <p:extLst>
      <p:ext uri="{BB962C8B-B14F-4D97-AF65-F5344CB8AC3E}">
        <p14:creationId xmlns:p14="http://schemas.microsoft.com/office/powerpoint/2010/main" val="319102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Shape 53"/>
          <p:cNvGrpSpPr/>
          <p:nvPr/>
        </p:nvGrpSpPr>
        <p:grpSpPr>
          <a:xfrm>
            <a:off x="0" y="0"/>
            <a:ext cx="1728788" cy="5143501"/>
            <a:chOff x="0" y="0"/>
            <a:chExt cx="2305051" cy="6858000"/>
          </a:xfrm>
        </p:grpSpPr>
        <p:sp>
          <p:nvSpPr>
            <p:cNvPr id="54" name="Shape 54"/>
            <p:cNvSpPr/>
            <p:nvPr/>
          </p:nvSpPr>
          <p:spPr>
            <a:xfrm>
              <a:off x="1209675" y="4763"/>
              <a:ext cx="23813" cy="218122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128712" y="2176463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123950" y="4021137"/>
              <a:ext cx="190500" cy="188912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414337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333375" y="4481512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0" b="0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0" name="Shape 60"/>
            <p:cNvSpPr/>
            <p:nvPr/>
          </p:nvSpPr>
          <p:spPr>
            <a:xfrm>
              <a:off x="1290637" y="14288"/>
              <a:ext cx="376237" cy="1801813"/>
            </a:xfrm>
            <a:custGeom>
              <a:avLst/>
              <a:gdLst/>
              <a:ahLst/>
              <a:cxnLst/>
              <a:rect l="0" t="0" r="0" b="0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Shape 61"/>
            <p:cNvSpPr/>
            <p:nvPr/>
          </p:nvSpPr>
          <p:spPr>
            <a:xfrm>
              <a:off x="1600200" y="1801813"/>
              <a:ext cx="190500" cy="188912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0" b="0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3" name="Shape 63"/>
            <p:cNvSpPr/>
            <p:nvPr/>
          </p:nvSpPr>
          <p:spPr>
            <a:xfrm>
              <a:off x="1643063" y="0"/>
              <a:ext cx="152400" cy="912812"/>
            </a:xfrm>
            <a:custGeom>
              <a:avLst/>
              <a:gdLst/>
              <a:ahLst/>
              <a:cxnLst/>
              <a:rect l="0" t="0" r="0" b="0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Shape 64"/>
            <p:cNvSpPr/>
            <p:nvPr/>
          </p:nvSpPr>
          <p:spPr>
            <a:xfrm>
              <a:off x="1685925" y="1420812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685925" y="903287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0" b="0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7" name="Shape 67"/>
            <p:cNvSpPr/>
            <p:nvPr/>
          </p:nvSpPr>
          <p:spPr>
            <a:xfrm>
              <a:off x="2119313" y="488950"/>
              <a:ext cx="161925" cy="147637"/>
            </a:xfrm>
            <a:custGeom>
              <a:avLst/>
              <a:gdLst/>
              <a:ahLst/>
              <a:cxnLst/>
              <a:rect l="0" t="0" r="0" b="0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0" b="0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Shape 69"/>
            <p:cNvSpPr/>
            <p:nvPr/>
          </p:nvSpPr>
          <p:spPr>
            <a:xfrm>
              <a:off x="866775" y="903287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890587" y="1554162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738187" y="5622925"/>
              <a:ext cx="338138" cy="1216025"/>
            </a:xfrm>
            <a:custGeom>
              <a:avLst/>
              <a:gdLst/>
              <a:ahLst/>
              <a:cxnLst/>
              <a:rect l="0" t="0" r="0" b="0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Shape 72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0" b="0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6675" y="903287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0" y="3897312"/>
              <a:ext cx="133350" cy="266700"/>
            </a:xfrm>
            <a:custGeom>
              <a:avLst/>
              <a:gdLst/>
              <a:ahLst/>
              <a:cxnLst/>
              <a:rect l="0" t="0" r="0" b="0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5" name="Shape 75"/>
            <p:cNvSpPr/>
            <p:nvPr/>
          </p:nvSpPr>
          <p:spPr>
            <a:xfrm>
              <a:off x="66675" y="4149725"/>
              <a:ext cx="190500" cy="188912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0" b="0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Shape 77"/>
            <p:cNvSpPr/>
            <p:nvPr/>
          </p:nvSpPr>
          <p:spPr>
            <a:xfrm>
              <a:off x="66675" y="1468437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0" b="0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9" name="Shape 79"/>
            <p:cNvSpPr/>
            <p:nvPr/>
          </p:nvSpPr>
          <p:spPr>
            <a:xfrm>
              <a:off x="57150" y="4881562"/>
              <a:ext cx="190500" cy="188912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0" b="0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1" name="Shape 81"/>
            <p:cNvSpPr/>
            <p:nvPr/>
          </p:nvSpPr>
          <p:spPr>
            <a:xfrm>
              <a:off x="561975" y="6430962"/>
              <a:ext cx="190500" cy="188912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642937" y="6610350"/>
              <a:ext cx="23813" cy="242887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76200" y="6430962"/>
              <a:ext cx="190500" cy="188912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5978525"/>
              <a:ext cx="190500" cy="461962"/>
            </a:xfrm>
            <a:custGeom>
              <a:avLst/>
              <a:gdLst/>
              <a:ahLst/>
              <a:cxnLst/>
              <a:rect l="0" t="0" r="0" b="0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5" name="Shape 85"/>
            <p:cNvSpPr/>
            <p:nvPr/>
          </p:nvSpPr>
          <p:spPr>
            <a:xfrm>
              <a:off x="1014412" y="1801813"/>
              <a:ext cx="214313" cy="755650"/>
            </a:xfrm>
            <a:custGeom>
              <a:avLst/>
              <a:gdLst/>
              <a:ahLst/>
              <a:cxnLst/>
              <a:rect l="0" t="0" r="0" b="0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Shape 86"/>
            <p:cNvSpPr/>
            <p:nvPr/>
          </p:nvSpPr>
          <p:spPr>
            <a:xfrm>
              <a:off x="938212" y="2547938"/>
              <a:ext cx="166687" cy="160337"/>
            </a:xfrm>
            <a:custGeom>
              <a:avLst/>
              <a:gdLst/>
              <a:ahLst/>
              <a:cxnLst/>
              <a:rect l="0" t="0" r="0" b="0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95312" y="4763"/>
              <a:ext cx="638175" cy="4025900"/>
            </a:xfrm>
            <a:custGeom>
              <a:avLst/>
              <a:gdLst/>
              <a:ahLst/>
              <a:cxnLst/>
              <a:rect l="0" t="0" r="0" b="0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8" name="Shape 88"/>
            <p:cNvSpPr/>
            <p:nvPr/>
          </p:nvSpPr>
          <p:spPr>
            <a:xfrm>
              <a:off x="1223962" y="1382712"/>
              <a:ext cx="142875" cy="476250"/>
            </a:xfrm>
            <a:custGeom>
              <a:avLst/>
              <a:gdLst/>
              <a:ahLst/>
              <a:cxnLst/>
              <a:rect l="0" t="0" r="0" b="0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Shape 89"/>
            <p:cNvSpPr/>
            <p:nvPr/>
          </p:nvSpPr>
          <p:spPr>
            <a:xfrm>
              <a:off x="1300162" y="1849438"/>
              <a:ext cx="109538" cy="107950"/>
            </a:xfrm>
            <a:custGeom>
              <a:avLst/>
              <a:gdLst/>
              <a:ahLst/>
              <a:cxnLst/>
              <a:rect l="0" t="0" r="0" b="0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280987" y="3417887"/>
              <a:ext cx="142875" cy="474663"/>
            </a:xfrm>
            <a:custGeom>
              <a:avLst/>
              <a:gdLst/>
              <a:ahLst/>
              <a:cxnLst/>
              <a:rect l="0" t="0" r="0" b="0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Shape 91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0" b="0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4763" y="2166938"/>
              <a:ext cx="114300" cy="452437"/>
            </a:xfrm>
            <a:custGeom>
              <a:avLst/>
              <a:gdLst/>
              <a:ahLst/>
              <a:cxnLst/>
              <a:rect l="0" t="0" r="0" b="0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Shape 93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0" b="0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228725" y="4662487"/>
              <a:ext cx="23813" cy="218122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319212" y="5041900"/>
              <a:ext cx="371475" cy="1801813"/>
            </a:xfrm>
            <a:custGeom>
              <a:avLst/>
              <a:gdLst/>
              <a:ahLst/>
              <a:cxnLst/>
              <a:rect l="0" t="0" r="0" b="0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Shape 96"/>
            <p:cNvSpPr/>
            <p:nvPr/>
          </p:nvSpPr>
          <p:spPr>
            <a:xfrm>
              <a:off x="1147762" y="4481512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19150" y="3983037"/>
              <a:ext cx="347663" cy="2860675"/>
            </a:xfrm>
            <a:custGeom>
              <a:avLst/>
              <a:gdLst/>
              <a:ahLst/>
              <a:cxnLst/>
              <a:rect l="0" t="0" r="0" b="0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Shape 98"/>
            <p:cNvSpPr/>
            <p:nvPr/>
          </p:nvSpPr>
          <p:spPr>
            <a:xfrm>
              <a:off x="728662" y="3806825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624012" y="4867275"/>
              <a:ext cx="190500" cy="188912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404937" y="5422900"/>
              <a:ext cx="371475" cy="1425575"/>
            </a:xfrm>
            <a:custGeom>
              <a:avLst/>
              <a:gdLst/>
              <a:ahLst/>
              <a:cxnLst/>
              <a:rect l="0" t="0" r="0" b="0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Shape 101"/>
            <p:cNvSpPr/>
            <p:nvPr/>
          </p:nvSpPr>
          <p:spPr>
            <a:xfrm>
              <a:off x="1666875" y="5945187"/>
              <a:ext cx="152400" cy="912812"/>
            </a:xfrm>
            <a:custGeom>
              <a:avLst/>
              <a:gdLst/>
              <a:ahLst/>
              <a:cxnLst/>
              <a:rect l="0" t="0" r="0" b="0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Shape 102"/>
            <p:cNvSpPr/>
            <p:nvPr/>
          </p:nvSpPr>
          <p:spPr>
            <a:xfrm>
              <a:off x="1709738" y="5246687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709738" y="5764212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0" b="0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5" name="Shape 105"/>
            <p:cNvSpPr/>
            <p:nvPr/>
          </p:nvSpPr>
          <p:spPr>
            <a:xfrm>
              <a:off x="2147888" y="6221412"/>
              <a:ext cx="157163" cy="147637"/>
            </a:xfrm>
            <a:custGeom>
              <a:avLst/>
              <a:gdLst/>
              <a:ahLst/>
              <a:cxnLst/>
              <a:rect l="0" t="0" r="0" b="0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0" b="0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Shape 107"/>
            <p:cNvSpPr/>
            <p:nvPr/>
          </p:nvSpPr>
          <p:spPr>
            <a:xfrm>
              <a:off x="633412" y="5103812"/>
              <a:ext cx="185738" cy="185738"/>
            </a:xfrm>
            <a:custGeom>
              <a:avLst/>
              <a:gdLst/>
              <a:ahLst/>
              <a:cxnLst/>
              <a:rect l="0" t="0" r="0" b="0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1407319" y="841771"/>
            <a:ext cx="6593680" cy="179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1407319" y="2701527"/>
            <a:ext cx="6593680" cy="1241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20000"/>
              </a:lnSpc>
              <a:spcBef>
                <a:spcPts val="750"/>
              </a:spcBef>
              <a:buClr>
                <a:schemeClr val="lt2"/>
              </a:buClr>
              <a:buFont typeface="Arial"/>
              <a:buNone/>
              <a:defRPr/>
            </a:lvl1pPr>
            <a:lvl2pPr marL="342900" marR="0" indent="0" algn="ctr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/>
            </a:lvl2pPr>
            <a:lvl3pPr marL="685800" marR="0" indent="0" algn="ctr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/>
            </a:lvl3pPr>
            <a:lvl4pPr marL="1028700" marR="0" indent="0" algn="ctr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/>
            </a:lvl4pPr>
            <a:lvl5pPr marL="1371600" marR="0" indent="0" algn="ctr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/>
            </a:lvl5pPr>
            <a:lvl6pPr marL="1714500" marR="0" indent="0" algn="ctr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/>
            </a:lvl6pPr>
            <a:lvl7pPr marL="2057400" marR="0" indent="0" algn="ctr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/>
            </a:lvl7pPr>
            <a:lvl8pPr marL="2400300" marR="0" indent="0" algn="ctr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/>
            </a:lvl8pPr>
            <a:lvl9pPr marL="2743200" marR="0" indent="0" algn="ctr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5308132" y="4057651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1407317" y="4057651"/>
            <a:ext cx="384366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7422684" y="4057650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56058" y="3228499"/>
            <a:ext cx="7434265" cy="6145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pic" idx="2"/>
          </p:nvPr>
        </p:nvSpPr>
        <p:spPr>
          <a:xfrm>
            <a:off x="856058" y="454818"/>
            <a:ext cx="7434265" cy="2474834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rgbClr val="B0BFC7">
                <a:alpha val="6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56024" y="3843014"/>
            <a:ext cx="7433144" cy="5118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856092" y="457200"/>
            <a:ext cx="7429465" cy="2571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856058" y="3314700"/>
            <a:ext cx="7428344" cy="102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084658" y="457200"/>
            <a:ext cx="6977063" cy="20613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290483" y="2524167"/>
            <a:ext cx="6564223" cy="411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856058" y="3232439"/>
            <a:ext cx="7429502" cy="11171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677633" y="549295"/>
            <a:ext cx="457200" cy="43858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6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“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7903028" y="2073728"/>
            <a:ext cx="457200" cy="43858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6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856058" y="1600530"/>
            <a:ext cx="7429500" cy="1883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56023" y="3493241"/>
            <a:ext cx="7428379" cy="8554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856059" y="457200"/>
            <a:ext cx="7429498" cy="1428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845938" y="2520197"/>
            <a:ext cx="2406551" cy="1823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3"/>
          </p:nvPr>
        </p:nvSpPr>
        <p:spPr>
          <a:xfrm>
            <a:off x="3386075" y="2008225"/>
            <a:ext cx="2388288" cy="514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4"/>
          </p:nvPr>
        </p:nvSpPr>
        <p:spPr>
          <a:xfrm>
            <a:off x="3378160" y="2522575"/>
            <a:ext cx="2396872" cy="1823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5"/>
          </p:nvPr>
        </p:nvSpPr>
        <p:spPr>
          <a:xfrm>
            <a:off x="5889332" y="2005847"/>
            <a:ext cx="2396225" cy="514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6"/>
          </p:nvPr>
        </p:nvSpPr>
        <p:spPr>
          <a:xfrm>
            <a:off x="5889332" y="2520197"/>
            <a:ext cx="2396225" cy="1823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856058" y="457200"/>
            <a:ext cx="7429498" cy="1428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856059" y="3303446"/>
            <a:ext cx="2396430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pic" idx="2"/>
          </p:nvPr>
        </p:nvSpPr>
        <p:spPr>
          <a:xfrm>
            <a:off x="856059" y="2000249"/>
            <a:ext cx="2396430" cy="1143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>
            <a:solidFill>
              <a:srgbClr val="B0BFC7">
                <a:alpha val="6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3"/>
          </p:nvPr>
        </p:nvSpPr>
        <p:spPr>
          <a:xfrm>
            <a:off x="856059" y="3735644"/>
            <a:ext cx="2396430" cy="6133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4"/>
          </p:nvPr>
        </p:nvSpPr>
        <p:spPr>
          <a:xfrm>
            <a:off x="3366789" y="3303446"/>
            <a:ext cx="2400300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pic" idx="5"/>
          </p:nvPr>
        </p:nvSpPr>
        <p:spPr>
          <a:xfrm>
            <a:off x="3366789" y="2000249"/>
            <a:ext cx="2399205" cy="1143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>
            <a:solidFill>
              <a:srgbClr val="B0BFC7">
                <a:alpha val="6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6"/>
          </p:nvPr>
        </p:nvSpPr>
        <p:spPr>
          <a:xfrm>
            <a:off x="3365694" y="3735642"/>
            <a:ext cx="2400300" cy="6077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7"/>
          </p:nvPr>
        </p:nvSpPr>
        <p:spPr>
          <a:xfrm>
            <a:off x="5889426" y="3303446"/>
            <a:ext cx="2393055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pic" idx="8"/>
          </p:nvPr>
        </p:nvSpPr>
        <p:spPr>
          <a:xfrm>
            <a:off x="5889332" y="2000249"/>
            <a:ext cx="2396227" cy="1143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>
            <a:solidFill>
              <a:srgbClr val="B0BFC7">
                <a:alpha val="6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9"/>
          </p:nvPr>
        </p:nvSpPr>
        <p:spPr>
          <a:xfrm>
            <a:off x="5889332" y="3735641"/>
            <a:ext cx="2396225" cy="607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856059" y="463887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 rot="5400000">
            <a:off x="3242667" y="-699491"/>
            <a:ext cx="2656286" cy="7429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28575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14350" indent="-52387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2pPr>
            <a:lvl3pPr marL="857250" indent="-64293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2001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4pPr>
            <a:lvl5pPr marL="15430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5pPr>
            <a:lvl6pPr marL="18859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2288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25717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29146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 rot="5400000">
            <a:off x="5590579" y="1648421"/>
            <a:ext cx="3886201" cy="15037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 rot="5400000">
            <a:off x="1818678" y="-505420"/>
            <a:ext cx="3886201" cy="58114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28575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14350" indent="-52387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2pPr>
            <a:lvl3pPr marL="857250" indent="-64293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2001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4pPr>
            <a:lvl5pPr marL="15430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5pPr>
            <a:lvl6pPr marL="18859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2288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25717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29146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56059" y="463887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498" cy="2656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28575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14350" indent="-52387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2pPr>
            <a:lvl3pPr marL="857250" indent="-64293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2001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4pPr>
            <a:lvl5pPr marL="15430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5pPr>
            <a:lvl6pPr marL="18859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2288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25717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29146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856058" y="3318271"/>
            <a:ext cx="7429500" cy="1031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Clr>
                <a:schemeClr val="lt1"/>
              </a:buClr>
              <a:buNone/>
              <a:defRPr/>
            </a:lvl6pPr>
            <a:lvl7pPr marL="2057400" indent="0" rtl="0">
              <a:spcBef>
                <a:spcPts val="0"/>
              </a:spcBef>
              <a:buClr>
                <a:schemeClr val="lt1"/>
              </a:buClr>
              <a:buNone/>
              <a:defRPr/>
            </a:lvl7pPr>
            <a:lvl8pPr marL="2400300" indent="0" rtl="0">
              <a:spcBef>
                <a:spcPts val="0"/>
              </a:spcBef>
              <a:buClr>
                <a:schemeClr val="lt1"/>
              </a:buClr>
              <a:buNone/>
              <a:defRPr/>
            </a:lvl8pPr>
            <a:lvl9pPr marL="2743200" indent="0" rtl="0">
              <a:spcBef>
                <a:spcPts val="0"/>
              </a:spcBef>
              <a:buClr>
                <a:schemeClr val="lt1"/>
              </a:buClr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56059" y="463887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856058" y="1687114"/>
            <a:ext cx="3658792" cy="2656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28575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14350" indent="-52387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2pPr>
            <a:lvl3pPr marL="857250" indent="-64293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2001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4pPr>
            <a:lvl5pPr marL="15430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5pPr>
            <a:lvl6pPr marL="18859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2288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25717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29146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629151" y="1687114"/>
            <a:ext cx="3656408" cy="2656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28575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14350" indent="-52387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2pPr>
            <a:lvl3pPr marL="857250" indent="-64293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2001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4pPr>
            <a:lvl5pPr marL="15430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5pPr>
            <a:lvl6pPr marL="18859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2288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25717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29146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56058" y="464345"/>
            <a:ext cx="7429500" cy="1108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027515" y="1687115"/>
            <a:ext cx="3487336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856058" y="2305048"/>
            <a:ext cx="3658793" cy="2038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28575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14350" indent="-52387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2pPr>
            <a:lvl3pPr marL="857250" indent="-64293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2001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4pPr>
            <a:lvl5pPr marL="15430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5pPr>
            <a:lvl6pPr marL="18859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2288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25717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29146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4800605" y="1687114"/>
            <a:ext cx="3484951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4"/>
          </p:nvPr>
        </p:nvSpPr>
        <p:spPr>
          <a:xfrm>
            <a:off x="4629150" y="2305048"/>
            <a:ext cx="3656408" cy="2038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-28575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14350" indent="-52387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2pPr>
            <a:lvl3pPr marL="857250" indent="-64293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2001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4pPr>
            <a:lvl5pPr marL="15430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5pPr>
            <a:lvl6pPr marL="18859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2288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25717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29146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56059" y="463887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860029" y="457200"/>
            <a:ext cx="2892028" cy="1229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867150" y="444499"/>
            <a:ext cx="4418406" cy="389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71450" indent="-28575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14350" indent="-52387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2pPr>
            <a:lvl3pPr marL="857250" indent="-64293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2001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4pPr>
            <a:lvl5pPr marL="154305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5pPr>
            <a:lvl6pPr marL="18859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2288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25717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291465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860029" y="1687114"/>
            <a:ext cx="2892028" cy="2656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56059" y="457200"/>
            <a:ext cx="4450880" cy="1229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pic" idx="2"/>
          </p:nvPr>
        </p:nvSpPr>
        <p:spPr>
          <a:xfrm>
            <a:off x="5535541" y="457200"/>
            <a:ext cx="2750017" cy="3886198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rgbClr val="B0BFC7">
                <a:alpha val="6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3429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marL="6858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marL="10287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marL="13716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marL="17145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6pPr>
            <a:lvl7pPr marL="20574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7pPr>
            <a:lvl8pPr marL="24003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8pPr>
            <a:lvl9pPr marL="27432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56058" y="1687114"/>
            <a:ext cx="4450883" cy="2656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342900" indent="0" rtl="0">
              <a:spcBef>
                <a:spcPts val="0"/>
              </a:spcBef>
              <a:buFont typeface="Arial"/>
              <a:buNone/>
              <a:defRPr/>
            </a:lvl2pPr>
            <a:lvl3pPr marL="685800" indent="0" rtl="0">
              <a:spcBef>
                <a:spcPts val="0"/>
              </a:spcBef>
              <a:buFont typeface="Arial"/>
              <a:buNone/>
              <a:defRPr/>
            </a:lvl3pPr>
            <a:lvl4pPr marL="1028700" indent="0" rtl="0">
              <a:spcBef>
                <a:spcPts val="0"/>
              </a:spcBef>
              <a:buFont typeface="Arial"/>
              <a:buNone/>
              <a:defRPr/>
            </a:lvl4pPr>
            <a:lvl5pPr marL="1371600" indent="0" rtl="0">
              <a:spcBef>
                <a:spcPts val="0"/>
              </a:spcBef>
              <a:buFont typeface="Arial"/>
              <a:buNone/>
              <a:defRPr/>
            </a:lvl5pPr>
            <a:lvl6pPr marL="1714500" indent="0" rtl="0">
              <a:spcBef>
                <a:spcPts val="0"/>
              </a:spcBef>
              <a:buNone/>
              <a:defRPr/>
            </a:lvl6pPr>
            <a:lvl7pPr marL="2057400" indent="0" rtl="0">
              <a:spcBef>
                <a:spcPts val="0"/>
              </a:spcBef>
              <a:buNone/>
              <a:defRPr/>
            </a:lvl7pPr>
            <a:lvl8pPr marL="2400300" indent="0" rtl="0">
              <a:spcBef>
                <a:spcPts val="0"/>
              </a:spcBef>
              <a:buNone/>
              <a:defRPr/>
            </a:lvl8pPr>
            <a:lvl9pPr marL="27432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9">
            <a:alphaModFix amt="30000"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Shape 6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0"/>
          </a:xfrm>
        </p:grpSpPr>
        <p:grpSp>
          <p:nvGrpSpPr>
            <p:cNvPr id="7" name="Shape 7"/>
            <p:cNvGrpSpPr/>
            <p:nvPr/>
          </p:nvGrpSpPr>
          <p:grpSpPr>
            <a:xfrm>
              <a:off x="-14288" y="0"/>
              <a:ext cx="1220788" cy="6858000"/>
              <a:chOff x="-14288" y="0"/>
              <a:chExt cx="1220788" cy="6858000"/>
            </a:xfrm>
          </p:grpSpPr>
          <p:sp>
            <p:nvSpPr>
              <p:cNvPr id="8" name="Shape 8"/>
              <p:cNvSpPr/>
              <p:nvPr/>
            </p:nvSpPr>
            <p:spPr>
              <a:xfrm>
                <a:off x="114300" y="4763"/>
                <a:ext cx="23813" cy="2181224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33336" y="2176463"/>
                <a:ext cx="1905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28575" y="4021137"/>
                <a:ext cx="190500" cy="188912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0" b="0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2" name="Shape 12"/>
              <p:cNvSpPr/>
              <p:nvPr/>
            </p:nvSpPr>
            <p:spPr>
              <a:xfrm>
                <a:off x="503237" y="1801813"/>
                <a:ext cx="190500" cy="188912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0" b="0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4" name="Shape 14"/>
              <p:cNvSpPr/>
              <p:nvPr/>
            </p:nvSpPr>
            <p:spPr>
              <a:xfrm>
                <a:off x="546100" y="0"/>
                <a:ext cx="152400" cy="912812"/>
              </a:xfrm>
              <a:custGeom>
                <a:avLst/>
                <a:gdLst/>
                <a:ahLst/>
                <a:cxnLst/>
                <a:rect l="0" t="0" r="0" b="0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Shape 15"/>
              <p:cNvSpPr/>
              <p:nvPr/>
            </p:nvSpPr>
            <p:spPr>
              <a:xfrm>
                <a:off x="588962" y="1420812"/>
                <a:ext cx="1905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588962" y="903287"/>
                <a:ext cx="1905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0" b="0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8" name="Shape 18"/>
              <p:cNvSpPr/>
              <p:nvPr/>
            </p:nvSpPr>
            <p:spPr>
              <a:xfrm>
                <a:off x="1020762" y="488950"/>
                <a:ext cx="161925" cy="147637"/>
              </a:xfrm>
              <a:custGeom>
                <a:avLst/>
                <a:gdLst/>
                <a:ahLst/>
                <a:cxnLst/>
                <a:rect l="0" t="0" r="0" b="0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19" name="Shape 19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 w="9525" cap="flat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20" name="Shape 20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0" b="0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1" name="Shape 21"/>
              <p:cNvSpPr/>
              <p:nvPr/>
            </p:nvSpPr>
            <p:spPr>
              <a:xfrm>
                <a:off x="-9525" y="3549650"/>
                <a:ext cx="147637" cy="481012"/>
              </a:xfrm>
              <a:custGeom>
                <a:avLst/>
                <a:gdLst/>
                <a:ahLst/>
                <a:cxnLst/>
                <a:rect l="0" t="0" r="0" b="0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Shape 22"/>
              <p:cNvSpPr/>
              <p:nvPr/>
            </p:nvSpPr>
            <p:spPr>
              <a:xfrm>
                <a:off x="128586" y="1382712"/>
                <a:ext cx="142875" cy="476250"/>
              </a:xfrm>
              <a:custGeom>
                <a:avLst/>
                <a:gdLst/>
                <a:ahLst/>
                <a:cxnLst/>
                <a:rect l="0" t="0" r="0" b="0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Shape 23"/>
              <p:cNvSpPr/>
              <p:nvPr/>
            </p:nvSpPr>
            <p:spPr>
              <a:xfrm>
                <a:off x="204786" y="1849438"/>
                <a:ext cx="114300" cy="107950"/>
              </a:xfrm>
              <a:custGeom>
                <a:avLst/>
                <a:gdLst/>
                <a:ahLst/>
                <a:cxnLst/>
                <a:rect l="0" t="0" r="0" b="0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133350" y="4662487"/>
                <a:ext cx="23813" cy="2181224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0" b="0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Shape 26"/>
              <p:cNvSpPr/>
              <p:nvPr/>
            </p:nvSpPr>
            <p:spPr>
              <a:xfrm>
                <a:off x="52386" y="4481512"/>
                <a:ext cx="1905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-14288" y="5627687"/>
                <a:ext cx="85725" cy="1216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Shape 28"/>
              <p:cNvSpPr/>
              <p:nvPr/>
            </p:nvSpPr>
            <p:spPr>
              <a:xfrm>
                <a:off x="527050" y="4867275"/>
                <a:ext cx="190500" cy="188912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0" b="0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0" name="Shape 30"/>
              <p:cNvSpPr/>
              <p:nvPr/>
            </p:nvSpPr>
            <p:spPr>
              <a:xfrm>
                <a:off x="569912" y="5945187"/>
                <a:ext cx="152400" cy="912812"/>
              </a:xfrm>
              <a:custGeom>
                <a:avLst/>
                <a:gdLst/>
                <a:ahLst/>
                <a:cxnLst/>
                <a:rect l="0" t="0" r="0" b="0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Shape 31"/>
              <p:cNvSpPr/>
              <p:nvPr/>
            </p:nvSpPr>
            <p:spPr>
              <a:xfrm>
                <a:off x="612775" y="5246687"/>
                <a:ext cx="1905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612775" y="5764212"/>
                <a:ext cx="1905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0" b="0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4" name="Shape 34"/>
              <p:cNvSpPr/>
              <p:nvPr/>
            </p:nvSpPr>
            <p:spPr>
              <a:xfrm>
                <a:off x="1049337" y="6221412"/>
                <a:ext cx="157163" cy="147637"/>
              </a:xfrm>
              <a:custGeom>
                <a:avLst/>
                <a:gdLst/>
                <a:ahLst/>
                <a:cxnLst/>
                <a:rect l="0" t="0" r="0" b="0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5" name="Shape 35"/>
            <p:cNvGrpSpPr/>
            <p:nvPr/>
          </p:nvGrpSpPr>
          <p:grpSpPr>
            <a:xfrm>
              <a:off x="11364911" y="0"/>
              <a:ext cx="674688" cy="6848476"/>
              <a:chOff x="11364911" y="0"/>
              <a:chExt cx="674688" cy="6848476"/>
            </a:xfrm>
          </p:grpSpPr>
          <p:sp>
            <p:nvSpPr>
              <p:cNvPr id="36" name="Shape 36"/>
              <p:cNvSpPr/>
              <p:nvPr/>
            </p:nvSpPr>
            <p:spPr>
              <a:xfrm>
                <a:off x="11483975" y="0"/>
                <a:ext cx="417513" cy="512762"/>
              </a:xfrm>
              <a:custGeom>
                <a:avLst/>
                <a:gdLst/>
                <a:ahLst/>
                <a:cxnLst/>
                <a:rect l="0" t="0" r="0" b="0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7" name="Shape 37"/>
              <p:cNvSpPr/>
              <p:nvPr/>
            </p:nvSpPr>
            <p:spPr>
              <a:xfrm>
                <a:off x="11364911" y="474662"/>
                <a:ext cx="157163" cy="152400"/>
              </a:xfrm>
              <a:custGeom>
                <a:avLst/>
                <a:gdLst/>
                <a:ahLst/>
                <a:cxnLst/>
                <a:rect l="0" t="0" r="0" b="0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11631611" y="1539875"/>
                <a:ext cx="188912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11531600" y="5694362"/>
                <a:ext cx="298450" cy="1154112"/>
              </a:xfrm>
              <a:custGeom>
                <a:avLst/>
                <a:gdLst/>
                <a:ahLst/>
                <a:cxnLst/>
                <a:rect l="0" t="0" r="0" b="0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0" name="Shape 40"/>
              <p:cNvSpPr/>
              <p:nvPr/>
            </p:nvSpPr>
            <p:spPr>
              <a:xfrm>
                <a:off x="11772900" y="5551487"/>
                <a:ext cx="157163" cy="155575"/>
              </a:xfrm>
              <a:custGeom>
                <a:avLst/>
                <a:gdLst/>
                <a:ahLst/>
                <a:cxnLst/>
                <a:rect l="0" t="0" r="0" b="0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11710986" y="4763"/>
                <a:ext cx="304800" cy="1544637"/>
              </a:xfrm>
              <a:custGeom>
                <a:avLst/>
                <a:gdLst/>
                <a:ahLst/>
                <a:cxnLst/>
                <a:rect l="0" t="0" r="0" b="0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Shape 42"/>
              <p:cNvSpPr/>
              <p:nvPr/>
            </p:nvSpPr>
            <p:spPr>
              <a:xfrm>
                <a:off x="11636375" y="4867275"/>
                <a:ext cx="188912" cy="188912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11441111" y="5046662"/>
                <a:ext cx="307975" cy="1801813"/>
              </a:xfrm>
              <a:custGeom>
                <a:avLst/>
                <a:gdLst/>
                <a:ahLst/>
                <a:cxnLst/>
                <a:rect l="0" t="0" r="0" b="0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4" name="Shape 44"/>
              <p:cNvSpPr/>
              <p:nvPr/>
            </p:nvSpPr>
            <p:spPr>
              <a:xfrm>
                <a:off x="11849100" y="6416675"/>
                <a:ext cx="190500" cy="188912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11939586" y="6596063"/>
                <a:ext cx="23813" cy="252412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56059" y="463887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498" cy="2656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indent="-28575" algn="l" rtl="0">
              <a:lnSpc>
                <a:spcPct val="120000"/>
              </a:lnSpc>
              <a:spcBef>
                <a:spcPts val="75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14350" marR="0" indent="-52387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2pPr>
            <a:lvl3pPr marL="857250" marR="0" indent="-64293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200150" marR="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4pPr>
            <a:lvl5pPr marL="1543050" marR="0" indent="-76200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5pPr>
            <a:lvl6pPr marL="1885950" marR="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228850" marR="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2571750" marR="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2914650" marR="0" indent="-88106" algn="l" rtl="0">
              <a:lnSpc>
                <a:spcPct val="120000"/>
              </a:lnSpc>
              <a:spcBef>
                <a:spcPts val="375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856058" y="4412457"/>
            <a:ext cx="46794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707240" y="4412455"/>
            <a:ext cx="57831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hyperlink" Target="http://youtube.com/v/i_K1ylsg3ZM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hyperlink" Target="http://youtube.com/v/5Bq6gRd2MU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hyperlink" Target="http://youtube.com/v/E4L8bYt6lC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ctrTitle"/>
          </p:nvPr>
        </p:nvSpPr>
        <p:spPr>
          <a:xfrm>
            <a:off x="398014" y="123113"/>
            <a:ext cx="8903700" cy="949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4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MILESTONE 2: THE PROPOSAL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subTitle" idx="1"/>
          </p:nvPr>
        </p:nvSpPr>
        <p:spPr>
          <a:xfrm>
            <a:off x="2176249" y="1072912"/>
            <a:ext cx="4788298" cy="5012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SOUTHEASTCON TEAM 1B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Font typeface="Arial"/>
              <a:buNone/>
            </a:pPr>
            <a:endParaRPr sz="21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5808" y="1597092"/>
            <a:ext cx="3069183" cy="306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452" y="2524008"/>
            <a:ext cx="2030582" cy="198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6764" y="2524009"/>
            <a:ext cx="1985049" cy="198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38034" y="106337"/>
            <a:ext cx="7429500" cy="1108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700">
                <a:solidFill>
                  <a:srgbClr val="FFFFFF"/>
                </a:solidFill>
              </a:rPr>
              <a:t>DRIVE SYSTEM TOP LEVEL </a:t>
            </a:r>
          </a:p>
        </p:txBody>
      </p:sp>
      <p:sp>
        <p:nvSpPr>
          <p:cNvPr id="300" name="Shape 300"/>
          <p:cNvSpPr/>
          <p:nvPr/>
        </p:nvSpPr>
        <p:spPr>
          <a:xfrm>
            <a:off x="638025" y="1139725"/>
            <a:ext cx="1896900" cy="5181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MCU/motor </a:t>
            </a:r>
            <a:r>
              <a:rPr lang="en" dirty="0" smtClean="0"/>
              <a:t>controllers</a:t>
            </a:r>
            <a:endParaRPr lang="en" dirty="0"/>
          </a:p>
        </p:txBody>
      </p:sp>
      <p:sp>
        <p:nvSpPr>
          <p:cNvPr id="301" name="Shape 301"/>
          <p:cNvSpPr/>
          <p:nvPr/>
        </p:nvSpPr>
        <p:spPr>
          <a:xfrm>
            <a:off x="638025" y="1909827"/>
            <a:ext cx="1896900" cy="5181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Power Supply</a:t>
            </a:r>
          </a:p>
        </p:txBody>
      </p:sp>
      <p:sp>
        <p:nvSpPr>
          <p:cNvPr id="302" name="Shape 302"/>
          <p:cNvSpPr/>
          <p:nvPr/>
        </p:nvSpPr>
        <p:spPr>
          <a:xfrm>
            <a:off x="2725222" y="1139725"/>
            <a:ext cx="1896900" cy="5181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DC Motors</a:t>
            </a:r>
          </a:p>
        </p:txBody>
      </p:sp>
      <p:sp>
        <p:nvSpPr>
          <p:cNvPr id="303" name="Shape 303"/>
          <p:cNvSpPr/>
          <p:nvPr/>
        </p:nvSpPr>
        <p:spPr>
          <a:xfrm>
            <a:off x="4812419" y="1139725"/>
            <a:ext cx="1896900" cy="5181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Powered Wheels</a:t>
            </a:r>
          </a:p>
        </p:txBody>
      </p:sp>
      <p:cxnSp>
        <p:nvCxnSpPr>
          <p:cNvPr id="304" name="Shape 304"/>
          <p:cNvCxnSpPr>
            <a:stCxn id="301" idx="0"/>
            <a:endCxn id="300" idx="2"/>
          </p:cNvCxnSpPr>
          <p:nvPr/>
        </p:nvCxnSpPr>
        <p:spPr>
          <a:xfrm rot="10800000">
            <a:off x="1586475" y="1657827"/>
            <a:ext cx="0" cy="252000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5" name="Shape 305"/>
          <p:cNvCxnSpPr>
            <a:endCxn id="302" idx="1"/>
          </p:cNvCxnSpPr>
          <p:nvPr/>
        </p:nvCxnSpPr>
        <p:spPr>
          <a:xfrm>
            <a:off x="2535022" y="1398775"/>
            <a:ext cx="190200" cy="0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6" name="Shape 306"/>
          <p:cNvCxnSpPr>
            <a:endCxn id="303" idx="1"/>
          </p:cNvCxnSpPr>
          <p:nvPr/>
        </p:nvCxnSpPr>
        <p:spPr>
          <a:xfrm>
            <a:off x="4629119" y="1398775"/>
            <a:ext cx="183300" cy="0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graphicFrame>
        <p:nvGraphicFramePr>
          <p:cNvPr id="307" name="Shape 307"/>
          <p:cNvGraphicFramePr/>
          <p:nvPr/>
        </p:nvGraphicFramePr>
        <p:xfrm>
          <a:off x="459614" y="2620089"/>
          <a:ext cx="8080550" cy="2020734"/>
        </p:xfrm>
        <a:graphic>
          <a:graphicData uri="http://schemas.openxmlformats.org/drawingml/2006/table">
            <a:tbl>
              <a:tblPr>
                <a:noFill/>
                <a:tableStyleId>{E80C158F-CD77-4A0B-999C-42449F541795}</a:tableStyleId>
              </a:tblPr>
              <a:tblGrid>
                <a:gridCol w="934800"/>
                <a:gridCol w="1134525"/>
                <a:gridCol w="1293100"/>
                <a:gridCol w="1164250"/>
                <a:gridCol w="1075075"/>
                <a:gridCol w="1243550"/>
                <a:gridCol w="1235250"/>
              </a:tblGrid>
              <a:tr h="352425"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Forward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Backwards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Left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Right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Sharper Left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Sharper Right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Left Wheel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Forwards On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Backwards On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Off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Forwards On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Backwards On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Forwards On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Right Wheel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Forwards On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Backwards On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Forwards On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Off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Forwards On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Backwards On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08" name="Shape 308"/>
          <p:cNvCxnSpPr/>
          <p:nvPr/>
        </p:nvCxnSpPr>
        <p:spPr>
          <a:xfrm rot="10800000" flipH="1">
            <a:off x="2534925" y="1684677"/>
            <a:ext cx="894000" cy="484200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9" name="Shape 309"/>
          <p:cNvSpPr txBox="1"/>
          <p:nvPr/>
        </p:nvSpPr>
        <p:spPr>
          <a:xfrm>
            <a:off x="459633" y="4697725"/>
            <a:ext cx="2851199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PRESENTER: CHELSEA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796083" y="154938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DRIVE SYSTEM - WHEEL CONFIGURATION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294100" y="944700"/>
            <a:ext cx="6113400" cy="33777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381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381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796083" y="4687800"/>
            <a:ext cx="2851314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CHELSEA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275" y="1059050"/>
            <a:ext cx="1487724" cy="132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8926" y="1055674"/>
            <a:ext cx="1487726" cy="133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7498" y="1108745"/>
            <a:ext cx="1487724" cy="132116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7202150" y="3137125"/>
            <a:ext cx="293999" cy="29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6911750" y="105425"/>
            <a:ext cx="624000" cy="29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graphicFrame>
        <p:nvGraphicFramePr>
          <p:cNvPr id="322" name="Shape 322"/>
          <p:cNvGraphicFramePr/>
          <p:nvPr/>
        </p:nvGraphicFramePr>
        <p:xfrm>
          <a:off x="536575" y="818762"/>
          <a:ext cx="7689000" cy="3591895"/>
        </p:xfrm>
        <a:graphic>
          <a:graphicData uri="http://schemas.openxmlformats.org/drawingml/2006/table">
            <a:tbl>
              <a:tblPr>
                <a:noFill/>
                <a:tableStyleId>{6655E8AD-8579-4D6C-9395-52BA68FD7C78}</a:tableStyleId>
              </a:tblPr>
              <a:tblGrid>
                <a:gridCol w="795875"/>
                <a:gridCol w="2254925"/>
                <a:gridCol w="2453350"/>
                <a:gridCol w="2184850"/>
              </a:tblGrid>
              <a:tr h="1738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endParaRPr sz="1350" u="none" strike="noStrike" cap="none" baseline="0"/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350" u="none" strike="noStrike" cap="none" baseline="0">
                          <a:solidFill>
                            <a:srgbClr val="FFFFFF"/>
                          </a:solidFill>
                        </a:rPr>
                        <a:t>A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350" u="none" strike="noStrike" cap="none" baseline="0">
                          <a:solidFill>
                            <a:srgbClr val="FFFFFF"/>
                          </a:solidFill>
                        </a:rPr>
                        <a:t>B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350" u="none" strike="noStrike" cap="none" baseline="0">
                          <a:solidFill>
                            <a:srgbClr val="FFFFFF"/>
                          </a:solidFill>
                        </a:rPr>
                        <a:t>C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Pros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expensive than C, room for arm components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expensive than C, dragging caster behind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more stable (but 2 casters could just be used), precise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Cons 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stability in front but could add additional caster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room for arm components in front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additional monetary and power costs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3" name="Shape 323"/>
          <p:cNvSpPr txBox="1"/>
          <p:nvPr/>
        </p:nvSpPr>
        <p:spPr>
          <a:xfrm>
            <a:off x="2415225" y="5793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1804275" y="944700"/>
            <a:ext cx="624000" cy="195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front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856059" y="463887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DRIVE SYSTEM - WHEELS CONT.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857250" y="1194200"/>
            <a:ext cx="7130099" cy="32721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Pol</a:t>
            </a:r>
            <a:r>
              <a:rPr lang="en" sz="1800" dirty="0">
                <a:solidFill>
                  <a:schemeClr val="lt1"/>
                </a:solidFill>
              </a:rPr>
              <a:t>o</a:t>
            </a: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 90x10mm wheels with tires, </a:t>
            </a: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</a:t>
            </a:r>
            <a:r>
              <a:rPr lang="en" sz="1800" dirty="0" smtClean="0">
                <a:solidFill>
                  <a:schemeClr val="lt1"/>
                </a:solidFill>
              </a:rPr>
              <a:t>(or</a:t>
            </a: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two), </a:t>
            </a: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1’ caster wheel(s)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8903" y="2234925"/>
            <a:ext cx="217170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796083" y="4687800"/>
            <a:ext cx="2851314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CHELSEA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0325" y="2084250"/>
            <a:ext cx="2210874" cy="223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856050" y="463895"/>
            <a:ext cx="7429500" cy="73019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DRIVE SYSTEM - MOTOR CALCULATIONS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771000" y="828994"/>
            <a:ext cx="7599600" cy="3974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Estimating the torque needed as follows:</a:t>
            </a:r>
            <a:b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mass estimated at 3 kg, acceleration 0.1524 m/s^2, wheel radius, 0.09 m 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DC brushed motors have efficiency of 68%, efficiency used will be 58% to account for </a:t>
            </a: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potential frictional </a:t>
            </a: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forces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Yields necessary torque of 0.0355 kg-m for 3 </a:t>
            </a: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kg mass </a:t>
            </a: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estimate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be safe: </a:t>
            </a: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estimated mass </a:t>
            </a: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 5 kg </a:t>
            </a: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necessary </a:t>
            </a: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torque = 0.118 kg-m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 </a:t>
            </a:r>
          </a:p>
          <a:p>
            <a:pPr marL="1397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0215" y="1194095"/>
            <a:ext cx="4041169" cy="7415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771000" y="4523814"/>
            <a:ext cx="2977034" cy="6449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CHELSEA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677808" y="151938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DRIVE SYSTEM - MOTOR SELECTION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569800" y="949950"/>
            <a:ext cx="7645500" cy="81989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Chose 12V DC brushed metal gearmotor with an encoder (over brushless for price, simplicity), each option has 64 CPR encoder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Wheel chosen to go with motor: 90x10mm, shown attached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9" name="Shape 349"/>
          <p:cNvGraphicFramePr/>
          <p:nvPr/>
        </p:nvGraphicFramePr>
        <p:xfrm>
          <a:off x="938000" y="2150150"/>
          <a:ext cx="4500300" cy="2377290"/>
        </p:xfrm>
        <a:graphic>
          <a:graphicData uri="http://schemas.openxmlformats.org/drawingml/2006/table">
            <a:tbl>
              <a:tblPr>
                <a:noFill/>
                <a:tableStyleId>{A1536956-503D-4F71-BA6F-B51A596EE39E}</a:tableStyleId>
              </a:tblPr>
              <a:tblGrid>
                <a:gridCol w="1500100"/>
                <a:gridCol w="1500100"/>
                <a:gridCol w="15001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endParaRPr sz="1600" u="none" strike="noStrike" cap="none" baseline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3F3F3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Motor A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3F3F3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Motor B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3F3F3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Gear Ratio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3F3F3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50:1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3F3F3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30:1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3F3F3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Stall Torque (@12V, kg-m)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3F3F3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 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3F3F3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0.08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3F3F3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RPM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3F3F3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3F3F3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350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3F3F3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Price (USD)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3F3F3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39.95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3F3F3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39.95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4991" y="2350485"/>
            <a:ext cx="2825133" cy="217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 txBox="1"/>
          <p:nvPr/>
        </p:nvSpPr>
        <p:spPr>
          <a:xfrm>
            <a:off x="640175" y="4650901"/>
            <a:ext cx="3022549" cy="49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CHELSEA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856058" y="463887"/>
            <a:ext cx="7429497" cy="110892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CHASSIS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856058" y="1687115"/>
            <a:ext cx="7429497" cy="265628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Plastic or Laser-cut Acrylic</a:t>
            </a:r>
          </a:p>
          <a:p>
            <a:pPr marL="171450" marR="0" lvl="0" indent="-28575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Lightweight and Sturdy</a:t>
            </a:r>
          </a:p>
          <a:p>
            <a:pPr marL="171450" marR="0" lvl="0" indent="-28575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Emphasize speed later on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856046" y="4581525"/>
            <a:ext cx="2600584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EVAN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7941" y="0"/>
            <a:ext cx="3176059" cy="236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3055" y="2722183"/>
            <a:ext cx="3180945" cy="2421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856048" y="151067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CHASSIS 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856046" y="4581525"/>
            <a:ext cx="2369472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EVAN</a:t>
            </a:r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000" y="923225"/>
            <a:ext cx="6051567" cy="36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856058" y="463887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204304" y="1395284"/>
            <a:ext cx="7429500" cy="265619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Starting (Red LED detection)</a:t>
            </a:r>
          </a:p>
          <a:p>
            <a:pPr marL="171450" marR="0" lvl="0" indent="-28575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Course Navigation / Line Following </a:t>
            </a:r>
          </a:p>
          <a:p>
            <a:pPr marL="171450" marR="0" lvl="0" indent="-28575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Object Detection </a:t>
            </a:r>
          </a:p>
          <a:p>
            <a:pPr marL="171450" marR="0" lvl="0" indent="-28575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Microphone (Simon)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856048" y="4457700"/>
            <a:ext cx="2490053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EVAN</a:t>
            </a:r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6700" y="1001745"/>
            <a:ext cx="5067300" cy="33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943608" y="0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Starting and Navigation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810799" y="4729164"/>
            <a:ext cx="2068021" cy="29043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EVAN</a:t>
            </a:r>
          </a:p>
        </p:txBody>
      </p:sp>
      <p:grpSp>
        <p:nvGrpSpPr>
          <p:cNvPr id="383" name="Shape 383"/>
          <p:cNvGrpSpPr/>
          <p:nvPr/>
        </p:nvGrpSpPr>
        <p:grpSpPr>
          <a:xfrm>
            <a:off x="7879630" y="0"/>
            <a:ext cx="1264369" cy="1912377"/>
            <a:chOff x="6461092" y="2299697"/>
            <a:chExt cx="1264369" cy="1912377"/>
          </a:xfrm>
        </p:grpSpPr>
        <p:pic>
          <p:nvPicPr>
            <p:cNvPr id="384" name="Shape 3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61092" y="2928833"/>
              <a:ext cx="1264369" cy="12832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Shape 38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3523" y="2299697"/>
              <a:ext cx="1260237" cy="6370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6" name="Shape 3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4809" y="739302"/>
            <a:ext cx="6057437" cy="398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810799" y="4729164"/>
            <a:ext cx="2067900" cy="2903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PRESENTER: EVAN</a:t>
            </a:r>
          </a:p>
        </p:txBody>
      </p:sp>
      <p:grpSp>
        <p:nvGrpSpPr>
          <p:cNvPr id="392" name="Shape 392"/>
          <p:cNvGrpSpPr/>
          <p:nvPr/>
        </p:nvGrpSpPr>
        <p:grpSpPr>
          <a:xfrm>
            <a:off x="7879630" y="0"/>
            <a:ext cx="1264499" cy="1912236"/>
            <a:chOff x="6461092" y="2299697"/>
            <a:chExt cx="1264499" cy="1912236"/>
          </a:xfrm>
        </p:grpSpPr>
        <p:pic>
          <p:nvPicPr>
            <p:cNvPr id="393" name="Shape 39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61092" y="2928833"/>
              <a:ext cx="1264499" cy="1283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Shape 39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3523" y="2299697"/>
              <a:ext cx="1260300" cy="636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857258" y="0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>
                <a:solidFill>
                  <a:schemeClr val="lt1"/>
                </a:solidFill>
              </a:rPr>
              <a:t>Option A - Pololu QTR-8RC Sensor Array</a:t>
            </a:r>
          </a:p>
        </p:txBody>
      </p:sp>
      <p:sp>
        <p:nvSpPr>
          <p:cNvPr id="396" name="Shape 396">
            <a:hlinkClick r:id="rId5"/>
          </p:cNvPr>
          <p:cNvSpPr/>
          <p:nvPr/>
        </p:nvSpPr>
        <p:spPr>
          <a:xfrm>
            <a:off x="1676400" y="714525"/>
            <a:ext cx="5422699" cy="4067025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7" name="Shape 397"/>
          <p:cNvSpPr txBox="1"/>
          <p:nvPr/>
        </p:nvSpPr>
        <p:spPr>
          <a:xfrm>
            <a:off x="4000525" y="4691375"/>
            <a:ext cx="1014899" cy="36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0:30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856058" y="280190"/>
            <a:ext cx="7429497" cy="47908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725795" y="712177"/>
            <a:ext cx="7130699" cy="3918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508000" marR="0" lvl="0" indent="-3429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Conceptualization and Design of Major Subsystems </a:t>
            </a:r>
          </a:p>
          <a:p>
            <a:pPr marL="850900" marR="0" lvl="1" indent="-3429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Microcontroller </a:t>
            </a:r>
          </a:p>
          <a:p>
            <a:pPr marL="850900" marR="0" lvl="1" indent="-3429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Drive System </a:t>
            </a:r>
          </a:p>
          <a:p>
            <a:pPr marL="850900" marR="0" lvl="1" indent="-3429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Chassis</a:t>
            </a:r>
          </a:p>
          <a:p>
            <a:pPr marL="850900" marR="0" lvl="1" indent="-3429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</a:p>
          <a:p>
            <a:pPr marL="850900" marR="0" lvl="1" indent="-3429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 Supply</a:t>
            </a:r>
          </a:p>
          <a:p>
            <a:pPr marL="850900" marR="0" lvl="1" indent="-3429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Gripper/Arm Mechanisms</a:t>
            </a:r>
          </a:p>
          <a:p>
            <a:pPr marL="508000" marR="0" lvl="0" indent="-3429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Risk Assesment </a:t>
            </a:r>
          </a:p>
          <a:p>
            <a:pPr marL="508000" marR="0" lvl="0" indent="-3429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dirty="0" smtClean="0">
                <a:solidFill>
                  <a:schemeClr val="lt1"/>
                </a:solidFill>
              </a:rPr>
              <a:t>Schedule</a:t>
            </a:r>
          </a:p>
          <a:p>
            <a:pPr marL="508000" marR="0" lvl="0" indent="-3429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dirty="0" smtClean="0">
                <a:solidFill>
                  <a:schemeClr val="lt1"/>
                </a:solidFill>
              </a:rPr>
              <a:t>Statement of Work</a:t>
            </a:r>
            <a:endParaRPr lang="en" sz="1800" b="0" i="0" u="none" strike="noStrike" cap="none" baseline="0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0" marR="0" lvl="0" indent="-3429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dirty="0" smtClean="0">
                <a:solidFill>
                  <a:schemeClr val="lt1"/>
                </a:solidFill>
              </a:rPr>
              <a:t>Budget</a:t>
            </a:r>
          </a:p>
          <a:p>
            <a:pPr marL="508000" marR="0" lvl="0" indent="-3429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Deliverables</a:t>
            </a:r>
          </a:p>
          <a:p>
            <a:pPr marL="508000" marR="0" lvl="0" indent="-3429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endParaRPr lang="en"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0" marR="0" lvl="0" indent="-200025" algn="l" rtl="0">
              <a:lnSpc>
                <a:spcPct val="110000"/>
              </a:lnSpc>
              <a:spcBef>
                <a:spcPts val="140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685635" y="4581601"/>
            <a:ext cx="3605700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LORENZO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 l="11937" r="11398"/>
          <a:stretch/>
        </p:blipFill>
        <p:spPr>
          <a:xfrm>
            <a:off x="760164" y="1297732"/>
            <a:ext cx="7579605" cy="3228975"/>
          </a:xfrm>
          <a:prstGeom prst="rect">
            <a:avLst/>
          </a:prstGeom>
          <a:noFill/>
          <a:ln w="1270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943608" y="0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Starting and Navigation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835951" y="4625496"/>
            <a:ext cx="2419714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EVAN</a:t>
            </a:r>
          </a:p>
        </p:txBody>
      </p:sp>
      <p:grpSp>
        <p:nvGrpSpPr>
          <p:cNvPr id="405" name="Shape 405"/>
          <p:cNvGrpSpPr/>
          <p:nvPr/>
        </p:nvGrpSpPr>
        <p:grpSpPr>
          <a:xfrm>
            <a:off x="7879630" y="0"/>
            <a:ext cx="1264369" cy="1912377"/>
            <a:chOff x="6461092" y="2299697"/>
            <a:chExt cx="1264369" cy="1912377"/>
          </a:xfrm>
        </p:grpSpPr>
        <p:pic>
          <p:nvPicPr>
            <p:cNvPr id="406" name="Shape 40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1092" y="2928833"/>
              <a:ext cx="1264369" cy="12832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Shape 40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63523" y="2299697"/>
              <a:ext cx="1260237" cy="6370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Shape 412"/>
          <p:cNvPicPr preferRelativeResize="0"/>
          <p:nvPr/>
        </p:nvPicPr>
        <p:blipFill rotWithShape="1">
          <a:blip r:embed="rId3">
            <a:alphaModFix/>
          </a:blip>
          <a:srcRect l="1567" r="1687"/>
          <a:stretch/>
        </p:blipFill>
        <p:spPr>
          <a:xfrm>
            <a:off x="143219" y="1225988"/>
            <a:ext cx="8846546" cy="2886074"/>
          </a:xfrm>
          <a:prstGeom prst="rect">
            <a:avLst/>
          </a:prstGeom>
          <a:noFill/>
          <a:ln w="1270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943608" y="0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Starting and Navigation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856048" y="4457700"/>
            <a:ext cx="1633499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EVAN</a:t>
            </a:r>
          </a:p>
        </p:txBody>
      </p:sp>
      <p:grpSp>
        <p:nvGrpSpPr>
          <p:cNvPr id="415" name="Shape 415"/>
          <p:cNvGrpSpPr/>
          <p:nvPr/>
        </p:nvGrpSpPr>
        <p:grpSpPr>
          <a:xfrm>
            <a:off x="7879403" y="0"/>
            <a:ext cx="1264596" cy="1678349"/>
            <a:chOff x="7879403" y="0"/>
            <a:chExt cx="1264596" cy="1678349"/>
          </a:xfrm>
        </p:grpSpPr>
        <p:pic>
          <p:nvPicPr>
            <p:cNvPr id="416" name="Shape 4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2060" y="0"/>
              <a:ext cx="1260237" cy="637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Shape 4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79403" y="629660"/>
              <a:ext cx="1264596" cy="10486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943608" y="0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 Detection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506275" y="4616246"/>
            <a:ext cx="2457987" cy="42750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EVAN</a:t>
            </a: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9299" y="0"/>
            <a:ext cx="1644701" cy="172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4">
            <a:alphaModFix/>
          </a:blip>
          <a:srcRect l="2386" t="1678" r="2651" b="3568"/>
          <a:stretch/>
        </p:blipFill>
        <p:spPr>
          <a:xfrm>
            <a:off x="2964263" y="860898"/>
            <a:ext cx="4200210" cy="3969098"/>
          </a:xfrm>
          <a:prstGeom prst="rect">
            <a:avLst/>
          </a:prstGeom>
          <a:noFill/>
          <a:ln w="1270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204304" y="1395284"/>
            <a:ext cx="7429500" cy="265619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Others</a:t>
            </a:r>
          </a:p>
          <a:p>
            <a:pPr marL="514350" marR="0" lvl="1" indent="-1714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 Distance</a:t>
            </a:r>
          </a:p>
          <a:p>
            <a:pPr marL="514350" marR="0" lvl="1" indent="-1714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1714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Camera</a:t>
            </a:r>
          </a:p>
          <a:p>
            <a:pPr marL="514350" marR="0" lvl="1" indent="-28575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943608" y="0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>
                <a:solidFill>
                  <a:schemeClr val="lt1"/>
                </a:solidFill>
              </a:rPr>
              <a:t>Option A - Distance Sensor 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506275" y="4616246"/>
            <a:ext cx="2457899" cy="4274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PRESENTER: EVAN</a:t>
            </a:r>
          </a:p>
        </p:txBody>
      </p:sp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9299" y="0"/>
            <a:ext cx="1644600" cy="1721699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Shape 434">
            <a:hlinkClick r:id="rId4"/>
          </p:cNvPr>
          <p:cNvSpPr/>
          <p:nvPr/>
        </p:nvSpPr>
        <p:spPr>
          <a:xfrm>
            <a:off x="1752600" y="731625"/>
            <a:ext cx="5298275" cy="3973725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35" name="Shape 435"/>
          <p:cNvSpPr txBox="1"/>
          <p:nvPr/>
        </p:nvSpPr>
        <p:spPr>
          <a:xfrm>
            <a:off x="3991600" y="4647000"/>
            <a:ext cx="1014899" cy="36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0:30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 l="17055" r="25782"/>
          <a:stretch/>
        </p:blipFill>
        <p:spPr>
          <a:xfrm>
            <a:off x="1590160" y="860897"/>
            <a:ext cx="6136395" cy="3581399"/>
          </a:xfrm>
          <a:prstGeom prst="rect">
            <a:avLst/>
          </a:prstGeom>
          <a:noFill/>
          <a:ln w="1270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943608" y="0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 Detection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856048" y="4551903"/>
            <a:ext cx="2349376" cy="46769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EVAN</a:t>
            </a:r>
          </a:p>
        </p:txBody>
      </p:sp>
      <p:pic>
        <p:nvPicPr>
          <p:cNvPr id="443" name="Shape 4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9299" y="0"/>
            <a:ext cx="1644701" cy="172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353" y="831311"/>
            <a:ext cx="5800725" cy="3733800"/>
          </a:xfrm>
          <a:prstGeom prst="rect">
            <a:avLst/>
          </a:prstGeom>
          <a:noFill/>
          <a:ln w="1270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943608" y="0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Microphone For Simon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856048" y="4457700"/>
            <a:ext cx="1633499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EVAN</a:t>
            </a:r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7435" y="0"/>
            <a:ext cx="1876564" cy="172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943608" y="0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Microphone For Simon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856048" y="4457700"/>
            <a:ext cx="1633499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EVAN</a:t>
            </a: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7435" y="0"/>
            <a:ext cx="1876500" cy="172169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>
            <a:off x="3991600" y="4629150"/>
            <a:ext cx="1014899" cy="36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5:20</a:t>
            </a:r>
          </a:p>
        </p:txBody>
      </p:sp>
      <p:sp>
        <p:nvSpPr>
          <p:cNvPr id="460" name="Shape 460">
            <a:hlinkClick r:id="rId4"/>
          </p:cNvPr>
          <p:cNvSpPr/>
          <p:nvPr/>
        </p:nvSpPr>
        <p:spPr>
          <a:xfrm>
            <a:off x="1752600" y="759925"/>
            <a:ext cx="5158974" cy="3869224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Shape 4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685" y="845192"/>
            <a:ext cx="7010400" cy="3667125"/>
          </a:xfrm>
          <a:prstGeom prst="rect">
            <a:avLst/>
          </a:prstGeom>
          <a:noFill/>
          <a:ln w="1270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943608" y="0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Microphone For Simon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856048" y="4457700"/>
            <a:ext cx="2128311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EVAN</a:t>
            </a:r>
          </a:p>
        </p:txBody>
      </p:sp>
      <p:pic>
        <p:nvPicPr>
          <p:cNvPr id="468" name="Shape 4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7435" y="0"/>
            <a:ext cx="1876564" cy="172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Shape 4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400" y="3848100"/>
            <a:ext cx="251459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675999" y="78405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BATTERY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604322" y="4669494"/>
            <a:ext cx="2761799" cy="572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LORENZO</a:t>
            </a:r>
          </a:p>
        </p:txBody>
      </p:sp>
      <p:graphicFrame>
        <p:nvGraphicFramePr>
          <p:cNvPr id="476" name="Shape 476"/>
          <p:cNvGraphicFramePr/>
          <p:nvPr/>
        </p:nvGraphicFramePr>
        <p:xfrm>
          <a:off x="675999" y="779787"/>
          <a:ext cx="7723100" cy="3723951"/>
        </p:xfrm>
        <a:graphic>
          <a:graphicData uri="http://schemas.openxmlformats.org/drawingml/2006/table">
            <a:tbl>
              <a:tblPr>
                <a:noFill/>
                <a:tableStyleId>{04D18396-C3D0-4FD2-8686-39D121FA69E9}</a:tableStyleId>
              </a:tblPr>
              <a:tblGrid>
                <a:gridCol w="2260750"/>
                <a:gridCol w="1010650"/>
                <a:gridCol w="1010650"/>
                <a:gridCol w="986500"/>
                <a:gridCol w="1016525"/>
                <a:gridCol w="706625"/>
                <a:gridCol w="731400"/>
              </a:tblGrid>
              <a:tr h="38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endParaRPr sz="1400" u="none" strike="noStrike" cap="none" baseline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Alkaline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Fuel Cell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Lead Acid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Lithium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NiCad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NiMH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55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Price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Cheap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Expensive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Cheap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Most Expensive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Cheap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Cheap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Power Capacities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 Power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 Power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 power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 Power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 Power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 Power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Weight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Heavy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Heavy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Very Light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Replace Expense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Expensive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Expensive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Cheap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Expensive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Cheap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Cheap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Ability to supply large amount of current in small time periods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Bad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Great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Great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Rechargeable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740070" y="247726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 SUPPLY</a:t>
            </a:r>
          </a:p>
        </p:txBody>
      </p:sp>
      <p:sp>
        <p:nvSpPr>
          <p:cNvPr id="482" name="Shape 482"/>
          <p:cNvSpPr/>
          <p:nvPr/>
        </p:nvSpPr>
        <p:spPr>
          <a:xfrm>
            <a:off x="4454819" y="2417861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 </a:t>
            </a: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4201" y="1592475"/>
            <a:ext cx="3473320" cy="212528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/>
          <p:nvPr/>
        </p:nvSpPr>
        <p:spPr>
          <a:xfrm>
            <a:off x="740070" y="1188212"/>
            <a:ext cx="4572000" cy="3693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Batteries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 Volt NiMH and 6 Volt NiMH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Arduino will be acting as a third power source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One spare for each will be needed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One charger each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Connection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Two Solderless breadboards: neat configuration of wires providing power.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Wires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Male/Female connectors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473818" y="4594978"/>
            <a:ext cx="2761752" cy="57310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LORENZO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856059" y="463887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LORENZO SMITH - TASK MANAGER/ POWER TECH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856059" y="1509337"/>
            <a:ext cx="7429498" cy="265628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457200" marR="0" lvl="0" indent="-3175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Managerial Skills/Qualifications</a:t>
            </a:r>
          </a:p>
          <a:p>
            <a:pPr marL="914400" marR="0" lvl="1" indent="-3175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Head Resident Assistant- Schedule creator, Community building, Communication, Task management</a:t>
            </a:r>
          </a:p>
          <a:p>
            <a:pPr marL="457200" marR="0" lvl="0" indent="-3175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EEE 3300 Electronics</a:t>
            </a:r>
          </a:p>
          <a:p>
            <a:pPr marL="457200" marR="0" lvl="0" indent="-3175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EEL 3216 Fundamentals of Power</a:t>
            </a:r>
          </a:p>
          <a:p>
            <a:pPr marL="457200" marR="0" lvl="0" indent="-3175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EEL 4351 Solid States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997448" y="4433650"/>
            <a:ext cx="2961602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LORENZO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868091" y="271383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BATTERY COMPARISON</a:t>
            </a:r>
          </a:p>
        </p:txBody>
      </p:sp>
      <p:graphicFrame>
        <p:nvGraphicFramePr>
          <p:cNvPr id="491" name="Shape 491"/>
          <p:cNvGraphicFramePr/>
          <p:nvPr/>
        </p:nvGraphicFramePr>
        <p:xfrm>
          <a:off x="1203157" y="1191125"/>
          <a:ext cx="6526275" cy="3193850"/>
        </p:xfrm>
        <a:graphic>
          <a:graphicData uri="http://schemas.openxmlformats.org/drawingml/2006/table">
            <a:tbl>
              <a:tblPr>
                <a:noFill/>
                <a:tableStyleId>{71C191BC-792D-458C-8F86-ED3232168247}</a:tableStyleId>
              </a:tblPr>
              <a:tblGrid>
                <a:gridCol w="1351350"/>
                <a:gridCol w="1005650"/>
                <a:gridCol w="2734125"/>
                <a:gridCol w="1435150"/>
              </a:tblGrid>
              <a:tr h="4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1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Volts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1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Price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1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Current Output (mAh)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1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Weight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4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1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Battery 1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$54.95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5000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283 grams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1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Battery 2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$29.95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2200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997 grams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endParaRPr sz="1800" b="1" u="none" strike="noStrike" cap="none" baseline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endParaRPr sz="1800" u="none" strike="noStrike" cap="none" baseline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endParaRPr sz="1800" u="none" strike="noStrike" cap="none" baseline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endParaRPr sz="1800" u="none" strike="noStrike" cap="none" baseline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6 Volts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endParaRPr sz="1800" u="none" strike="noStrike" cap="none" baseline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endParaRPr sz="1800" u="none" strike="noStrike" cap="none" baseline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endParaRPr sz="1800" u="none" strike="noStrike" cap="none" baseline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4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1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Battery 1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$15.15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2200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142 grams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1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Battery 2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$9.95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900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strike="noStrike" cap="none" baseline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grams</a:t>
                      </a:r>
                    </a:p>
                  </a:txBody>
                  <a:tcPr marL="66675" marR="66675" marT="66675" marB="6667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2" name="Shape 492"/>
          <p:cNvSpPr txBox="1"/>
          <p:nvPr/>
        </p:nvSpPr>
        <p:spPr>
          <a:xfrm>
            <a:off x="977350" y="4581601"/>
            <a:ext cx="2888751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LORENZO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675999" y="355603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ARMS/GRIPPERS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675999" y="4457700"/>
            <a:ext cx="2509327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LOUIS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187044" y="1315675"/>
            <a:ext cx="8827800" cy="24850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</a:t>
            </a: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Servos create all of the movements</a:t>
            </a: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Custom end pieces need to be manufactured</a:t>
            </a: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Sequential programming will position joints and end pieces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856059" y="463887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ARMS/GRIPPERS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675999" y="4457700"/>
            <a:ext cx="1647900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LOUIS</a:t>
            </a:r>
          </a:p>
        </p:txBody>
      </p:sp>
      <p:pic>
        <p:nvPicPr>
          <p:cNvPr id="506" name="Shape 5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1575" y="1198125"/>
            <a:ext cx="4852398" cy="364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856058" y="387687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ARMS/GRIPPERS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570650" y="4524294"/>
            <a:ext cx="2147588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LOUIS</a:t>
            </a:r>
          </a:p>
        </p:txBody>
      </p:sp>
      <p:pic>
        <p:nvPicPr>
          <p:cNvPr id="513" name="Shape 5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4616549" y="2131361"/>
            <a:ext cx="3067739" cy="119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 rotWithShape="1">
          <a:blip r:embed="rId4">
            <a:alphaModFix/>
          </a:blip>
          <a:srcRect l="10416" t="14622" r="32788" b="23392"/>
          <a:stretch/>
        </p:blipFill>
        <p:spPr>
          <a:xfrm>
            <a:off x="570650" y="1753225"/>
            <a:ext cx="2384549" cy="195159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/>
          <p:nvPr/>
        </p:nvSpPr>
        <p:spPr>
          <a:xfrm>
            <a:off x="7684300" y="2131375"/>
            <a:ext cx="1149598" cy="219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Servo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Rotating Plate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16" name="Shape 516"/>
          <p:cNvSpPr txBox="1"/>
          <p:nvPr/>
        </p:nvSpPr>
        <p:spPr>
          <a:xfrm>
            <a:off x="5022950" y="1681800"/>
            <a:ext cx="2837700" cy="23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Curved Brackets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Gripping Tongs</a:t>
            </a:r>
          </a:p>
        </p:txBody>
      </p:sp>
      <p:cxnSp>
        <p:nvCxnSpPr>
          <p:cNvPr id="517" name="Shape 517"/>
          <p:cNvCxnSpPr/>
          <p:nvPr/>
        </p:nvCxnSpPr>
        <p:spPr>
          <a:xfrm>
            <a:off x="6782250" y="2029325"/>
            <a:ext cx="418798" cy="784200"/>
          </a:xfrm>
          <a:prstGeom prst="straightConnector1">
            <a:avLst/>
          </a:prstGeom>
          <a:noFill/>
          <a:ln w="19050" cap="flat">
            <a:solidFill>
              <a:srgbClr val="F935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518" name="Shape 518"/>
          <p:cNvSpPr txBox="1"/>
          <p:nvPr/>
        </p:nvSpPr>
        <p:spPr>
          <a:xfrm>
            <a:off x="2955200" y="1512425"/>
            <a:ext cx="1149598" cy="219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Rotating Plate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	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Servo</a:t>
            </a:r>
          </a:p>
        </p:txBody>
      </p:sp>
      <p:cxnSp>
        <p:nvCxnSpPr>
          <p:cNvPr id="519" name="Shape 519"/>
          <p:cNvCxnSpPr/>
          <p:nvPr/>
        </p:nvCxnSpPr>
        <p:spPr>
          <a:xfrm flipH="1">
            <a:off x="2335124" y="2029325"/>
            <a:ext cx="660300" cy="240600"/>
          </a:xfrm>
          <a:prstGeom prst="straightConnector1">
            <a:avLst/>
          </a:prstGeom>
          <a:noFill/>
          <a:ln w="19050" cap="flat">
            <a:solidFill>
              <a:srgbClr val="F935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520" name="Shape 520"/>
          <p:cNvSpPr txBox="1"/>
          <p:nvPr/>
        </p:nvSpPr>
        <p:spPr>
          <a:xfrm>
            <a:off x="157725" y="1317325"/>
            <a:ext cx="2837700" cy="43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Curved Brackets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521" name="Shape 521"/>
          <p:cNvCxnSpPr/>
          <p:nvPr/>
        </p:nvCxnSpPr>
        <p:spPr>
          <a:xfrm>
            <a:off x="1765525" y="1638075"/>
            <a:ext cx="8100" cy="391200"/>
          </a:xfrm>
          <a:prstGeom prst="straightConnector1">
            <a:avLst/>
          </a:prstGeom>
          <a:noFill/>
          <a:ln w="19050" cap="flat">
            <a:solidFill>
              <a:srgbClr val="F9350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256212" y="-64611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ARMS/GRIPPERS – Rubik’s Cube Option A 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675999" y="4501778"/>
            <a:ext cx="2168169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LOUIS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776481" y="859058"/>
            <a:ext cx="7473215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arm will be able to pan, tilt, and rotate using servos and brackets.  </a:t>
            </a: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Tong shaped end-piece</a:t>
            </a: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alternative approach would be to purchase the (</a:t>
            </a:r>
            <a:r>
              <a:rPr lang="en" sz="18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LGK</a:t>
            </a: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529" name="Shape 5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175" y="2209025"/>
            <a:ext cx="3221650" cy="24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201634" y="-91923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ARMS/GRIPPERS – Rubik’s Cube Option B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675999" y="4457700"/>
            <a:ext cx="2107393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LOUIS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559606" y="721143"/>
            <a:ext cx="3680797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" sz="1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</a:t>
            </a: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Box to twist the top layer of the Rubik’s cube</a:t>
            </a: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One edge will be slightly larger to play Simon</a:t>
            </a: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●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Arm mechanics would not change</a:t>
            </a:r>
          </a:p>
        </p:txBody>
      </p:sp>
      <p:pic>
        <p:nvPicPr>
          <p:cNvPr id="537" name="Shape 5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0405" y="1016875"/>
            <a:ext cx="4297346" cy="3223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xfrm>
            <a:off x="423902" y="-73994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ARMS/GRIPPERS – Etch-A-Sketch Option A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519587" y="4419925"/>
            <a:ext cx="2183418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LOUIS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687750" y="480404"/>
            <a:ext cx="3644462" cy="387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Standard servos will be used for the pan and tilt motion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Special micro servo will be used to create the continuous rotation of the knobs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subroutine will be used to draw the letters and complete the challenge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</a:t>
            </a:r>
          </a:p>
        </p:txBody>
      </p:sp>
      <p:pic>
        <p:nvPicPr>
          <p:cNvPr id="545" name="Shape 5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6062" y="1034804"/>
            <a:ext cx="4230147" cy="317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856058" y="271287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ARMS/GRIPPERS –Etch-A-Sketch Option B</a:t>
            </a:r>
          </a:p>
        </p:txBody>
      </p:sp>
      <p:sp>
        <p:nvSpPr>
          <p:cNvPr id="551" name="Shape 551"/>
          <p:cNvSpPr txBox="1"/>
          <p:nvPr/>
        </p:nvSpPr>
        <p:spPr>
          <a:xfrm>
            <a:off x="675997" y="4457700"/>
            <a:ext cx="2127490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LOUIS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717137" y="891550"/>
            <a:ext cx="3213523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Purchase two (</a:t>
            </a:r>
            <a:r>
              <a:rPr lang="en" sz="1800" b="0" i="0" u="sng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LGNK</a:t>
            </a: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) kits 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Order two continuous rotation motors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More time and work to program the servos</a:t>
            </a:r>
          </a:p>
        </p:txBody>
      </p:sp>
      <p:pic>
        <p:nvPicPr>
          <p:cNvPr id="553" name="Shape 5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4173" y="1250142"/>
            <a:ext cx="4276742" cy="3207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545750" y="0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ARMS/GRIPPERS – Simon 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675997" y="4457700"/>
            <a:ext cx="2197831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LOUIS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x="675999" y="855292"/>
            <a:ext cx="4086538" cy="3456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Option A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Simon’s buttons will be pushed by the ends of the pair of tongs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buttons are fairly sensitive, positioning is vital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microphone and mechanical arm will cooperate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Option B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2 servos and 2 long servo arms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Simple movements</a:t>
            </a:r>
          </a:p>
          <a:p>
            <a:pPr marL="285750" marR="0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61" name="Shape 561"/>
          <p:cNvSpPr txBox="1"/>
          <p:nvPr/>
        </p:nvSpPr>
        <p:spPr>
          <a:xfrm>
            <a:off x="5135467" y="1217937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5135467" y="3470464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</a:t>
            </a:r>
          </a:p>
        </p:txBody>
      </p:sp>
      <p:pic>
        <p:nvPicPr>
          <p:cNvPr id="563" name="Shape 5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021" y="2638006"/>
            <a:ext cx="3130769" cy="234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Shape 5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8225" y="381725"/>
            <a:ext cx="2725599" cy="204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675999" y="268854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ARMS/GRIPPERS – Playing Card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675999" y="4457700"/>
            <a:ext cx="1647900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LOUIS</a:t>
            </a:r>
          </a:p>
        </p:txBody>
      </p:sp>
      <p:sp>
        <p:nvSpPr>
          <p:cNvPr id="571" name="Shape 571"/>
          <p:cNvSpPr txBox="1"/>
          <p:nvPr/>
        </p:nvSpPr>
        <p:spPr>
          <a:xfrm>
            <a:off x="675997" y="1140475"/>
            <a:ext cx="4207501" cy="32104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Option A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Suction cup on the inner brackets of the Rubik’s Cube arm 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Option B will also be pursued to ensure a working solution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Option B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Larger suction cup will be attached to the metal surface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Act as a drawbridge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572" name="Shape 5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673" y="1377653"/>
            <a:ext cx="2980840" cy="2390479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Shape 573"/>
          <p:cNvSpPr txBox="1"/>
          <p:nvPr/>
        </p:nvSpPr>
        <p:spPr>
          <a:xfrm>
            <a:off x="6334612" y="3868616"/>
            <a:ext cx="98296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Option B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856059" y="463887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IVAN VARGAS - MICROCONTROLLER PROGRAMMER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498" cy="265628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Responsible for code framework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Co-lead with Evan on line-following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Assist with other programming related tasks</a:t>
            </a:r>
          </a:p>
          <a:p>
            <a:pPr marL="457200" marR="0" lvl="0" indent="-314325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</a:rPr>
              <a:t>Relevant coursework:</a:t>
            </a:r>
          </a:p>
          <a:p>
            <a:pPr marR="0" lvl="1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rgbClr val="FFFFFF"/>
                </a:solidFill>
              </a:rPr>
              <a:t>EEL 4746 - Microprocessors</a:t>
            </a:r>
          </a:p>
          <a:p>
            <a:pPr marR="0" lvl="1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rgbClr val="FFFFFF"/>
                </a:solidFill>
              </a:rPr>
              <a:t>EEL 4710 - Field Programmable Logic Devices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997449" y="4433650"/>
            <a:ext cx="2218023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IVAN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title"/>
          </p:nvPr>
        </p:nvSpPr>
        <p:spPr>
          <a:xfrm>
            <a:off x="856059" y="463887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RISK ASSESSMENT</a:t>
            </a:r>
          </a:p>
        </p:txBody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525824" y="1350175"/>
            <a:ext cx="3769800" cy="310739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7777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</a:t>
            </a:r>
          </a:p>
          <a:p>
            <a:pPr marL="177800" marR="0" lvl="0" indent="-177800" algn="l" rtl="0">
              <a:lnSpc>
                <a:spcPct val="120000"/>
              </a:lnSpc>
              <a:spcBef>
                <a:spcPts val="800"/>
              </a:spcBef>
              <a:buClr>
                <a:schemeClr val="lt1"/>
              </a:buClr>
              <a:buSzPct val="127777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Scheduling Failure</a:t>
            </a:r>
          </a:p>
          <a:p>
            <a:pPr marL="177800" marR="0" lvl="0" indent="-177800" algn="l" rtl="0">
              <a:lnSpc>
                <a:spcPct val="120000"/>
              </a:lnSpc>
              <a:spcBef>
                <a:spcPts val="800"/>
              </a:spcBef>
              <a:buClr>
                <a:schemeClr val="lt1"/>
              </a:buClr>
              <a:buSzPct val="127777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Structural Failure</a:t>
            </a:r>
          </a:p>
          <a:p>
            <a:pPr marL="177800" marR="0" lvl="0" indent="-152400" algn="l" rtl="0">
              <a:lnSpc>
                <a:spcPct val="120000"/>
              </a:lnSpc>
              <a:spcBef>
                <a:spcPts val="8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Software Failure</a:t>
            </a:r>
          </a:p>
          <a:p>
            <a:pPr marL="177800" marR="0" lvl="0" indent="-177800" algn="l" rtl="0">
              <a:lnSpc>
                <a:spcPct val="120000"/>
              </a:lnSpc>
              <a:spcBef>
                <a:spcPts val="800"/>
              </a:spcBef>
              <a:buClr>
                <a:schemeClr val="lt1"/>
              </a:buClr>
              <a:buSzPct val="127777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Following System Failure</a:t>
            </a:r>
          </a:p>
          <a:p>
            <a:pPr marL="342900" marR="0" lvl="1" indent="0" algn="l" rtl="0">
              <a:lnSpc>
                <a:spcPct val="120000"/>
              </a:lnSpc>
              <a:spcBef>
                <a:spcPts val="400"/>
              </a:spcBef>
              <a:buClr>
                <a:schemeClr val="lt1"/>
              </a:buClr>
              <a:buFont typeface="Arial"/>
              <a:buNone/>
            </a:pPr>
            <a:endParaRPr sz="15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Shape 580"/>
          <p:cNvSpPr txBox="1"/>
          <p:nvPr/>
        </p:nvSpPr>
        <p:spPr>
          <a:xfrm>
            <a:off x="507677" y="4441528"/>
            <a:ext cx="2602523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CHELSEA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x="4678925" y="1361275"/>
            <a:ext cx="3814498" cy="308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7800" marR="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7777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Gripper/Arm Mechanisms Failure</a:t>
            </a:r>
          </a:p>
          <a:p>
            <a:pPr marL="177800" marR="0" lvl="0" indent="-1524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Audio Sensor Failure</a:t>
            </a:r>
          </a:p>
          <a:p>
            <a:pPr marL="177800" marR="0" lvl="0" indent="-1524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Power System Failure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title"/>
          </p:nvPr>
        </p:nvSpPr>
        <p:spPr>
          <a:xfrm>
            <a:off x="675999" y="0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SCHEDULE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675997" y="4457700"/>
            <a:ext cx="1783422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LOUIS</a:t>
            </a:r>
          </a:p>
        </p:txBody>
      </p:sp>
      <p:pic>
        <p:nvPicPr>
          <p:cNvPr id="588" name="Shape 588"/>
          <p:cNvPicPr preferRelativeResize="0"/>
          <p:nvPr/>
        </p:nvPicPr>
        <p:blipFill rotWithShape="1">
          <a:blip r:embed="rId3">
            <a:alphaModFix/>
          </a:blip>
          <a:srcRect l="1671" t="19818" b="41442"/>
          <a:stretch/>
        </p:blipFill>
        <p:spPr>
          <a:xfrm>
            <a:off x="10975" y="1108925"/>
            <a:ext cx="9133024" cy="312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title"/>
          </p:nvPr>
        </p:nvSpPr>
        <p:spPr>
          <a:xfrm>
            <a:off x="904599" y="228600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>
                <a:solidFill>
                  <a:schemeClr val="lt1"/>
                </a:solidFill>
              </a:rPr>
              <a:t>SOW (Statement of Work)</a:t>
            </a: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Task 1 Robot Sketch Design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676000" y="4457700"/>
            <a:ext cx="3529799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PRESENTER: </a:t>
            </a:r>
            <a:r>
              <a:rPr lang="en" sz="1600">
                <a:solidFill>
                  <a:schemeClr val="lt1"/>
                </a:solidFill>
              </a:rPr>
              <a:t>LORENZO</a:t>
            </a:r>
          </a:p>
        </p:txBody>
      </p:sp>
      <p:graphicFrame>
        <p:nvGraphicFramePr>
          <p:cNvPr id="595" name="Shape 595"/>
          <p:cNvGraphicFramePr/>
          <p:nvPr/>
        </p:nvGraphicFramePr>
        <p:xfrm>
          <a:off x="952500" y="1570325"/>
          <a:ext cx="7239000" cy="2651640"/>
        </p:xfrm>
        <a:graphic>
          <a:graphicData uri="http://schemas.openxmlformats.org/drawingml/2006/table">
            <a:tbl>
              <a:tblPr>
                <a:noFill/>
                <a:tableStyleId>{9394E6F0-C9F4-40D9-85EB-1DF630764992}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Subtask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People Responsible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Objectives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1.1 Proposed Design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Team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Length, width, and height measurements for robot chassis and extensions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1.2 Dimensional Analysis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Evan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Chelsea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Determine the size and weight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1.3 Sketch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Evan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Chelsea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Ivan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Pencil Sketch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Photoshop CS6 (2D)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Maya 2014 (3D)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/>
        </p:nvSpPr>
        <p:spPr>
          <a:xfrm>
            <a:off x="676000" y="4457700"/>
            <a:ext cx="3145799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</a:t>
            </a:r>
            <a:r>
              <a:rPr lang="en" sz="1600">
                <a:solidFill>
                  <a:schemeClr val="lt1"/>
                </a:solidFill>
                <a:rtl val="0"/>
              </a:rPr>
              <a:t>CHELSEA</a:t>
            </a:r>
          </a:p>
        </p:txBody>
      </p:sp>
      <p:graphicFrame>
        <p:nvGraphicFramePr>
          <p:cNvPr id="601" name="Shape 601"/>
          <p:cNvGraphicFramePr/>
          <p:nvPr/>
        </p:nvGraphicFramePr>
        <p:xfrm>
          <a:off x="932850" y="1333600"/>
          <a:ext cx="7381875" cy="3139525"/>
        </p:xfrm>
        <a:graphic>
          <a:graphicData uri="http://schemas.openxmlformats.org/drawingml/2006/table">
            <a:tbl>
              <a:tblPr>
                <a:noFill/>
                <a:tableStyleId>{C502774B-636D-470B-89A7-37DEAB099BAC}</a:tableStyleId>
              </a:tblPr>
              <a:tblGrid>
                <a:gridCol w="2460625"/>
                <a:gridCol w="2460625"/>
                <a:gridCol w="2460625"/>
              </a:tblGrid>
              <a:tr h="333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Subtask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People Responsible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Objectives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86015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2.1 Complete Mechanical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and Power Analysis 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Lorenzo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Chelsea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Determine the power needed 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8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2.2 Assemble Parts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Lorenzo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Chelsea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Evan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●Test movement of drive train and wheels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●Identify and remove any obstruction 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8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2.3 Complete Hardware Design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Chelsea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Lorenzo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Control drive train and wheels using Arduino and temporary power supply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2" name="Shape 602"/>
          <p:cNvSpPr txBox="1"/>
          <p:nvPr/>
        </p:nvSpPr>
        <p:spPr>
          <a:xfrm>
            <a:off x="910225" y="-5"/>
            <a:ext cx="6411600" cy="157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700">
                <a:solidFill>
                  <a:schemeClr val="lt1"/>
                </a:solidFill>
              </a:rPr>
              <a:t>SOW (Statement of Work):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700">
                <a:solidFill>
                  <a:schemeClr val="lt1"/>
                </a:solidFill>
              </a:rPr>
              <a:t>Task 2 - Drive System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/>
        </p:nvSpPr>
        <p:spPr>
          <a:xfrm>
            <a:off x="676000" y="4457700"/>
            <a:ext cx="3110100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PRESENTER: </a:t>
            </a:r>
            <a:r>
              <a:rPr lang="en" sz="1600">
                <a:solidFill>
                  <a:schemeClr val="lt1"/>
                </a:solidFill>
              </a:rPr>
              <a:t>CHELSEA</a:t>
            </a:r>
          </a:p>
        </p:txBody>
      </p:sp>
      <p:graphicFrame>
        <p:nvGraphicFramePr>
          <p:cNvPr id="608" name="Shape 608"/>
          <p:cNvGraphicFramePr/>
          <p:nvPr>
            <p:extLst>
              <p:ext uri="{D42A27DB-BD31-4B8C-83A1-F6EECF244321}">
                <p14:modId xmlns:p14="http://schemas.microsoft.com/office/powerpoint/2010/main" val="988845238"/>
              </p:ext>
            </p:extLst>
          </p:nvPr>
        </p:nvGraphicFramePr>
        <p:xfrm>
          <a:off x="932850" y="1333600"/>
          <a:ext cx="7381875" cy="3139525"/>
        </p:xfrm>
        <a:graphic>
          <a:graphicData uri="http://schemas.openxmlformats.org/drawingml/2006/table">
            <a:tbl>
              <a:tblPr>
                <a:noFill/>
                <a:tableStyleId>{CA343A45-F099-4537-906D-7A2DC2091833}</a:tableStyleId>
              </a:tblPr>
              <a:tblGrid>
                <a:gridCol w="2460625"/>
                <a:gridCol w="2460625"/>
                <a:gridCol w="2460625"/>
              </a:tblGrid>
              <a:tr h="333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</a:rPr>
                        <a:t>Subtask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People Responsible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Objectives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8601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3.1 Complete Chassis Design 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 smtClean="0">
                          <a:solidFill>
                            <a:schemeClr val="lt1"/>
                          </a:solidFill>
                        </a:rPr>
                        <a:t>Evan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 smtClean="0">
                          <a:solidFill>
                            <a:schemeClr val="lt1"/>
                          </a:solidFill>
                        </a:rPr>
                        <a:t>Chelsea</a:t>
                      </a:r>
                      <a:endParaRPr lang="en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Detailed Schematic of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Robot Chassis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8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3.2 CPU casing and breadboard 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Lorenzo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Evan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●Circuit Schematic for microcontroller I/O's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●Detailed Schematic for casing 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8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3.3 Integrate remaining components to chassis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Chelsea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Lorenzo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Louis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Tighten and secure the electronics for the robot on to the chassis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9" name="Shape 609"/>
          <p:cNvSpPr txBox="1"/>
          <p:nvPr/>
        </p:nvSpPr>
        <p:spPr>
          <a:xfrm>
            <a:off x="910225" y="-5"/>
            <a:ext cx="6411600" cy="157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700">
                <a:solidFill>
                  <a:schemeClr val="lt1"/>
                </a:solidFill>
              </a:rPr>
              <a:t>SOW (Statement of Work):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700">
                <a:solidFill>
                  <a:schemeClr val="lt1"/>
                </a:solidFill>
              </a:rPr>
              <a:t>Task 3 - Chassis Design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/>
        </p:nvSpPr>
        <p:spPr>
          <a:xfrm>
            <a:off x="675997" y="4457700"/>
            <a:ext cx="2228399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PRESENTER: </a:t>
            </a:r>
            <a:r>
              <a:rPr lang="en" sz="1600">
                <a:solidFill>
                  <a:schemeClr val="lt1"/>
                </a:solidFill>
              </a:rPr>
              <a:t>LOUIS</a:t>
            </a:r>
          </a:p>
        </p:txBody>
      </p:sp>
      <p:graphicFrame>
        <p:nvGraphicFramePr>
          <p:cNvPr id="615" name="Shape 615"/>
          <p:cNvGraphicFramePr/>
          <p:nvPr/>
        </p:nvGraphicFramePr>
        <p:xfrm>
          <a:off x="320675" y="1110162"/>
          <a:ext cx="8505975" cy="3452415"/>
        </p:xfrm>
        <a:graphic>
          <a:graphicData uri="http://schemas.openxmlformats.org/drawingml/2006/table">
            <a:tbl>
              <a:tblPr>
                <a:noFill/>
                <a:tableStyleId>{B28A6773-8CE2-40B1-A3A3-2C3A95613B0F}</a:tableStyleId>
              </a:tblPr>
              <a:tblGrid>
                <a:gridCol w="2835325"/>
                <a:gridCol w="2835325"/>
                <a:gridCol w="2835325"/>
              </a:tblGrid>
              <a:tr h="360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Subtask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People Responsible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Objectives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617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4.1 Dimensional Analysis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Louis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4.2 Control Servos w/ Arduino 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Louis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Ivan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Pulse Width Modulation for analog or digital servos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4.3 Manufacture Custom Components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Louis 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Lorenzo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Ivan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Machine the custom end pieces for the proposed design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275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4.4 Assemble Mechanical Arm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Louis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Build and test for successful operation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75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4.5 System Integration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Team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Attach to chassis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6" name="Shape 616"/>
          <p:cNvSpPr txBox="1"/>
          <p:nvPr/>
        </p:nvSpPr>
        <p:spPr>
          <a:xfrm>
            <a:off x="393325" y="-89126"/>
            <a:ext cx="6411600" cy="130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700">
                <a:solidFill>
                  <a:schemeClr val="lt1"/>
                </a:solidFill>
              </a:rPr>
              <a:t>SOW (Statement of Work):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700">
                <a:solidFill>
                  <a:schemeClr val="lt1"/>
                </a:solidFill>
              </a:rPr>
              <a:t>Task 4 - Arms/Grippers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/>
        </p:nvSpPr>
        <p:spPr>
          <a:xfrm>
            <a:off x="675997" y="4581601"/>
            <a:ext cx="2228399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PRESENTER: </a:t>
            </a:r>
            <a:r>
              <a:rPr lang="en" sz="1600" dirty="0">
                <a:solidFill>
                  <a:schemeClr val="lt1"/>
                </a:solidFill>
              </a:rPr>
              <a:t>IVAN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124960" y="-414326"/>
            <a:ext cx="8633450" cy="157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700" dirty="0">
                <a:solidFill>
                  <a:schemeClr val="lt1"/>
                </a:solidFill>
              </a:rPr>
              <a:t>SOW (Statement of Work): </a:t>
            </a:r>
            <a:r>
              <a:rPr lang="en" sz="2700" dirty="0" smtClean="0">
                <a:solidFill>
                  <a:schemeClr val="lt1"/>
                </a:solidFill>
              </a:rPr>
              <a:t>Task </a:t>
            </a:r>
            <a:r>
              <a:rPr lang="en" sz="2700" dirty="0">
                <a:solidFill>
                  <a:schemeClr val="lt1"/>
                </a:solidFill>
              </a:rPr>
              <a:t>5 - Sensors</a:t>
            </a:r>
          </a:p>
        </p:txBody>
      </p:sp>
      <p:graphicFrame>
        <p:nvGraphicFramePr>
          <p:cNvPr id="623" name="Shape 623"/>
          <p:cNvGraphicFramePr/>
          <p:nvPr>
            <p:extLst>
              <p:ext uri="{D42A27DB-BD31-4B8C-83A1-F6EECF244321}">
                <p14:modId xmlns:p14="http://schemas.microsoft.com/office/powerpoint/2010/main" val="297580791"/>
              </p:ext>
            </p:extLst>
          </p:nvPr>
        </p:nvGraphicFramePr>
        <p:xfrm>
          <a:off x="375496" y="553617"/>
          <a:ext cx="8545800" cy="3939233"/>
        </p:xfrm>
        <a:graphic>
          <a:graphicData uri="http://schemas.openxmlformats.org/drawingml/2006/table">
            <a:tbl>
              <a:tblPr>
                <a:noFill/>
                <a:tableStyleId>{438254F0-70F6-49D3-88C1-29DE6893CD81}</a:tableStyleId>
              </a:tblPr>
              <a:tblGrid>
                <a:gridCol w="2848600"/>
                <a:gridCol w="2848600"/>
                <a:gridCol w="2848600"/>
              </a:tblGrid>
              <a:tr h="295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</a:rPr>
                        <a:t>Subtask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People Responsible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Objectives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453975">
                <a:tc>
                  <a:txBody>
                    <a:bodyPr/>
                    <a:lstStyle/>
                    <a:p>
                      <a:pPr marL="342900" lvl="0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5.1 Complete Hardware Design</a:t>
                      </a:r>
                    </a:p>
                    <a:p>
                      <a:pPr marL="342900" lvl="0" rtl="0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Evan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Arduino interfaces with sensors 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75">
                <a:tc>
                  <a:txBody>
                    <a:bodyPr/>
                    <a:lstStyle/>
                    <a:p>
                      <a:pPr marL="342900" lvl="0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5.2 Basic operation of sensors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Evan, Ivan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Subroutines and basic coding for sensors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5.3 Mount Sensors on Chassis and Arms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Evan, Lorenzo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Test for optimal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positioning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96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5.4 Optimize Performance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Evan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Test distance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Test sensitivity to color difference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Test for pitch and accuracy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26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5.5 System Integration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Team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Complete Autonomous Robot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title"/>
          </p:nvPr>
        </p:nvSpPr>
        <p:spPr>
          <a:xfrm>
            <a:off x="165776" y="0"/>
            <a:ext cx="7429497" cy="110892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BUDGET ESTIMATE</a:t>
            </a:r>
          </a:p>
        </p:txBody>
      </p:sp>
      <p:sp>
        <p:nvSpPr>
          <p:cNvPr id="629" name="Shape 629"/>
          <p:cNvSpPr txBox="1"/>
          <p:nvPr/>
        </p:nvSpPr>
        <p:spPr>
          <a:xfrm>
            <a:off x="675999" y="4457700"/>
            <a:ext cx="1670999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LOUIS</a:t>
            </a:r>
          </a:p>
        </p:txBody>
      </p:sp>
      <p:pic>
        <p:nvPicPr>
          <p:cNvPr id="630" name="Shape 630"/>
          <p:cNvPicPr preferRelativeResize="0"/>
          <p:nvPr/>
        </p:nvPicPr>
        <p:blipFill rotWithShape="1">
          <a:blip r:embed="rId3">
            <a:alphaModFix/>
          </a:blip>
          <a:srcRect l="1339" t="23763" r="47541" b="22654"/>
          <a:stretch/>
        </p:blipFill>
        <p:spPr>
          <a:xfrm>
            <a:off x="2347000" y="841346"/>
            <a:ext cx="6651675" cy="391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title"/>
          </p:nvPr>
        </p:nvSpPr>
        <p:spPr>
          <a:xfrm>
            <a:off x="165776" y="0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BUDGET ESTIMATE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x="675999" y="4457700"/>
            <a:ext cx="1670999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PRESENTER: LOUIS</a:t>
            </a:r>
          </a:p>
        </p:txBody>
      </p:sp>
      <p:pic>
        <p:nvPicPr>
          <p:cNvPr id="637" name="Shape 637"/>
          <p:cNvPicPr preferRelativeResize="0"/>
          <p:nvPr/>
        </p:nvPicPr>
        <p:blipFill rotWithShape="1">
          <a:blip r:embed="rId3">
            <a:alphaModFix/>
          </a:blip>
          <a:srcRect l="1819" t="24112" r="30795" b="43312"/>
          <a:stretch/>
        </p:blipFill>
        <p:spPr>
          <a:xfrm>
            <a:off x="796050" y="1108800"/>
            <a:ext cx="7813973" cy="23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856059" y="463887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DELIVERABLES</a:t>
            </a:r>
          </a:p>
        </p:txBody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498" cy="265628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425450" marR="0" lvl="0" indent="-2857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Fully autonomous robot that meets all needs and requirements of 2015 SoutheastCon Hardware </a:t>
            </a: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Competition</a:t>
            </a:r>
          </a:p>
          <a:p>
            <a:pPr marL="768350" lvl="1" indent="-285750">
              <a:spcBef>
                <a:spcPts val="0"/>
              </a:spcBef>
              <a:buSzPct val="125000"/>
            </a:pPr>
            <a:r>
              <a:rPr lang="en" sz="1800" dirty="0" smtClean="0">
                <a:solidFill>
                  <a:schemeClr val="lt1"/>
                </a:solidFill>
              </a:rPr>
              <a:t>Hardware</a:t>
            </a:r>
          </a:p>
          <a:p>
            <a:pPr marL="768350" lvl="1" indent="-285750">
              <a:spcBef>
                <a:spcPts val="0"/>
              </a:spcBef>
              <a:buSzPct val="125000"/>
            </a:pP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endParaRPr lang="en"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5450" marR="0" lvl="0" indent="-2857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Milestone Reports and Presentations</a:t>
            </a:r>
          </a:p>
          <a:p>
            <a:pPr marL="425450" marR="0" lvl="0" indent="-2857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Documentation of meetings, </a:t>
            </a: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design, budget</a:t>
            </a: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important subsystem </a:t>
            </a: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endParaRPr lang="en"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Shape 644"/>
          <p:cNvSpPr txBox="1"/>
          <p:nvPr/>
        </p:nvSpPr>
        <p:spPr>
          <a:xfrm>
            <a:off x="679697" y="4457700"/>
            <a:ext cx="2063502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CHELSEA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856059" y="463887"/>
            <a:ext cx="7429498" cy="110892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CHELSEA OGLE -DRIVE SYSTEM 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498" cy="265628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Electrical Engineering Student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Relevant Coursework</a:t>
            </a: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EEE3300 – Electronics </a:t>
            </a: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EGM3512 – Engineering Mechanics </a:t>
            </a: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EEL3216 – Fundamentals of Power Systems</a:t>
            </a: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EEE4351 – Solid State Electronic Devices (In Progress)  </a:t>
            </a:r>
          </a:p>
          <a:p>
            <a:pPr marL="457200" marR="0" lvl="0" indent="-231775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856059" y="4457700"/>
            <a:ext cx="2871167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CHELSEA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765624" y="303113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LOUIS COOPER – ROBOTICS ENGINEER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765624" y="1259512"/>
            <a:ext cx="7429500" cy="2656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Electrical Engineering Student</a:t>
            </a:r>
          </a:p>
          <a:p>
            <a:pPr marL="457200" marR="0" lvl="0" indent="-215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Font typeface="Arial"/>
              <a:buNone/>
            </a:pPr>
            <a:endParaRPr sz="16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First LEGO League Robotics Competition</a:t>
            </a:r>
          </a:p>
          <a:p>
            <a:pPr marL="800100" marR="0" lvl="1" indent="-333375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DC Electronics for TAMU Trap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600">
                <a:solidFill>
                  <a:srgbClr val="FFFFFF"/>
                </a:solidFill>
              </a:rPr>
              <a:t>Relevant </a:t>
            </a: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Coursework</a:t>
            </a: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EGM 3512 Engineering Mechanics</a:t>
            </a: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EEL 3216 Fundamentals of Power Systems</a:t>
            </a: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EEE 3300 Electronics</a:t>
            </a:r>
          </a:p>
          <a:p>
            <a:pPr marL="800100" marR="0" lvl="1" indent="-231775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31775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997448" y="4433650"/>
            <a:ext cx="2439086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LOUIS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725" y="13525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856058" y="463887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EVAN MARSHALL - PROGRAMMER AND SENSOR LEAD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856058" y="1687115"/>
            <a:ext cx="7429500" cy="265619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Computer Engineering Student</a:t>
            </a:r>
          </a:p>
          <a:p>
            <a:pPr marL="457200" marR="0" lvl="0" indent="-231775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Languages</a:t>
            </a: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C, C++, Assembly Programming </a:t>
            </a:r>
            <a:r>
              <a:rPr lang="en">
                <a:solidFill>
                  <a:srgbClr val="FFFFFF"/>
                </a:solidFill>
              </a:rPr>
              <a:t>Language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Coursework</a:t>
            </a: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 3530 Data Structures</a:t>
            </a: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EEL 4710 Introduction to FPLD’s</a:t>
            </a: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EEL 4713 Computer Architecture and Organization</a:t>
            </a:r>
          </a:p>
          <a:p>
            <a:pPr marL="800100" marR="0" lvl="1" indent="-342900" algn="l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25000"/>
              <a:buFont typeface="Arial"/>
              <a:buChar char="●"/>
            </a:pPr>
            <a:r>
              <a:rPr lang="en" sz="1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EEL 4746  Microprocessor Based System Design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997448" y="4433650"/>
            <a:ext cx="2248170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EVAN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300" y="1307804"/>
            <a:ext cx="2933700" cy="210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862133" y="339687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MICROCONTROLLER OPTIONS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856050" y="4457700"/>
            <a:ext cx="2258939" cy="561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IVAN</a:t>
            </a:r>
          </a:p>
        </p:txBody>
      </p:sp>
      <p:graphicFrame>
        <p:nvGraphicFramePr>
          <p:cNvPr id="286" name="Shape 286"/>
          <p:cNvGraphicFramePr/>
          <p:nvPr/>
        </p:nvGraphicFramePr>
        <p:xfrm>
          <a:off x="852375" y="1252425"/>
          <a:ext cx="7296600" cy="2986840"/>
        </p:xfrm>
        <a:graphic>
          <a:graphicData uri="http://schemas.openxmlformats.org/drawingml/2006/table">
            <a:tbl>
              <a:tblPr>
                <a:noFill/>
                <a:tableStyleId>{9B182372-286C-4AC2-BE8F-432363EF4A7A}</a:tableStyleId>
              </a:tblPr>
              <a:tblGrid>
                <a:gridCol w="1216100"/>
                <a:gridCol w="1216100"/>
                <a:gridCol w="1216100"/>
                <a:gridCol w="1216100"/>
                <a:gridCol w="1216100"/>
                <a:gridCol w="12161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350" b="1" u="none" strike="noStrike" cap="none" baseline="0">
                          <a:solidFill>
                            <a:schemeClr val="dk1"/>
                          </a:solidFill>
                        </a:rPr>
                        <a:t>Micro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350" b="1" u="none" strike="noStrike" cap="none" baseline="0">
                          <a:solidFill>
                            <a:schemeClr val="dk1"/>
                          </a:solidFill>
                        </a:rPr>
                        <a:t>Clock speed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350" b="1" u="none" strike="noStrike" cap="none" baseline="0">
                          <a:solidFill>
                            <a:schemeClr val="dk1"/>
                          </a:solidFill>
                        </a:rPr>
                        <a:t>Operating voltage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350" b="1" u="none" strike="noStrike" cap="none" baseline="0">
                          <a:solidFill>
                            <a:schemeClr val="dk1"/>
                          </a:solidFill>
                        </a:rPr>
                        <a:t>Memory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350" b="1" u="none" strike="noStrike" cap="none" baseline="0">
                          <a:solidFill>
                            <a:schemeClr val="dk1"/>
                          </a:solidFill>
                        </a:rPr>
                        <a:t>Pins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350" b="1" u="none" strike="noStrike" cap="none" baseline="0">
                          <a:solidFill>
                            <a:schemeClr val="dk1"/>
                          </a:solidFill>
                        </a:rPr>
                        <a:t>Price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dk1"/>
                          </a:solidFill>
                        </a:rPr>
                        <a:t>Arduino Due</a:t>
                      </a:r>
                    </a:p>
                  </a:txBody>
                  <a:tcPr marL="68575" marR="6857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84 MHz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3.3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512 KB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68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$38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dk1"/>
                          </a:solidFill>
                        </a:rPr>
                        <a:t>Arduino Mega</a:t>
                      </a:r>
                    </a:p>
                  </a:txBody>
                  <a:tcPr marL="68575" marR="6857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16 MHz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5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256 KB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70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$50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dk1"/>
                          </a:solidFill>
                        </a:rPr>
                        <a:t>BeagleBone</a:t>
                      </a:r>
                    </a:p>
                  </a:txBody>
                  <a:tcPr marL="68575" marR="6857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720 MHz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5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SD slot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92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$89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dk1"/>
                          </a:solidFill>
                        </a:rPr>
                        <a:t>TI MSP430 Launchpad</a:t>
                      </a:r>
                    </a:p>
                  </a:txBody>
                  <a:tcPr marL="68575" marR="6857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16 MHz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5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16 KB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14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$10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dk1"/>
                          </a:solidFill>
                        </a:rPr>
                        <a:t>STM32 Value Line Discovery</a:t>
                      </a:r>
                    </a:p>
                  </a:txBody>
                  <a:tcPr marL="68575" marR="6857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24 MHz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3.3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128 KB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64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200" u="none" strike="noStrike" cap="none" baseline="0">
                          <a:solidFill>
                            <a:schemeClr val="lt1"/>
                          </a:solidFill>
                        </a:rPr>
                        <a:t>$10</a:t>
                      </a:r>
                    </a:p>
                  </a:txBody>
                  <a:tcPr marL="68575" marR="6857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963765" y="0"/>
            <a:ext cx="7429500" cy="11087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TOP LEVEL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963763" y="4491010"/>
            <a:ext cx="2854609" cy="550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PRESENTER: IVAN</a:t>
            </a:r>
          </a:p>
        </p:txBody>
      </p:sp>
      <p:graphicFrame>
        <p:nvGraphicFramePr>
          <p:cNvPr id="293" name="Shape 293"/>
          <p:cNvGraphicFramePr/>
          <p:nvPr/>
        </p:nvGraphicFramePr>
        <p:xfrm>
          <a:off x="5639925" y="1185000"/>
          <a:ext cx="3008650" cy="2803980"/>
        </p:xfrm>
        <a:graphic>
          <a:graphicData uri="http://schemas.openxmlformats.org/drawingml/2006/table">
            <a:tbl>
              <a:tblPr>
                <a:noFill/>
                <a:tableStyleId>{271FCC34-BA42-466E-9529-F48D77FE4D26}</a:tableStyleId>
              </a:tblPr>
              <a:tblGrid>
                <a:gridCol w="1504325"/>
                <a:gridCol w="1504325"/>
              </a:tblGrid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Counter value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Game being played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Simon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Etch-a-Sketch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Rubik’s Cube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Playing card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 game - go to finish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99" y="959600"/>
            <a:ext cx="5349975" cy="35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1644</Words>
  <Application>Microsoft Office PowerPoint</Application>
  <PresentationFormat>On-screen Show (16:9)</PresentationFormat>
  <Paragraphs>537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Circuit</vt:lpstr>
      <vt:lpstr>MILESTONE 2: THE PROPOSAL</vt:lpstr>
      <vt:lpstr>OVERVIEW</vt:lpstr>
      <vt:lpstr>LORENZO SMITH - TASK MANAGER/ POWER TECH</vt:lpstr>
      <vt:lpstr>IVAN VARGAS - MICROCONTROLLER PROGRAMMER</vt:lpstr>
      <vt:lpstr>CHELSEA OGLE -DRIVE SYSTEM </vt:lpstr>
      <vt:lpstr>LOUIS COOPER – ROBOTICS ENGINEER</vt:lpstr>
      <vt:lpstr>EVAN MARSHALL - PROGRAMMER AND SENSOR LEAD</vt:lpstr>
      <vt:lpstr>MICROCONTROLLER OPTIONS</vt:lpstr>
      <vt:lpstr>TOP LEVEL</vt:lpstr>
      <vt:lpstr>DRIVE SYSTEM TOP LEVEL </vt:lpstr>
      <vt:lpstr>DRIVE SYSTEM - WHEEL CONFIGURATION</vt:lpstr>
      <vt:lpstr>DRIVE SYSTEM - WHEELS CONT.  </vt:lpstr>
      <vt:lpstr>DRIVE SYSTEM - MOTOR CALCULATIONS   </vt:lpstr>
      <vt:lpstr>DRIVE SYSTEM - MOTOR SELECTION</vt:lpstr>
      <vt:lpstr>CHASSIS</vt:lpstr>
      <vt:lpstr>CHASSIS </vt:lpstr>
      <vt:lpstr>SENSORS</vt:lpstr>
      <vt:lpstr>Starting and Navigation</vt:lpstr>
      <vt:lpstr>Option A - Pololu QTR-8RC Sensor Array</vt:lpstr>
      <vt:lpstr>Starting and Navigation</vt:lpstr>
      <vt:lpstr>Starting and Navigation</vt:lpstr>
      <vt:lpstr>Object Detection</vt:lpstr>
      <vt:lpstr>Option A - Distance Sensor </vt:lpstr>
      <vt:lpstr>Object Detection</vt:lpstr>
      <vt:lpstr>Microphone For Simon</vt:lpstr>
      <vt:lpstr>Microphone For Simon</vt:lpstr>
      <vt:lpstr>Microphone For Simon</vt:lpstr>
      <vt:lpstr>BATTERY</vt:lpstr>
      <vt:lpstr>POWER SUPPLY</vt:lpstr>
      <vt:lpstr>BATTERY COMPARISON</vt:lpstr>
      <vt:lpstr>ARMS/GRIPPERS</vt:lpstr>
      <vt:lpstr>ARMS/GRIPPERS</vt:lpstr>
      <vt:lpstr>ARMS/GRIPPERS</vt:lpstr>
      <vt:lpstr>ARMS/GRIPPERS – Rubik’s Cube Option A </vt:lpstr>
      <vt:lpstr>ARMS/GRIPPERS – Rubik’s Cube Option B</vt:lpstr>
      <vt:lpstr>ARMS/GRIPPERS – Etch-A-Sketch Option A</vt:lpstr>
      <vt:lpstr>ARMS/GRIPPERS –Etch-A-Sketch Option B</vt:lpstr>
      <vt:lpstr>ARMS/GRIPPERS – Simon </vt:lpstr>
      <vt:lpstr>ARMS/GRIPPERS – Playing Card</vt:lpstr>
      <vt:lpstr>RISK ASSESSMENT</vt:lpstr>
      <vt:lpstr>SCHEDULE</vt:lpstr>
      <vt:lpstr>SOW (Statement of Work):  Task 1 Robot Sketch Design</vt:lpstr>
      <vt:lpstr>PowerPoint Presentation</vt:lpstr>
      <vt:lpstr>PowerPoint Presentation</vt:lpstr>
      <vt:lpstr>PowerPoint Presentation</vt:lpstr>
      <vt:lpstr>PowerPoint Presentation</vt:lpstr>
      <vt:lpstr>BUDGET ESTIMATE</vt:lpstr>
      <vt:lpstr>BUDGET ESTIMATE</vt:lpstr>
      <vt:lpstr>DELIVERABLES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 2: THE PROPOSAL</dc:title>
  <cp:lastModifiedBy>Chelsea Ogle</cp:lastModifiedBy>
  <cp:revision>5</cp:revision>
  <dcterms:modified xsi:type="dcterms:W3CDTF">2014-10-21T17:12:33Z</dcterms:modified>
</cp:coreProperties>
</file>