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1" r:id="rId2"/>
    <p:sldId id="266" r:id="rId3"/>
    <p:sldId id="263" r:id="rId4"/>
    <p:sldId id="264" r:id="rId5"/>
    <p:sldId id="267" r:id="rId6"/>
    <p:sldId id="268" r:id="rId7"/>
    <p:sldId id="269" r:id="rId8"/>
    <p:sldId id="270" r:id="rId9"/>
    <p:sldId id="265" r:id="rId10"/>
    <p:sldId id="295" r:id="rId11"/>
    <p:sldId id="271" r:id="rId12"/>
    <p:sldId id="294" r:id="rId13"/>
    <p:sldId id="272" r:id="rId14"/>
    <p:sldId id="290" r:id="rId15"/>
    <p:sldId id="289" r:id="rId16"/>
    <p:sldId id="273" r:id="rId17"/>
    <p:sldId id="256" r:id="rId18"/>
    <p:sldId id="257" r:id="rId19"/>
    <p:sldId id="258" r:id="rId20"/>
    <p:sldId id="259" r:id="rId21"/>
    <p:sldId id="260" r:id="rId22"/>
    <p:sldId id="274" r:id="rId23"/>
    <p:sldId id="275" r:id="rId24"/>
    <p:sldId id="276" r:id="rId25"/>
    <p:sldId id="277" r:id="rId26"/>
    <p:sldId id="278" r:id="rId27"/>
    <p:sldId id="279" r:id="rId28"/>
    <p:sldId id="291" r:id="rId29"/>
    <p:sldId id="292" r:id="rId30"/>
    <p:sldId id="293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0B0647-2344-4AC4-9E69-817C6C4D538B}">
          <p14:sldIdLst>
            <p14:sldId id="261"/>
            <p14:sldId id="266"/>
            <p14:sldId id="263"/>
            <p14:sldId id="264"/>
            <p14:sldId id="267"/>
            <p14:sldId id="268"/>
            <p14:sldId id="269"/>
            <p14:sldId id="270"/>
            <p14:sldId id="265"/>
            <p14:sldId id="295"/>
            <p14:sldId id="271"/>
            <p14:sldId id="294"/>
            <p14:sldId id="272"/>
            <p14:sldId id="290"/>
            <p14:sldId id="289"/>
            <p14:sldId id="273"/>
          </p14:sldIdLst>
        </p14:section>
        <p14:section name="Customer Needs and Wants" id="{D13DAD75-E48E-4366-9528-9918C71FA8D8}">
          <p14:sldIdLst>
            <p14:sldId id="256"/>
            <p14:sldId id="257"/>
            <p14:sldId id="258"/>
            <p14:sldId id="259"/>
            <p14:sldId id="260"/>
            <p14:sldId id="274"/>
            <p14:sldId id="275"/>
            <p14:sldId id="276"/>
            <p14:sldId id="277"/>
            <p14:sldId id="278"/>
            <p14:sldId id="279"/>
            <p14:sldId id="291"/>
            <p14:sldId id="292"/>
            <p14:sldId id="293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31708-FDCB-4CF0-B0E0-209597D3C1B9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6DEB-A381-4D7C-92AB-DD5FB323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C73C4-5298-466E-8206-4FD2A466458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65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2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3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5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peak charge and how it’s the peak for each month; it is reset each month</a:t>
            </a:r>
          </a:p>
          <a:p>
            <a:r>
              <a:rPr lang="en-US" baseline="0" dirty="0" smtClean="0"/>
              <a:t>Minimum variance benefits are not public knowledge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9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3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6DEB-A381-4D7C-92AB-DD5FB32362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C46CD0-B15B-4260-B8F6-253AA129FE20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7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720E-AB57-4ADC-9328-9102A3EA3F9D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2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608F-AC80-4947-B233-C59CD30392FB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6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97C2-0D4A-46D9-B564-1ACFF0D2D86F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2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66C1-8CA2-436F-AA63-2E609885B2C1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9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6C74-84FF-4E24-ABE4-A9BD7C50FD0F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2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D3D-EE49-406A-A61F-DE9B7A274378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81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714-F19B-4B4A-A645-0E5FB8D29A02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1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B5B5-6253-47B9-8DED-A6C1CBC2E1F5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9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EEE-2C9D-469E-9CF3-CB44ECCA0C0B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F83A-0E5D-4C26-AA98-C9D1C3A35711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0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4700-CCEB-4D51-8B43-F3231AC905DE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7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BB14-741E-40EB-9F18-8169F77434A1}" type="datetime1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7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FB2B-1AD1-42A7-A617-1663AA9376B5}" type="datetime1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59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31B-C028-4BF1-BFB6-28720EC3ED01}" type="datetime1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34D-8872-4B83-B7B7-27E2ACFDBF5A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A2A-F9AA-4474-9DC8-44D143718A56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A7D203-C51D-47C0-B6D7-E5ACCA8296F1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Presented by David Gonsoulin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77FAB9-6201-4766-B0B8-6AD232372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6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#1</a:t>
            </a:r>
            <a:br>
              <a:rPr lang="en-US" dirty="0" smtClean="0"/>
            </a:br>
            <a:r>
              <a:rPr lang="en-US" dirty="0" smtClean="0"/>
              <a:t>Needs and Analysis Specifications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Team 12: Demand Side Management</a:t>
            </a:r>
          </a:p>
          <a:p>
            <a:r>
              <a:rPr lang="en-US" dirty="0" smtClean="0"/>
              <a:t>September 30,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reduce energy costs in two buildings using Demand Side Management</a:t>
            </a:r>
          </a:p>
          <a:p>
            <a:pPr lvl="1"/>
            <a:r>
              <a:rPr lang="en-US" dirty="0" smtClean="0"/>
              <a:t>Dirac and Shores</a:t>
            </a:r>
            <a:endParaRPr lang="en-US" dirty="0"/>
          </a:p>
          <a:p>
            <a:r>
              <a:rPr lang="en-US" dirty="0" smtClean="0"/>
              <a:t>Costs of implementation must be offset by energy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Side Management (DSM)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response to peaking </a:t>
            </a:r>
            <a:r>
              <a:rPr lang="en-US" dirty="0" smtClean="0"/>
              <a:t>demands</a:t>
            </a:r>
          </a:p>
          <a:p>
            <a:r>
              <a:rPr lang="en-US" dirty="0" smtClean="0"/>
              <a:t>Utilities have traditionally used peaking power plants to meet rising demand</a:t>
            </a:r>
          </a:p>
          <a:p>
            <a:pPr lvl="1"/>
            <a:r>
              <a:rPr lang="en-US" dirty="0" smtClean="0"/>
              <a:t>Costly</a:t>
            </a:r>
          </a:p>
          <a:p>
            <a:r>
              <a:rPr lang="en-US" dirty="0" smtClean="0"/>
              <a:t>DSM entails energy efficiency and response for rising demand</a:t>
            </a:r>
          </a:p>
          <a:p>
            <a:r>
              <a:rPr lang="en-US" dirty="0" smtClean="0"/>
              <a:t>Customers may curtail use during peak times for reduced energy costs</a:t>
            </a:r>
          </a:p>
          <a:p>
            <a:pPr lvl="1"/>
            <a:r>
              <a:rPr lang="en-US" dirty="0" smtClean="0"/>
              <a:t>Tariffs must be analyzed to determine best approach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Continued…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08" y="2991058"/>
            <a:ext cx="2685369" cy="2117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27" y="2991058"/>
            <a:ext cx="2784140" cy="2260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546" y="2882537"/>
            <a:ext cx="3149259" cy="2368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04" y="2735102"/>
            <a:ext cx="2638610" cy="22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System for FSU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Tariff has multiple facets that contribute to final cost</a:t>
            </a:r>
          </a:p>
          <a:p>
            <a:pPr lvl="1"/>
            <a:r>
              <a:rPr lang="en-US" dirty="0" smtClean="0"/>
              <a:t>Differs for residential/small commercial and large commercial customers</a:t>
            </a:r>
          </a:p>
          <a:p>
            <a:r>
              <a:rPr lang="en-US" dirty="0" smtClean="0"/>
              <a:t>Two Main Cost Factors for FSU:</a:t>
            </a:r>
          </a:p>
          <a:p>
            <a:pPr lvl="1"/>
            <a:r>
              <a:rPr lang="en-US" dirty="0" smtClean="0"/>
              <a:t>Peak Charge ($11.13 per kW)</a:t>
            </a:r>
          </a:p>
          <a:p>
            <a:pPr lvl="1"/>
            <a:r>
              <a:rPr lang="en-US" dirty="0" smtClean="0"/>
              <a:t>Energy Charge ($0.0185 per kWh)</a:t>
            </a:r>
          </a:p>
          <a:p>
            <a:r>
              <a:rPr lang="en-US" dirty="0" smtClean="0"/>
              <a:t>Benefits for minimum variance of power exist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Specific to FSU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reduce the peak power value each month</a:t>
            </a:r>
          </a:p>
          <a:p>
            <a:pPr lvl="1"/>
            <a:r>
              <a:rPr lang="en-US" dirty="0" smtClean="0"/>
              <a:t>Average peak each month is around 26 MW</a:t>
            </a:r>
          </a:p>
          <a:p>
            <a:pPr lvl="1"/>
            <a:r>
              <a:rPr lang="en-US" dirty="0" smtClean="0"/>
              <a:t>The peak usually occurs in the afternoon</a:t>
            </a:r>
          </a:p>
          <a:p>
            <a:pPr lvl="1"/>
            <a:r>
              <a:rPr lang="en-US" dirty="0" smtClean="0"/>
              <a:t>26000 kW x $11.13 = $289,380 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Reducing peak by 35 kW each month </a:t>
            </a:r>
          </a:p>
          <a:p>
            <a:pPr lvl="1"/>
            <a:r>
              <a:rPr lang="en-US" dirty="0" smtClean="0"/>
              <a:t>35 kW x $11.13 = $389.55 savings each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Building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uildings have certain standards that must be considered</a:t>
            </a:r>
          </a:p>
          <a:p>
            <a:pPr lvl="1"/>
            <a:r>
              <a:rPr lang="en-US" dirty="0" smtClean="0"/>
              <a:t>Ventilation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Lighting</a:t>
            </a:r>
          </a:p>
          <a:p>
            <a:r>
              <a:rPr lang="en-US" dirty="0" smtClean="0"/>
              <a:t>Buildings could also have Critical Loads</a:t>
            </a:r>
          </a:p>
          <a:p>
            <a:pPr lvl="1"/>
            <a:r>
              <a:rPr lang="en-US" dirty="0" smtClean="0"/>
              <a:t>Supercomputer that must stay running</a:t>
            </a:r>
          </a:p>
          <a:p>
            <a:pPr lvl="1"/>
            <a:r>
              <a:rPr lang="en-US" dirty="0" smtClean="0"/>
              <a:t>Freezer containing critical items such as blood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Critical Load: Super Computer on top Floor</a:t>
            </a:r>
          </a:p>
          <a:p>
            <a:r>
              <a:rPr lang="en-US" dirty="0" smtClean="0"/>
              <a:t>Lighting and HVAC system is the main consumers of energy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Shores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Lighting and HVAC system is the main consumers of energy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Sponsor Needs and Wants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will the Product/System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The Demand Side Management system should be able to:</a:t>
            </a:r>
          </a:p>
          <a:p>
            <a:pPr marL="0" indent="0" algn="ctr">
              <a:buNone/>
            </a:pPr>
            <a:r>
              <a:rPr lang="en-US" dirty="0" smtClean="0"/>
              <a:t>Cut costs of Energy</a:t>
            </a:r>
          </a:p>
          <a:p>
            <a:pPr marL="0" indent="0" algn="ctr">
              <a:buNone/>
            </a:pPr>
            <a:r>
              <a:rPr lang="en-US" i="1" dirty="0" smtClean="0"/>
              <a:t>While:</a:t>
            </a:r>
          </a:p>
          <a:p>
            <a:pPr marL="0" indent="0" algn="ctr">
              <a:buNone/>
            </a:pPr>
            <a:r>
              <a:rPr lang="en-US" dirty="0" smtClean="0"/>
              <a:t>Maintaining Critical Loads</a:t>
            </a:r>
          </a:p>
          <a:p>
            <a:pPr marL="0" indent="0" algn="ctr">
              <a:buNone/>
            </a:pPr>
            <a:r>
              <a:rPr lang="en-US" dirty="0" smtClean="0"/>
              <a:t>Ensuring proper Indoor Environment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Needs/Wants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Reduce utility bill</a:t>
            </a:r>
          </a:p>
          <a:p>
            <a:r>
              <a:rPr lang="en-US" dirty="0" smtClean="0"/>
              <a:t>New System’s costs offset by energy savings</a:t>
            </a:r>
          </a:p>
          <a:p>
            <a:r>
              <a:rPr lang="en-US" dirty="0" smtClean="0"/>
              <a:t>Ensure critical loads are not effected</a:t>
            </a:r>
          </a:p>
          <a:p>
            <a:r>
              <a:rPr lang="en-US" dirty="0" smtClean="0"/>
              <a:t>Maintain the required ventilation, climate, and lighting standards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Imagine possible new solutions for Demand Side Management</a:t>
            </a:r>
          </a:p>
          <a:p>
            <a:r>
              <a:rPr lang="en-US" dirty="0" smtClean="0"/>
              <a:t>Design new schemes to control the loads while ensuring all needs are met </a:t>
            </a:r>
          </a:p>
          <a:p>
            <a:r>
              <a:rPr lang="en-US" dirty="0" smtClean="0"/>
              <a:t>Possibly implement other energy sources such as solar</a:t>
            </a:r>
          </a:p>
          <a:p>
            <a:r>
              <a:rPr lang="en-US" dirty="0" smtClean="0"/>
              <a:t>Involve the faculty, staff, and students in reducing utility costs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 Overview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Deliverables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DEL-001: Use existing Siemens system to implement Demand Side Management design and reduce energy costs in buildings assigned. The new system’s cost should be negated by the energy savings.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Comparison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David Gonsoulin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98" y="2985224"/>
            <a:ext cx="10012612" cy="15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Requirements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REQF-01: System should be able to save the university money through implementation of Demand Side Management (DSM) System</a:t>
            </a:r>
          </a:p>
          <a:p>
            <a:r>
              <a:rPr lang="en-US" dirty="0" smtClean="0"/>
              <a:t>REQF-02: DSM System should perform real-time analysis of data points and respond to data accordingly</a:t>
            </a:r>
          </a:p>
          <a:p>
            <a:r>
              <a:rPr lang="en-US" dirty="0" smtClean="0"/>
              <a:t>REQF-03: Track data in database for future economic analysis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REQC-01: DSM System should be able to interface with the current Siemens Control system operating through main utility plant</a:t>
            </a:r>
          </a:p>
          <a:p>
            <a:r>
              <a:rPr lang="en-GB" dirty="0"/>
              <a:t>REQC-</a:t>
            </a:r>
            <a:r>
              <a:rPr lang="en-GB" dirty="0" smtClean="0"/>
              <a:t>02: </a:t>
            </a:r>
            <a:r>
              <a:rPr lang="en-GB" dirty="0"/>
              <a:t>System should maintain a steady temperature, ventilation and critical loads as proscribed by administration</a:t>
            </a:r>
            <a:endParaRPr lang="en-US" dirty="0"/>
          </a:p>
          <a:p>
            <a:r>
              <a:rPr lang="en-GB" dirty="0"/>
              <a:t>REQC-03 System should connect with other legacy hardware such as non-variable motors and </a:t>
            </a:r>
            <a:r>
              <a:rPr lang="en-GB" dirty="0" smtClean="0"/>
              <a:t>older power meters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8031"/>
            <a:ext cx="9601196" cy="3318936"/>
          </a:xfrm>
        </p:spPr>
        <p:txBody>
          <a:bodyPr>
            <a:noAutofit/>
          </a:bodyPr>
          <a:lstStyle/>
          <a:p>
            <a:r>
              <a:rPr lang="en-GB" sz="2200" b="1" i="1" dirty="0"/>
              <a:t>Standards </a:t>
            </a:r>
            <a:r>
              <a:rPr lang="en-GB" sz="2200" b="1" i="1" dirty="0" smtClean="0"/>
              <a:t>Compliance</a:t>
            </a:r>
            <a:r>
              <a:rPr lang="en-US" sz="2200" b="1" i="1" dirty="0" smtClean="0"/>
              <a:t>: </a:t>
            </a:r>
            <a:r>
              <a:rPr lang="en-GB" sz="2200" dirty="0" smtClean="0"/>
              <a:t>All </a:t>
            </a:r>
            <a:r>
              <a:rPr lang="en-GB" sz="2200" dirty="0"/>
              <a:t>electrical systems should comply with the National Electric Code (NEC) 70</a:t>
            </a:r>
            <a:endParaRPr lang="en-US" sz="2200" dirty="0"/>
          </a:p>
          <a:p>
            <a:r>
              <a:rPr lang="en-GB" sz="2200" b="1" i="1" dirty="0"/>
              <a:t>Operating </a:t>
            </a:r>
            <a:r>
              <a:rPr lang="en-GB" sz="2200" b="1" i="1" dirty="0" smtClean="0"/>
              <a:t>Environment</a:t>
            </a:r>
            <a:r>
              <a:rPr lang="en-US" sz="2200" b="1" i="1" dirty="0" smtClean="0"/>
              <a:t>:</a:t>
            </a:r>
          </a:p>
          <a:p>
            <a:pPr lvl="1"/>
            <a:r>
              <a:rPr lang="en-GB" sz="2200" dirty="0" smtClean="0"/>
              <a:t>RECO-01 </a:t>
            </a:r>
            <a:r>
              <a:rPr lang="en-GB" sz="2200" dirty="0"/>
              <a:t>Equipment should weather and tamper-resistant – air handlers are often placed outside where they could possibly be accessed by intruders</a:t>
            </a:r>
            <a:endParaRPr lang="en-US" sz="2200" dirty="0"/>
          </a:p>
          <a:p>
            <a:pPr lvl="1"/>
            <a:r>
              <a:rPr lang="en-GB" sz="2200" dirty="0"/>
              <a:t>RECO-02 As mentioned previously, ambient air, humidity, and ventilation levels must be maintained.</a:t>
            </a:r>
            <a:endParaRPr lang="en-US" sz="2200" dirty="0"/>
          </a:p>
          <a:p>
            <a:r>
              <a:rPr lang="en-GB" sz="2200" b="1" i="1" dirty="0"/>
              <a:t>Usability </a:t>
            </a:r>
            <a:r>
              <a:rPr lang="en-GB" sz="2200" b="1" i="1" dirty="0" smtClean="0"/>
              <a:t>Requirements:</a:t>
            </a:r>
            <a:r>
              <a:rPr lang="en-US" sz="2200" b="1" i="1" dirty="0"/>
              <a:t> </a:t>
            </a:r>
            <a:r>
              <a:rPr lang="en-GB" sz="2200" dirty="0" smtClean="0"/>
              <a:t>Design </a:t>
            </a:r>
            <a:r>
              <a:rPr lang="en-GB" sz="2200" dirty="0"/>
              <a:t>must be able to be altered/replicated by FSU control engineers.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1" i="1" dirty="0"/>
              <a:t>Assumptions</a:t>
            </a:r>
            <a:endParaRPr lang="en-US" b="1" i="1" dirty="0"/>
          </a:p>
          <a:p>
            <a:pPr lvl="1"/>
            <a:r>
              <a:rPr lang="en-GB" sz="2400" dirty="0"/>
              <a:t>Current Siemens sensor systems are accurate</a:t>
            </a:r>
            <a:endParaRPr lang="en-US" sz="2400" dirty="0"/>
          </a:p>
          <a:p>
            <a:pPr lvl="1"/>
            <a:r>
              <a:rPr lang="en-GB" sz="2400" dirty="0"/>
              <a:t>Utility rate plan will stay the same or similar</a:t>
            </a:r>
            <a:endParaRPr lang="en-US" sz="2400" dirty="0"/>
          </a:p>
          <a:p>
            <a:pPr lvl="1"/>
            <a:r>
              <a:rPr lang="en-GB" sz="2400" dirty="0"/>
              <a:t>Data points will provide enough information to forecast potential economic benefits</a:t>
            </a:r>
            <a:endParaRPr lang="en-US" sz="2400" dirty="0"/>
          </a:p>
          <a:p>
            <a:r>
              <a:rPr lang="en-GB" b="1" i="1" dirty="0"/>
              <a:t>Limitations</a:t>
            </a:r>
            <a:endParaRPr lang="en-US" b="1" i="1" dirty="0"/>
          </a:p>
          <a:p>
            <a:pPr lvl="1"/>
            <a:r>
              <a:rPr lang="en-GB" sz="2400" dirty="0"/>
              <a:t>Not promising a design that can be easily ported to other </a:t>
            </a:r>
            <a:r>
              <a:rPr lang="en-GB" sz="2400" dirty="0" smtClean="0"/>
              <a:t>buildings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Prioritization Analysis of Requirements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Maintain standards outlined by NEC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Maintain Quality-of-life standards outlined by FSU </a:t>
            </a:r>
            <a:r>
              <a:rPr lang="en-GB" dirty="0" smtClean="0"/>
              <a:t>administration/building codes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Maintain Critical loads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Reduce money spent by university on electricity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Maintain interface with current Siemens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Risks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06662"/>
            <a:ext cx="6451600" cy="4351338"/>
          </a:xfrm>
        </p:spPr>
        <p:txBody>
          <a:bodyPr/>
          <a:lstStyle/>
          <a:p>
            <a:r>
              <a:rPr lang="en-US" dirty="0" smtClean="0"/>
              <a:t>Risk of electrical shock when modifying existing equipment</a:t>
            </a:r>
          </a:p>
          <a:p>
            <a:r>
              <a:rPr lang="en-US" dirty="0" smtClean="0"/>
              <a:t>Fire hazard if equipment is incorrectly installed</a:t>
            </a:r>
          </a:p>
          <a:p>
            <a:r>
              <a:rPr lang="en-US" dirty="0" smtClean="0"/>
              <a:t>Damage to critical loads if their operating environment is not maintained</a:t>
            </a:r>
          </a:p>
          <a:p>
            <a:r>
              <a:rPr lang="en-US" dirty="0" smtClean="0"/>
              <a:t>High CO</a:t>
            </a:r>
            <a:r>
              <a:rPr lang="en-US" baseline="-25000" dirty="0" smtClean="0"/>
              <a:t>2</a:t>
            </a:r>
            <a:r>
              <a:rPr lang="en-US" dirty="0" smtClean="0"/>
              <a:t> levels could be introduced if airflow is not maintained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895996"/>
            <a:ext cx="4006454" cy="26709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12: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Project Manager: Patrick Dawson</a:t>
            </a:r>
          </a:p>
          <a:p>
            <a:pPr marL="0" indent="0">
              <a:buNone/>
            </a:pPr>
            <a:r>
              <a:rPr lang="en-US" sz="2350" dirty="0" smtClean="0"/>
              <a:t>Chief Research Officer: Dallas Perkins</a:t>
            </a:r>
          </a:p>
          <a:p>
            <a:pPr marL="0" indent="0">
              <a:buNone/>
            </a:pPr>
            <a:r>
              <a:rPr lang="en-US" sz="2350" dirty="0" smtClean="0"/>
              <a:t>Communication Liaison/Verification Officer: Matthew </a:t>
            </a:r>
            <a:r>
              <a:rPr lang="en-US" sz="2350" dirty="0" err="1" smtClean="0"/>
              <a:t>Streich</a:t>
            </a:r>
            <a:endParaRPr lang="en-US" sz="2350" dirty="0" smtClean="0"/>
          </a:p>
          <a:p>
            <a:pPr marL="0" indent="0">
              <a:buNone/>
            </a:pPr>
            <a:r>
              <a:rPr lang="en-US" sz="2350" dirty="0" smtClean="0"/>
              <a:t>Financial Advisor: David Gonsoulin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Advisors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Main Advisor: Dr. </a:t>
            </a:r>
            <a:r>
              <a:rPr lang="en-US" dirty="0" err="1" smtClean="0"/>
              <a:t>Faruque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Review Committee: Dr. Li</a:t>
            </a:r>
          </a:p>
          <a:p>
            <a:pPr marL="0" indent="0">
              <a:buNone/>
            </a:pPr>
            <a:r>
              <a:rPr lang="en-US" dirty="0" smtClean="0"/>
              <a:t>Review Committee: Dr</a:t>
            </a:r>
            <a:r>
              <a:rPr lang="en-US" dirty="0"/>
              <a:t>. </a:t>
            </a:r>
            <a:r>
              <a:rPr lang="en-US" dirty="0" smtClean="0"/>
              <a:t>McGinnis</a:t>
            </a:r>
          </a:p>
          <a:p>
            <a:pPr marL="0" indent="0">
              <a:buNone/>
            </a:pPr>
            <a:r>
              <a:rPr lang="en-US" dirty="0" smtClean="0"/>
              <a:t>Faculty Advisor: Dr. Frank</a:t>
            </a:r>
          </a:p>
          <a:p>
            <a:pPr marL="0" indent="0">
              <a:buNone/>
            </a:pPr>
            <a:r>
              <a:rPr lang="en-US" dirty="0" smtClean="0"/>
              <a:t>Sponsor: Mr. Jim Stephens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licensed electrical contractors to install or modify equipment</a:t>
            </a:r>
          </a:p>
          <a:p>
            <a:r>
              <a:rPr lang="en-US" dirty="0" smtClean="0"/>
              <a:t>Ensure all changes comply with safety standards in the National Electric Code</a:t>
            </a:r>
          </a:p>
          <a:p>
            <a:r>
              <a:rPr lang="en-US" dirty="0" smtClean="0"/>
              <a:t>Limit changes affecting critical load environments</a:t>
            </a:r>
          </a:p>
          <a:p>
            <a:pPr lvl="1"/>
            <a:r>
              <a:rPr lang="en-US" dirty="0" smtClean="0"/>
              <a:t>Should not have major impact on temperature, humidity, etc.</a:t>
            </a:r>
          </a:p>
          <a:p>
            <a:r>
              <a:rPr lang="en-US" dirty="0" smtClean="0"/>
              <a:t>Use CO</a:t>
            </a:r>
            <a:r>
              <a:rPr lang="en-US" baseline="-25000" dirty="0" smtClean="0"/>
              <a:t>2</a:t>
            </a:r>
            <a:r>
              <a:rPr lang="en-US" dirty="0" smtClean="0"/>
              <a:t> sensors in individual rooms or return ducts</a:t>
            </a:r>
          </a:p>
          <a:p>
            <a:pPr lvl="1"/>
            <a:r>
              <a:rPr lang="en-US" dirty="0" smtClean="0"/>
              <a:t>Monitor CO</a:t>
            </a:r>
            <a:r>
              <a:rPr lang="en-US" baseline="-25000" dirty="0" smtClean="0"/>
              <a:t>2</a:t>
            </a:r>
            <a:r>
              <a:rPr lang="en-US" dirty="0" smtClean="0"/>
              <a:t> levels and alert system if they are too high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Dallas Perkins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Budget, Scheduling and Testing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6558-7FD1-4B74-9E48-83B16965DA07}" type="slidenum">
              <a:rPr lang="en-GB" smtClean="0"/>
              <a:t>31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Matthew Streich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6000" dirty="0" smtClean="0"/>
              <a:t>FSU has ~$1,000,000 for energy improvement </a:t>
            </a:r>
          </a:p>
          <a:p>
            <a:pPr marL="0" indent="0">
              <a:buNone/>
            </a:pPr>
            <a:r>
              <a:rPr lang="en-GB" sz="6000" dirty="0"/>
              <a:t>	</a:t>
            </a:r>
            <a:r>
              <a:rPr lang="en-GB" sz="6000" dirty="0" smtClean="0"/>
              <a:t>set aside every year</a:t>
            </a:r>
            <a:endParaRPr lang="en-GB" sz="6000" dirty="0"/>
          </a:p>
          <a:p>
            <a:r>
              <a:rPr lang="en-GB" sz="6000" dirty="0" smtClean="0"/>
              <a:t>Concrete plan not yet designed,  but some components we were </a:t>
            </a:r>
            <a:r>
              <a:rPr lang="en-GB" sz="6000" dirty="0" smtClean="0">
                <a:solidFill>
                  <a:srgbClr val="FF0000"/>
                </a:solidFill>
              </a:rPr>
              <a:t>considering</a:t>
            </a:r>
            <a:r>
              <a:rPr lang="en-GB" sz="6000" dirty="0" smtClean="0"/>
              <a:t>:</a:t>
            </a:r>
          </a:p>
          <a:p>
            <a:pPr lvl="1"/>
            <a:r>
              <a:rPr lang="en-GB" sz="6000" dirty="0" smtClean="0"/>
              <a:t>LED lights to replace fluorescent bulbs ~$20 for a 4ft tube light, cheaper in bulk</a:t>
            </a:r>
          </a:p>
          <a:p>
            <a:pPr lvl="1"/>
            <a:r>
              <a:rPr lang="en-GB" sz="6000" dirty="0" smtClean="0"/>
              <a:t>Variable speed water pump : ~$300-$1000</a:t>
            </a:r>
          </a:p>
          <a:p>
            <a:pPr lvl="1"/>
            <a:r>
              <a:rPr lang="en-GB" sz="6000" dirty="0" smtClean="0"/>
              <a:t>Solar panels for Mendenhall building: ~$200 for 300W panel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6558-7FD1-4B74-9E48-83B16965DA07}" type="slidenum">
              <a:rPr lang="en-GB" smtClean="0"/>
              <a:t>32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301" y="702425"/>
            <a:ext cx="2202404" cy="1571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Matthew Streich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6558-7FD1-4B74-9E48-83B16965DA07}" type="slidenum">
              <a:rPr lang="en-GB" smtClean="0"/>
              <a:t>33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Matthew Streich</a:t>
            </a:r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72949"/>
              </p:ext>
            </p:extLst>
          </p:nvPr>
        </p:nvGraphicFramePr>
        <p:xfrm>
          <a:off x="1032353" y="1026826"/>
          <a:ext cx="9601199" cy="4921365"/>
        </p:xfrm>
        <a:graphic>
          <a:graphicData uri="http://schemas.openxmlformats.org/drawingml/2006/table">
            <a:tbl>
              <a:tblPr/>
              <a:tblGrid>
                <a:gridCol w="38815"/>
                <a:gridCol w="2028679"/>
                <a:gridCol w="378444"/>
                <a:gridCol w="629527"/>
                <a:gridCol w="465777"/>
                <a:gridCol w="629527"/>
                <a:gridCol w="616791"/>
                <a:gridCol w="63074"/>
                <a:gridCol w="460663"/>
                <a:gridCol w="342900"/>
                <a:gridCol w="326571"/>
                <a:gridCol w="302079"/>
                <a:gridCol w="378205"/>
                <a:gridCol w="299431"/>
                <a:gridCol w="416378"/>
                <a:gridCol w="481693"/>
                <a:gridCol w="296795"/>
                <a:gridCol w="274705"/>
                <a:gridCol w="293914"/>
                <a:gridCol w="122769"/>
                <a:gridCol w="179518"/>
                <a:gridCol w="155259"/>
                <a:gridCol w="179518"/>
                <a:gridCol w="240167"/>
              </a:tblGrid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6"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Project 12: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Fall 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Complete (beyond plan)</a:t>
                      </a:r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188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7DEB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Actual (beyond plan</a:t>
                      </a:r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 Demand-Side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900" b="1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519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Sept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Oct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Nov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orbel" panose="020B0503020204020204" pitchFamily="34" charset="0"/>
                        </a:rPr>
                        <a:t>Dec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916C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Weeks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Milestone #1 - Wants and Needs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AB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357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Milestone #2: Project Proposal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Milestone #3: System-Level Design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Research Demand-Side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CAB9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Develop an implementation plan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7DEB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5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algn="l" fontAlgn="ctr"/>
                      <a:endParaRPr lang="en-GB" sz="2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Model plan where necessary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735773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1.Research </a:t>
            </a:r>
            <a:r>
              <a:rPr lang="en-GB" dirty="0"/>
              <a:t>demand-side management technologies and </a:t>
            </a:r>
            <a:r>
              <a:rPr lang="en-GB" dirty="0" smtClean="0"/>
              <a:t>techniques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dirty="0"/>
              <a:t>Use drawings and information provided by primary sponsor to evaluate potential power </a:t>
            </a:r>
            <a:r>
              <a:rPr lang="en-GB" dirty="0" smtClean="0"/>
              <a:t>savings </a:t>
            </a:r>
            <a:r>
              <a:rPr lang="en-GB" dirty="0"/>
              <a:t>in Shores and </a:t>
            </a:r>
            <a:r>
              <a:rPr lang="en-GB" dirty="0" smtClean="0"/>
              <a:t>Dirac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dirty="0"/>
              <a:t>Develop a theoretical model of design for power </a:t>
            </a:r>
            <a:r>
              <a:rPr lang="en-GB" dirty="0" smtClean="0"/>
              <a:t>management</a:t>
            </a:r>
          </a:p>
          <a:p>
            <a:pPr marL="0" indent="0">
              <a:buNone/>
            </a:pPr>
            <a:r>
              <a:rPr lang="en-GB" dirty="0" smtClean="0"/>
              <a:t>4. </a:t>
            </a:r>
            <a:r>
              <a:rPr lang="en-GB" dirty="0"/>
              <a:t>Implement simulation of theoretical </a:t>
            </a:r>
            <a:r>
              <a:rPr lang="en-GB" dirty="0" smtClean="0"/>
              <a:t>design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5. </a:t>
            </a:r>
            <a:r>
              <a:rPr lang="en-GB" dirty="0"/>
              <a:t>Review simulations with our sponsors and faculty advisor to determine potential energy </a:t>
            </a:r>
            <a:r>
              <a:rPr lang="en-GB" dirty="0" smtClean="0"/>
              <a:t>savings </a:t>
            </a:r>
            <a:r>
              <a:rPr lang="en-GB" dirty="0"/>
              <a:t>and risks associated with implementing our changes</a:t>
            </a:r>
          </a:p>
          <a:p>
            <a:pPr marL="0" indent="0">
              <a:buNone/>
            </a:pPr>
            <a:r>
              <a:rPr lang="en-GB" dirty="0" smtClean="0"/>
              <a:t>6. </a:t>
            </a:r>
            <a:r>
              <a:rPr lang="en-GB" dirty="0"/>
              <a:t>Implement changes, monitor impact</a:t>
            </a:r>
          </a:p>
          <a:p>
            <a:pPr marL="0" indent="0">
              <a:buNone/>
            </a:pPr>
            <a:r>
              <a:rPr lang="en-GB" dirty="0"/>
              <a:t>7</a:t>
            </a:r>
            <a:r>
              <a:rPr lang="en-GB" dirty="0" smtClean="0"/>
              <a:t>. </a:t>
            </a:r>
            <a:r>
              <a:rPr lang="en-GB" dirty="0"/>
              <a:t>Make changes where necessary, repeat </a:t>
            </a:r>
            <a:r>
              <a:rPr lang="en-GB"/>
              <a:t>steps </a:t>
            </a:r>
            <a:r>
              <a:rPr lang="en-GB" smtClean="0"/>
              <a:t>3-6 </a:t>
            </a:r>
            <a:r>
              <a:rPr lang="en-GB" dirty="0"/>
              <a:t>as needed.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6558-7FD1-4B74-9E48-83B16965DA07}" type="slidenum">
              <a:rPr lang="en-GB" smtClean="0"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Matthew Streich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Matthew Streich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4049" y="1372130"/>
            <a:ext cx="9601200" cy="33178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Reduce costs related to energy consumption while maintaining critical loads</a:t>
            </a:r>
            <a:endParaRPr lang="en-US" dirty="0" smtClean="0"/>
          </a:p>
          <a:p>
            <a:r>
              <a:rPr lang="en-US" dirty="0" smtClean="0"/>
              <a:t>Constraints</a:t>
            </a:r>
            <a:endParaRPr lang="en-US" dirty="0" smtClean="0"/>
          </a:p>
          <a:p>
            <a:pPr lvl="1"/>
            <a:r>
              <a:rPr lang="en-US" dirty="0" smtClean="0"/>
              <a:t>Integrate with the Siemens system while navigating rate tariffs</a:t>
            </a:r>
            <a:endParaRPr lang="en-US" dirty="0" smtClean="0"/>
          </a:p>
          <a:p>
            <a:r>
              <a:rPr lang="en-US" dirty="0" smtClean="0"/>
              <a:t>End Product</a:t>
            </a:r>
          </a:p>
          <a:p>
            <a:pPr lvl="1"/>
            <a:r>
              <a:rPr lang="en-US" dirty="0" smtClean="0"/>
              <a:t>Implement system that meets the goals and follows the constraints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The End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Matthew Streich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Meeting Times</a:t>
            </a:r>
          </a:p>
          <a:p>
            <a:pPr marL="0" indent="0" algn="ctr">
              <a:buNone/>
            </a:pPr>
            <a:r>
              <a:rPr lang="en-US" sz="2000" dirty="0" smtClean="0"/>
              <a:t>Faculty Advisor: Biweekly Monday @ 5pm</a:t>
            </a:r>
          </a:p>
          <a:p>
            <a:pPr marL="0" indent="0" algn="ctr">
              <a:buNone/>
            </a:pPr>
            <a:r>
              <a:rPr lang="en-US" sz="2000" dirty="0" smtClean="0"/>
              <a:t>Sponsor/Main Advisor: Biweekly Monday @ 4pm</a:t>
            </a:r>
          </a:p>
          <a:p>
            <a:pPr marL="0" indent="0" algn="ctr">
              <a:buNone/>
            </a:pPr>
            <a:r>
              <a:rPr lang="en-US" sz="2000" dirty="0" smtClean="0"/>
              <a:t>Group Meetings: Monday @ 5:30</a:t>
            </a:r>
          </a:p>
          <a:p>
            <a:pPr marL="0" indent="0" algn="ctr">
              <a:buNone/>
            </a:pPr>
            <a:r>
              <a:rPr lang="en-US" b="1" i="1" dirty="0" smtClean="0"/>
              <a:t>Communication</a:t>
            </a:r>
          </a:p>
          <a:p>
            <a:pPr marL="0" indent="0" algn="ctr">
              <a:buNone/>
            </a:pPr>
            <a:r>
              <a:rPr lang="en-US" sz="2000" dirty="0" smtClean="0"/>
              <a:t>E-mail, Phone Calls, Group-Me App</a:t>
            </a:r>
          </a:p>
          <a:p>
            <a:pPr marL="0" indent="0" algn="ctr">
              <a:buNone/>
            </a:pPr>
            <a:r>
              <a:rPr lang="en-US" b="1" i="1" dirty="0" smtClean="0"/>
              <a:t>Document Transfer/Storage</a:t>
            </a:r>
          </a:p>
          <a:p>
            <a:pPr marL="0" indent="0" algn="ctr">
              <a:buNone/>
            </a:pPr>
            <a:r>
              <a:rPr lang="en-US" sz="2200" dirty="0" smtClean="0"/>
              <a:t>Google Drive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Patrick Dawson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Leader</a:t>
            </a:r>
          </a:p>
          <a:p>
            <a:pPr lvl="1"/>
            <a:r>
              <a:rPr lang="en-US" dirty="0" smtClean="0"/>
              <a:t>Interested in Electric Utilities and Renewables</a:t>
            </a:r>
          </a:p>
          <a:p>
            <a:pPr lvl="1"/>
            <a:r>
              <a:rPr lang="en-US" dirty="0" smtClean="0"/>
              <a:t>Internship last summer with large Public Utility</a:t>
            </a:r>
          </a:p>
          <a:p>
            <a:r>
              <a:rPr lang="en-US" dirty="0" smtClean="0"/>
              <a:t>Treasurer for Engineers Without Borders</a:t>
            </a:r>
          </a:p>
          <a:p>
            <a:r>
              <a:rPr lang="en-US" dirty="0" smtClean="0"/>
              <a:t>Hopes to bring </a:t>
            </a:r>
            <a:r>
              <a:rPr lang="en-GB" dirty="0"/>
              <a:t>knowledge into the group and help realize concepts such as rate tariffs and the economics behind a public utility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			Matthew </a:t>
            </a:r>
            <a:r>
              <a:rPr lang="en-US" dirty="0" err="1" smtClean="0"/>
              <a:t>Streich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Communication Liaison and Verification Officer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esponsible </a:t>
            </a:r>
            <a:r>
              <a:rPr lang="en-US" dirty="0"/>
              <a:t>for </a:t>
            </a:r>
            <a:r>
              <a:rPr lang="en-US" dirty="0" smtClean="0"/>
              <a:t>arranging and recording meetings</a:t>
            </a:r>
          </a:p>
          <a:p>
            <a:pPr lvl="1"/>
            <a:r>
              <a:rPr lang="en-US" dirty="0" smtClean="0"/>
              <a:t>Serve </a:t>
            </a:r>
            <a:r>
              <a:rPr lang="en-US" dirty="0"/>
              <a:t>as the buffer between the group and the </a:t>
            </a:r>
            <a:r>
              <a:rPr lang="en-US" dirty="0" smtClean="0"/>
              <a:t>advisor/customer</a:t>
            </a:r>
          </a:p>
          <a:p>
            <a:pPr lvl="1"/>
            <a:r>
              <a:rPr lang="en-US" dirty="0" smtClean="0"/>
              <a:t>Simulate the data </a:t>
            </a:r>
            <a:r>
              <a:rPr lang="en-US" dirty="0"/>
              <a:t>in MATLAB, verifying the correctness of the design calculations </a:t>
            </a:r>
            <a:r>
              <a:rPr lang="en-US" dirty="0" smtClean="0"/>
              <a:t>performed</a:t>
            </a:r>
          </a:p>
          <a:p>
            <a:r>
              <a:rPr lang="en-US" dirty="0" smtClean="0"/>
              <a:t>Has </a:t>
            </a:r>
            <a:r>
              <a:rPr lang="en-US" dirty="0"/>
              <a:t>programming experience in both hardware and software in a variety of languages</a:t>
            </a:r>
            <a:r>
              <a:rPr lang="en-US" dirty="0" smtClean="0"/>
              <a:t>,</a:t>
            </a:r>
            <a:r>
              <a:rPr lang="en-US" dirty="0"/>
              <a:t> from high-level OOP to </a:t>
            </a:r>
            <a:r>
              <a:rPr lang="en-US" dirty="0" smtClean="0"/>
              <a:t>assembly in two internships and at CAPS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Gonsoulin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Advisor</a:t>
            </a:r>
          </a:p>
          <a:p>
            <a:pPr lvl="1"/>
            <a:r>
              <a:rPr lang="en-US" dirty="0" smtClean="0"/>
              <a:t>Manage budget</a:t>
            </a:r>
          </a:p>
          <a:p>
            <a:pPr lvl="1"/>
            <a:r>
              <a:rPr lang="en-US" dirty="0" smtClean="0"/>
              <a:t>Keep records of purchases/expenses</a:t>
            </a:r>
          </a:p>
          <a:p>
            <a:pPr lvl="1"/>
            <a:r>
              <a:rPr lang="en-US" dirty="0" smtClean="0"/>
              <a:t>Coordinate purchasing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arious programming languages</a:t>
            </a:r>
          </a:p>
          <a:p>
            <a:pPr lvl="1"/>
            <a:r>
              <a:rPr lang="en-US" dirty="0" smtClean="0"/>
              <a:t>Three phase analysis</a:t>
            </a:r>
          </a:p>
          <a:p>
            <a:pPr lvl="1"/>
            <a:r>
              <a:rPr lang="en-US" dirty="0" smtClean="0"/>
              <a:t>Some Research Experience in power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Dallas Perkins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Chief Research Officer</a:t>
            </a:r>
          </a:p>
          <a:p>
            <a:pPr lvl="1"/>
            <a:r>
              <a:rPr lang="en-US" dirty="0" smtClean="0"/>
              <a:t>Analyze current building conditions</a:t>
            </a:r>
          </a:p>
          <a:p>
            <a:pPr lvl="1"/>
            <a:r>
              <a:rPr lang="en-US" dirty="0" smtClean="0"/>
              <a:t>Examine areas that need demand side management</a:t>
            </a:r>
          </a:p>
          <a:p>
            <a:pPr lvl="1"/>
            <a:r>
              <a:rPr lang="en-US" dirty="0" smtClean="0"/>
              <a:t>Research DSM options and implementation</a:t>
            </a:r>
          </a:p>
          <a:p>
            <a:r>
              <a:rPr lang="en-US" dirty="0" smtClean="0"/>
              <a:t>Has experience in design of commercial buildings and analyzing blueprints</a:t>
            </a:r>
          </a:p>
          <a:p>
            <a:r>
              <a:rPr lang="en-US" dirty="0" smtClean="0"/>
              <a:t>Studying in the field of power and energy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7FAB9-6201-4766-B0B8-6AD2323728E4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Patrick Dawson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416</TotalTime>
  <Words>1483</Words>
  <Application>Microsoft Office PowerPoint</Application>
  <PresentationFormat>Widescreen</PresentationFormat>
  <Paragraphs>360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Garamond</vt:lpstr>
      <vt:lpstr>Organic</vt:lpstr>
      <vt:lpstr>Milestone #1 Needs and Analysis Specifications</vt:lpstr>
      <vt:lpstr>Team Overview</vt:lpstr>
      <vt:lpstr>Team 12:</vt:lpstr>
      <vt:lpstr>Code of Conduct</vt:lpstr>
      <vt:lpstr>Patrick Dawson</vt:lpstr>
      <vt:lpstr>    Matthew Streich     </vt:lpstr>
      <vt:lpstr>David Gonsoulin</vt:lpstr>
      <vt:lpstr>Dallas Perkins</vt:lpstr>
      <vt:lpstr>Overview of Project</vt:lpstr>
      <vt:lpstr>Summary</vt:lpstr>
      <vt:lpstr>Demand Side Management (DSM)</vt:lpstr>
      <vt:lpstr>DSM Continued…</vt:lpstr>
      <vt:lpstr>Tariff System for FSU</vt:lpstr>
      <vt:lpstr>DSM Specific to FSU</vt:lpstr>
      <vt:lpstr>General Building Requirements</vt:lpstr>
      <vt:lpstr>Buildings</vt:lpstr>
      <vt:lpstr>Sponsor Needs and Wants</vt:lpstr>
      <vt:lpstr>What will the Product/System Do?</vt:lpstr>
      <vt:lpstr>Needs/Wants Comparison</vt:lpstr>
      <vt:lpstr>Main Deliverables</vt:lpstr>
      <vt:lpstr>Pairwise Comparison</vt:lpstr>
      <vt:lpstr>Functional Requirements </vt:lpstr>
      <vt:lpstr>Engineering Requirements</vt:lpstr>
      <vt:lpstr>Constraints</vt:lpstr>
      <vt:lpstr>Other Requirements </vt:lpstr>
      <vt:lpstr>Assumptions and Limitations</vt:lpstr>
      <vt:lpstr>Prioritization Analysis of Requirements </vt:lpstr>
      <vt:lpstr>Risk Assessment</vt:lpstr>
      <vt:lpstr>Potential Risks</vt:lpstr>
      <vt:lpstr>Mitigation Strategies</vt:lpstr>
      <vt:lpstr>Budget, Scheduling and Testing Plan</vt:lpstr>
      <vt:lpstr>Budget</vt:lpstr>
      <vt:lpstr>PowerPoint Presentation</vt:lpstr>
      <vt:lpstr>Testing Plan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Needs and Wants</dc:title>
  <dc:creator>David Gonsoulin</dc:creator>
  <cp:lastModifiedBy>David Gonsoulin</cp:lastModifiedBy>
  <cp:revision>49</cp:revision>
  <dcterms:created xsi:type="dcterms:W3CDTF">2014-09-25T18:35:05Z</dcterms:created>
  <dcterms:modified xsi:type="dcterms:W3CDTF">2014-09-30T18:17:49Z</dcterms:modified>
</cp:coreProperties>
</file>