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2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65216-6D9E-47DB-A908-6FC83AF3575F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80CD1-01B8-45E9-BD3C-B2D7DE5FF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1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B962-F53D-4B12-86FC-79BC246EF1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3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C4ABE-C0FD-4FE5-9D10-E80799FC3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0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6DEB-A381-4D7C-92AB-DD5FB32362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5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D6DEB-A381-4D7C-92AB-DD5FB32362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9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E0D02-45BF-468F-839A-B83E6901C0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8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09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9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2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97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20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143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96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939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7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8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49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5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98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37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5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09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4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DC83C13-647C-463E-B609-CC828AA952E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11158E7-C3A2-4F2D-9394-197033C1F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8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Team #12: Energy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Project Proposal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 Mounted CO2 Sensors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5" y="2696179"/>
            <a:ext cx="1835628" cy="217491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Detects CO2 ranging from 0 to over 2000 ppm</a:t>
            </a:r>
          </a:p>
          <a:p>
            <a:r>
              <a:rPr lang="en-US" dirty="0" smtClean="0"/>
              <a:t>Gives estimate of number of people in detection area</a:t>
            </a:r>
          </a:p>
          <a:p>
            <a:r>
              <a:rPr lang="en-US" dirty="0" smtClean="0"/>
              <a:t>Provides an air quality analysis</a:t>
            </a:r>
          </a:p>
          <a:p>
            <a:pPr lvl="1"/>
            <a:r>
              <a:rPr lang="en-US" dirty="0" smtClean="0"/>
              <a:t>Gives range for acceptable supply fan reduction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2022808" y="5119848"/>
            <a:ext cx="208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Siemens QPA2000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5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Duct Mounted CO2 Sensors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34" y="2677886"/>
            <a:ext cx="3028857" cy="218077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Same sensing range as wall mounted sensors</a:t>
            </a:r>
          </a:p>
          <a:p>
            <a:r>
              <a:rPr lang="en-US" dirty="0" smtClean="0"/>
              <a:t>Less required since mounted in return ducts</a:t>
            </a:r>
          </a:p>
          <a:p>
            <a:r>
              <a:rPr lang="en-US" dirty="0" smtClean="0"/>
              <a:t>Slightly more expensive per unit</a:t>
            </a:r>
          </a:p>
          <a:p>
            <a:r>
              <a:rPr lang="en-US" dirty="0" smtClean="0"/>
              <a:t>Can be used in areas where occupancy is evenly distributed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3376" y="4858663"/>
            <a:ext cx="238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Siemens QPM2100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Storage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83" y="2560638"/>
            <a:ext cx="4084034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Used to store excess chilled water during off-peak hours</a:t>
            </a:r>
          </a:p>
          <a:p>
            <a:r>
              <a:rPr lang="en-US" dirty="0" smtClean="0"/>
              <a:t>Offset demand on AHU’s during peak times</a:t>
            </a:r>
          </a:p>
          <a:p>
            <a:r>
              <a:rPr lang="en-US" dirty="0" smtClean="0"/>
              <a:t>Size can be varied depending on flow rate and duration needed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gpm</a:t>
            </a:r>
            <a:r>
              <a:rPr lang="en-US" dirty="0" smtClean="0"/>
              <a:t> for 2 hours would need a 3600 gallon tank</a:t>
            </a:r>
          </a:p>
          <a:p>
            <a:r>
              <a:rPr lang="en-US" dirty="0" smtClean="0"/>
              <a:t>Presents a space concern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5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Lighting Renovation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8" y="2606325"/>
            <a:ext cx="2309057" cy="1649923"/>
          </a:xfr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18 W T8 LED bulb comparable to current 25 W bulbs</a:t>
            </a:r>
          </a:p>
          <a:p>
            <a:r>
              <a:rPr lang="en-US" dirty="0" smtClean="0"/>
              <a:t>250 W LED exterior light comparable to 400 W HID or HPS</a:t>
            </a:r>
          </a:p>
          <a:p>
            <a:r>
              <a:rPr lang="en-US" dirty="0" smtClean="0"/>
              <a:t>Can be completed as existing lights go out</a:t>
            </a:r>
          </a:p>
          <a:p>
            <a:r>
              <a:rPr lang="en-US" dirty="0" smtClean="0"/>
              <a:t>Already being implemented in buildings throughout campus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27" y="3998751"/>
            <a:ext cx="2148838" cy="19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Photovoltaics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2929731"/>
            <a:ext cx="4675817" cy="196646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Alternative to thermal storage</a:t>
            </a:r>
          </a:p>
          <a:p>
            <a:pPr lvl="1"/>
            <a:r>
              <a:rPr lang="en-US" dirty="0" smtClean="0"/>
              <a:t>Roof area available</a:t>
            </a:r>
          </a:p>
          <a:p>
            <a:r>
              <a:rPr lang="en-US" dirty="0"/>
              <a:t>Peak production occurs same time as peak </a:t>
            </a:r>
            <a:r>
              <a:rPr lang="en-US" dirty="0" smtClean="0"/>
              <a:t>consumption</a:t>
            </a:r>
          </a:p>
          <a:p>
            <a:r>
              <a:rPr lang="en-US" dirty="0" smtClean="0"/>
              <a:t>Would need ~50 kW array to offset peak</a:t>
            </a:r>
          </a:p>
          <a:p>
            <a:pPr lvl="1"/>
            <a:r>
              <a:rPr lang="en-US" dirty="0" smtClean="0"/>
              <a:t>Costs $100,000+</a:t>
            </a:r>
          </a:p>
          <a:p>
            <a:r>
              <a:rPr lang="en-US" dirty="0" smtClean="0"/>
              <a:t>Currently too expensive – may be viable later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Proposed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4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Frequency Drives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Design and Methodology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Allows reduction of speed for motors when full power is not needed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5781" y="2560638"/>
            <a:ext cx="3309937" cy="330993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and Contingency Plan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Allow precise control of the motors in the buildings</a:t>
            </a:r>
          </a:p>
          <a:p>
            <a:pPr lvl="0"/>
            <a:r>
              <a:rPr lang="en-US" dirty="0"/>
              <a:t>Reduce energy consumption throughout the day </a:t>
            </a:r>
          </a:p>
          <a:p>
            <a:pPr lvl="0"/>
            <a:r>
              <a:rPr lang="en-US" dirty="0"/>
              <a:t>Enable peak clipping in response to rising demand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Proven to work in other buildings on campus.</a:t>
            </a:r>
          </a:p>
          <a:p>
            <a:r>
              <a:rPr lang="en-US" dirty="0" smtClean="0"/>
              <a:t>Any failure will require a certified technician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Scheduling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Advisors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Mr. Jim Stephens</a:t>
            </a:r>
          </a:p>
          <a:p>
            <a:r>
              <a:rPr lang="en-US" dirty="0" smtClean="0"/>
              <a:t>Dr. Faruque</a:t>
            </a:r>
          </a:p>
          <a:p>
            <a:r>
              <a:rPr lang="en-US" dirty="0" smtClean="0"/>
              <a:t>Dr. Li</a:t>
            </a:r>
          </a:p>
          <a:p>
            <a:r>
              <a:rPr lang="en-US" dirty="0" smtClean="0"/>
              <a:t>Dr. </a:t>
            </a:r>
            <a:r>
              <a:rPr lang="en-US" dirty="0" smtClean="0"/>
              <a:t>McGinnis</a:t>
            </a:r>
            <a:endParaRPr lang="en-US" dirty="0" smtClean="0"/>
          </a:p>
          <a:p>
            <a:r>
              <a:rPr lang="en-US" dirty="0" smtClean="0"/>
              <a:t>Dr. Frank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Team Members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Patrick Dawson</a:t>
            </a:r>
          </a:p>
          <a:p>
            <a:r>
              <a:rPr lang="en-US" dirty="0" smtClean="0"/>
              <a:t>Dallas </a:t>
            </a:r>
            <a:r>
              <a:rPr lang="en-US" dirty="0" err="1" smtClean="0"/>
              <a:t>Prekins</a:t>
            </a:r>
            <a:endParaRPr lang="en-US" dirty="0" smtClean="0"/>
          </a:p>
          <a:p>
            <a:r>
              <a:rPr lang="en-US" dirty="0" smtClean="0"/>
              <a:t>Matt Streich </a:t>
            </a:r>
          </a:p>
          <a:p>
            <a:r>
              <a:rPr lang="en-US" dirty="0" smtClean="0"/>
              <a:t>David Gonsoulin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2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Design and Methodology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Peak Clipping, load shifting, and conservation will contribute to the Load Scheduling aspect </a:t>
            </a:r>
          </a:p>
          <a:p>
            <a:r>
              <a:rPr lang="en-US" dirty="0" smtClean="0"/>
              <a:t>Implemented through use of sensors and other relevant data</a:t>
            </a:r>
          </a:p>
          <a:p>
            <a:pPr lvl="1"/>
            <a:r>
              <a:rPr lang="en-US" dirty="0" smtClean="0"/>
              <a:t>CO2 Sensors</a:t>
            </a:r>
          </a:p>
          <a:p>
            <a:pPr lvl="1"/>
            <a:r>
              <a:rPr lang="en-US" dirty="0" smtClean="0"/>
              <a:t>Campus wide demand data</a:t>
            </a:r>
          </a:p>
          <a:p>
            <a:pPr lvl="1"/>
            <a:r>
              <a:rPr lang="en-US" dirty="0" smtClean="0"/>
              <a:t>Building demand data</a:t>
            </a:r>
          </a:p>
          <a:p>
            <a:pPr lvl="1"/>
            <a:r>
              <a:rPr lang="en-US" dirty="0" smtClean="0"/>
              <a:t>Temperature sensors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2492" y="2560320"/>
            <a:ext cx="2983832" cy="214439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194" y="3004206"/>
            <a:ext cx="2553021" cy="30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and Contingency Plan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Used to help reduce </a:t>
            </a:r>
            <a:r>
              <a:rPr lang="en-US" dirty="0"/>
              <a:t>energy usage during peak demand</a:t>
            </a:r>
          </a:p>
          <a:p>
            <a:pPr lvl="0"/>
            <a:r>
              <a:rPr lang="en-US" dirty="0"/>
              <a:t>More accurately measured air quality metric data to better monitor room climate and adjust the ventilation accordingly</a:t>
            </a:r>
          </a:p>
          <a:p>
            <a:pPr lvl="0"/>
            <a:r>
              <a:rPr lang="en-US" dirty="0"/>
              <a:t>Provide approximation of building occupancy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Proven to work in other buildings on campus.</a:t>
            </a:r>
          </a:p>
          <a:p>
            <a:r>
              <a:rPr lang="en-US" dirty="0" smtClean="0"/>
              <a:t>Any failure will require a certified technician to diagnose and fix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Storage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Design and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Supply cold water during peak demand times</a:t>
            </a:r>
          </a:p>
          <a:p>
            <a:r>
              <a:rPr lang="en-US" dirty="0" smtClean="0"/>
              <a:t>Reduces energy costs during peak times associated with supplying cold water to the building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8438" y="3020687"/>
            <a:ext cx="2944623" cy="238983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and Contingency Plan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Consistently reduce the peak demand daily by reducing the areas of energy consumption that deals with producing and pumping cold water.</a:t>
            </a:r>
          </a:p>
          <a:p>
            <a:pPr lvl="0"/>
            <a:r>
              <a:rPr lang="en-US" dirty="0"/>
              <a:t>Provide enough storage to supply the building(s) with cold water during the peak</a:t>
            </a:r>
          </a:p>
          <a:p>
            <a:pPr lvl="0"/>
            <a:r>
              <a:rPr lang="en-US" dirty="0"/>
              <a:t>Use the current water cooling system at main campus to supply the thermal storage system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Proven to work in other buildings on campus.</a:t>
            </a:r>
          </a:p>
          <a:p>
            <a:r>
              <a:rPr lang="en-US" dirty="0" smtClean="0"/>
              <a:t>Any failure in system will require a certified technician to diagnose and fix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Renovation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Design and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Replace fluorescent lighting with more energy efficient LED lighting </a:t>
            </a:r>
          </a:p>
          <a:p>
            <a:r>
              <a:rPr lang="en-US" dirty="0" smtClean="0"/>
              <a:t>Few Options:</a:t>
            </a:r>
          </a:p>
          <a:p>
            <a:pPr lvl="1"/>
            <a:r>
              <a:rPr lang="en-US" dirty="0" smtClean="0"/>
              <a:t>Direct Replacement of current fluorescent bulb</a:t>
            </a:r>
          </a:p>
          <a:p>
            <a:pPr lvl="1"/>
            <a:r>
              <a:rPr lang="en-US" dirty="0" smtClean="0"/>
              <a:t>New ballasts along with new LED tube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7585" y="1825625"/>
            <a:ext cx="5181600" cy="34452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and Contingency Plan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Reduce the total energy usage by the </a:t>
            </a:r>
            <a:r>
              <a:rPr lang="en-US" dirty="0" smtClean="0"/>
              <a:t>university and in turn reduce </a:t>
            </a:r>
            <a:r>
              <a:rPr lang="en-US" dirty="0"/>
              <a:t>the peak demand </a:t>
            </a:r>
          </a:p>
          <a:p>
            <a:pPr lvl="0"/>
            <a:r>
              <a:rPr lang="en-US" dirty="0"/>
              <a:t>Possibly dim an appropriate amount to reduce energy consumption while maintaining proper lighting </a:t>
            </a:r>
            <a:r>
              <a:rPr lang="en-US" dirty="0" smtClean="0"/>
              <a:t>requirement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not cost effective, purchase and installation can </a:t>
            </a:r>
            <a:r>
              <a:rPr lang="en-US" smtClean="0"/>
              <a:t>be postponed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Statement of Work (SOW)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95400" y="2678712"/>
            <a:ext cx="9460350" cy="319715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Project Management</a:t>
            </a:r>
          </a:p>
          <a:p>
            <a:pPr marL="457200" indent="-457200">
              <a:buAutoNum type="arabicPeriod"/>
            </a:pPr>
            <a:r>
              <a:rPr lang="en-US" sz="2350" dirty="0" smtClean="0"/>
              <a:t>Research</a:t>
            </a:r>
          </a:p>
          <a:p>
            <a:pPr marL="457200" indent="-457200">
              <a:buAutoNum type="arabicPeriod"/>
            </a:pPr>
            <a:r>
              <a:rPr lang="en-US" sz="2350" dirty="0" smtClean="0"/>
              <a:t>Design</a:t>
            </a:r>
          </a:p>
          <a:p>
            <a:pPr marL="457200" indent="-457200">
              <a:buAutoNum type="arabicPeriod"/>
            </a:pPr>
            <a:r>
              <a:rPr lang="en-US" sz="2350" dirty="0" smtClean="0"/>
              <a:t>Implementation</a:t>
            </a:r>
          </a:p>
          <a:p>
            <a:pPr marL="457200" indent="-457200">
              <a:buAutoNum type="arabicPeriod"/>
            </a:pPr>
            <a:r>
              <a:rPr lang="en-US" sz="2350" dirty="0" smtClean="0"/>
              <a:t>Analysis</a:t>
            </a:r>
          </a:p>
          <a:p>
            <a:pPr marL="457200" indent="-457200">
              <a:buAutoNum type="arabicPeriod"/>
            </a:pPr>
            <a:r>
              <a:rPr lang="en-US" sz="2350" dirty="0" smtClean="0"/>
              <a:t>Documentation 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662" y="2697062"/>
            <a:ext cx="4758844" cy="31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2557" y="457200"/>
            <a:ext cx="3803651" cy="2852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Design and Implement a cost effective Demand Side Management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Reduce Energy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Two Buildings: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Dirac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Shores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654" y="3309938"/>
            <a:ext cx="4339390" cy="3254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3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5491438" cy="331893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Patrick Dawson: Project Management and Business Analysis</a:t>
            </a:r>
          </a:p>
          <a:p>
            <a:r>
              <a:rPr lang="en-US" sz="2200" dirty="0" smtClean="0"/>
              <a:t>Matthew </a:t>
            </a:r>
            <a:r>
              <a:rPr lang="en-US" sz="2200" dirty="0" err="1" smtClean="0"/>
              <a:t>Streich</a:t>
            </a:r>
            <a:r>
              <a:rPr lang="en-US" sz="2200" dirty="0" smtClean="0"/>
              <a:t>: Coding and implementation of design blocks with controls engineer</a:t>
            </a:r>
          </a:p>
          <a:p>
            <a:r>
              <a:rPr lang="en-US" sz="2200" dirty="0" smtClean="0"/>
              <a:t>Dallas Perkins: Construction standards and implementation lead</a:t>
            </a:r>
          </a:p>
          <a:p>
            <a:r>
              <a:rPr lang="en-US" sz="2200" dirty="0" smtClean="0"/>
              <a:t>David </a:t>
            </a:r>
            <a:r>
              <a:rPr lang="en-US" sz="2200" dirty="0" err="1" smtClean="0"/>
              <a:t>Gonsoulin</a:t>
            </a:r>
            <a:r>
              <a:rPr lang="en-US" sz="2200" dirty="0" smtClean="0"/>
              <a:t>: Main researcher and simulator</a:t>
            </a:r>
            <a:endParaRPr lang="en-US" sz="2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192" y="2877136"/>
            <a:ext cx="4669052" cy="29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697655" cy="3318936"/>
          </a:xfrm>
        </p:spPr>
        <p:txBody>
          <a:bodyPr>
            <a:normAutofit/>
          </a:bodyPr>
          <a:lstStyle/>
          <a:p>
            <a:r>
              <a:rPr lang="en-US" dirty="0" smtClean="0"/>
              <a:t>Research Specific Technologies</a:t>
            </a:r>
          </a:p>
          <a:p>
            <a:pPr lvl="1"/>
            <a:r>
              <a:rPr lang="en-US" dirty="0" smtClean="0"/>
              <a:t>IEEE </a:t>
            </a:r>
            <a:r>
              <a:rPr lang="en-US" dirty="0" err="1" smtClean="0"/>
              <a:t>Xplore</a:t>
            </a:r>
            <a:endParaRPr lang="en-US" dirty="0" smtClean="0"/>
          </a:p>
          <a:p>
            <a:pPr lvl="1"/>
            <a:r>
              <a:rPr lang="en-US" dirty="0" smtClean="0"/>
              <a:t>Manufacturer’s Website</a:t>
            </a:r>
          </a:p>
          <a:p>
            <a:r>
              <a:rPr lang="en-US" dirty="0" smtClean="0"/>
              <a:t>Rate Tariffs</a:t>
            </a:r>
          </a:p>
          <a:p>
            <a:pPr lvl="1"/>
            <a:r>
              <a:rPr lang="en-US" dirty="0" smtClean="0"/>
              <a:t>Published rates must be analyzed for most efficient spending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612" y="2698555"/>
            <a:ext cx="5222632" cy="301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Variable Frequency Drives</a:t>
            </a:r>
          </a:p>
          <a:p>
            <a:pPr lvl="1"/>
            <a:r>
              <a:rPr lang="en-US" dirty="0" smtClean="0"/>
              <a:t>Reduce power consumption by lowering speed of drives when not needed</a:t>
            </a:r>
          </a:p>
          <a:p>
            <a:pPr lvl="1"/>
            <a:r>
              <a:rPr lang="en-US" dirty="0" smtClean="0"/>
              <a:t>Monitor results through adding data points on Siemens system</a:t>
            </a:r>
          </a:p>
          <a:p>
            <a:r>
              <a:rPr lang="en-US" dirty="0" smtClean="0"/>
              <a:t>Load Scheduling</a:t>
            </a:r>
          </a:p>
          <a:p>
            <a:pPr lvl="1"/>
            <a:r>
              <a:rPr lang="en-US" dirty="0" smtClean="0"/>
              <a:t>Identify possible loads to shift and implications caused by rate tariffs</a:t>
            </a:r>
          </a:p>
          <a:p>
            <a:r>
              <a:rPr lang="en-US" dirty="0" smtClean="0"/>
              <a:t>Thermals Storage</a:t>
            </a:r>
          </a:p>
          <a:p>
            <a:pPr lvl="1"/>
            <a:r>
              <a:rPr lang="en-US" dirty="0" smtClean="0"/>
              <a:t>Finically responsible and efficient storage of energy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840868" cy="33189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Lighting </a:t>
            </a:r>
            <a:r>
              <a:rPr lang="en-US" dirty="0" smtClean="0"/>
              <a:t>Renovation</a:t>
            </a:r>
          </a:p>
          <a:p>
            <a:pPr lvl="1"/>
            <a:r>
              <a:rPr lang="en-US" dirty="0" smtClean="0"/>
              <a:t>Replacement of old bulbs with new LED bulbs when decommissioned </a:t>
            </a:r>
          </a:p>
          <a:p>
            <a:pPr lvl="1"/>
            <a:r>
              <a:rPr lang="en-US" dirty="0" smtClean="0"/>
              <a:t>Dimming switches controlled by Siemens system</a:t>
            </a:r>
            <a:endParaRPr lang="en-US" dirty="0"/>
          </a:p>
          <a:p>
            <a:r>
              <a:rPr lang="en-US" dirty="0"/>
              <a:t>Ventilation </a:t>
            </a:r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CO2 sensors help show necessary ventilation concerns </a:t>
            </a:r>
          </a:p>
          <a:p>
            <a:pPr lvl="1"/>
            <a:r>
              <a:rPr lang="en-US" dirty="0" smtClean="0"/>
              <a:t>Cooling building during off peak hours to mitigate warm up in afternoon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283" y="2559658"/>
            <a:ext cx="2572001" cy="35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582888" cy="3318936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Simulation Using MATLAB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Students create design parameters in MATLAB for review of efficiency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Review Simulation with advisors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Physical Implementation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Monitor progress to ensure correct hardware installation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Integration with Siemens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Verify that installed hardware accurately interacts with Siemens system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863" y="2730914"/>
            <a:ext cx="2296556" cy="30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56932"/>
            <a:ext cx="5848641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Economic Impact to University </a:t>
            </a:r>
          </a:p>
          <a:p>
            <a:pPr lvl="1"/>
            <a:r>
              <a:rPr lang="en-US" dirty="0" smtClean="0"/>
              <a:t>Use captured data and compare with historical data from Siemens system</a:t>
            </a:r>
          </a:p>
          <a:p>
            <a:r>
              <a:rPr lang="en-US" dirty="0" smtClean="0"/>
              <a:t>Future Savings</a:t>
            </a:r>
          </a:p>
          <a:p>
            <a:pPr lvl="1"/>
            <a:r>
              <a:rPr lang="en-US" dirty="0" smtClean="0"/>
              <a:t>Forecast the future savings by analysis of rate tariffs</a:t>
            </a:r>
          </a:p>
          <a:p>
            <a:r>
              <a:rPr lang="en-US" dirty="0" smtClean="0"/>
              <a:t>Environmental Impacts</a:t>
            </a:r>
          </a:p>
          <a:p>
            <a:pPr lvl="1"/>
            <a:r>
              <a:rPr lang="en-US" dirty="0" smtClean="0"/>
              <a:t>Compare energy saved to energy consumed in past years</a:t>
            </a:r>
          </a:p>
          <a:p>
            <a:r>
              <a:rPr lang="en-US" dirty="0" smtClean="0"/>
              <a:t>Efficiency </a:t>
            </a:r>
            <a:r>
              <a:rPr lang="en-US" dirty="0"/>
              <a:t>o</a:t>
            </a:r>
            <a:r>
              <a:rPr lang="en-US" dirty="0" smtClean="0"/>
              <a:t>f System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500" y="2634365"/>
            <a:ext cx="2576342" cy="331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4519054" cy="3318936"/>
          </a:xfrm>
        </p:spPr>
        <p:txBody>
          <a:bodyPr/>
          <a:lstStyle/>
          <a:p>
            <a:r>
              <a:rPr lang="en-US" dirty="0" smtClean="0"/>
              <a:t>Course Reports</a:t>
            </a:r>
          </a:p>
          <a:p>
            <a:pPr lvl="1"/>
            <a:r>
              <a:rPr lang="en-US" dirty="0" smtClean="0"/>
              <a:t>Create detailed reports that are necessary for analysis of design </a:t>
            </a:r>
          </a:p>
          <a:p>
            <a:pPr lvl="1"/>
            <a:r>
              <a:rPr lang="en-US" dirty="0" smtClean="0"/>
              <a:t>Present information and design</a:t>
            </a:r>
          </a:p>
          <a:p>
            <a:r>
              <a:rPr lang="en-US" dirty="0" smtClean="0"/>
              <a:t>FEEDER Competition</a:t>
            </a:r>
          </a:p>
          <a:p>
            <a:pPr lvl="1"/>
            <a:r>
              <a:rPr lang="en-US" dirty="0" smtClean="0"/>
              <a:t>More details to come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Patrick Dawson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FAB9-6201-4766-B0B8-6AD2323728E4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625" y="2610574"/>
            <a:ext cx="53975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 smtClean="0"/>
              <a:t>Risk Assessment, Schedule, Budget, Deliverables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Matthew Streich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426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Assessment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2 Types</a:t>
            </a:r>
          </a:p>
          <a:p>
            <a:pPr lvl="1"/>
            <a:r>
              <a:rPr lang="en-GB" dirty="0" smtClean="0"/>
              <a:t>Physical</a:t>
            </a:r>
          </a:p>
          <a:p>
            <a:pPr lvl="2"/>
            <a:r>
              <a:rPr lang="en-GB" dirty="0" smtClean="0"/>
              <a:t>Includes damage to both people and existing expensive equipment</a:t>
            </a:r>
          </a:p>
          <a:p>
            <a:pPr lvl="1"/>
            <a:r>
              <a:rPr lang="en-GB" dirty="0" smtClean="0"/>
              <a:t>Administrative</a:t>
            </a:r>
          </a:p>
          <a:p>
            <a:pPr lvl="2"/>
            <a:r>
              <a:rPr lang="en-GB" dirty="0" smtClean="0"/>
              <a:t>Includes risks associated with bad management</a:t>
            </a:r>
          </a:p>
          <a:p>
            <a:r>
              <a:rPr lang="en-GB" dirty="0" smtClean="0"/>
              <a:t>Can be mitigated through proper safety and planning</a:t>
            </a:r>
            <a:endParaRPr lang="en-GB" dirty="0"/>
          </a:p>
          <a:p>
            <a:pPr lvl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38</a:t>
            </a:fld>
            <a:endParaRPr lang="en-US" dirty="0"/>
          </a:p>
        </p:txBody>
      </p:sp>
      <p:pic>
        <p:nvPicPr>
          <p:cNvPr id="11266" name="Picture 2" descr="https://encrypted-tbn1.gstatic.com/images?q=tbn:ANd9GcQonRjgVbM-VXLa6NHyf5UjCWGcmNY8DI9tCcsCfyPRaQO6_e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01" y="2556932"/>
            <a:ext cx="2726915" cy="1764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03053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Physical Risks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Installation Risk</a:t>
            </a:r>
          </a:p>
          <a:p>
            <a:pPr lvl="1"/>
            <a:r>
              <a:rPr lang="en-GB" dirty="0"/>
              <a:t>Use a licenced electrician for installation</a:t>
            </a:r>
          </a:p>
          <a:p>
            <a:r>
              <a:rPr lang="en-GB" dirty="0"/>
              <a:t>Equipment Risk</a:t>
            </a:r>
          </a:p>
          <a:p>
            <a:pPr lvl="1"/>
            <a:r>
              <a:rPr lang="en-GB" dirty="0"/>
              <a:t>Get design approved by </a:t>
            </a:r>
            <a:r>
              <a:rPr lang="en-GB" dirty="0" smtClean="0"/>
              <a:t>PE, simulate design</a:t>
            </a:r>
            <a:endParaRPr lang="en-GB" dirty="0"/>
          </a:p>
          <a:p>
            <a:r>
              <a:rPr lang="en-GB" dirty="0"/>
              <a:t>Software Failure</a:t>
            </a:r>
          </a:p>
          <a:p>
            <a:pPr lvl="1"/>
            <a:r>
              <a:rPr lang="en-GB" dirty="0"/>
              <a:t>Create test cases for software, prove algorithms created are </a:t>
            </a:r>
            <a:r>
              <a:rPr lang="en-GB" dirty="0" smtClean="0"/>
              <a:t>invariant</a:t>
            </a:r>
          </a:p>
          <a:p>
            <a:r>
              <a:rPr lang="en-GB" dirty="0"/>
              <a:t>Quality of Life (QOL) risks</a:t>
            </a:r>
          </a:p>
          <a:p>
            <a:pPr lvl="1"/>
            <a:r>
              <a:rPr lang="en-GB" dirty="0"/>
              <a:t>Monitor buildings, allow manual override/safeguards against defective </a:t>
            </a:r>
            <a:r>
              <a:rPr lang="en-GB" dirty="0" smtClean="0"/>
              <a:t>sensors </a:t>
            </a:r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086" y="2648197"/>
            <a:ext cx="2000250" cy="192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29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Intended…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Reduce costs attributed to energy usage</a:t>
            </a:r>
          </a:p>
          <a:p>
            <a:r>
              <a:rPr lang="en-US" dirty="0" smtClean="0"/>
              <a:t>Monitor different data points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CO2</a:t>
            </a:r>
          </a:p>
          <a:p>
            <a:pPr lvl="1"/>
            <a:r>
              <a:rPr lang="en-US" dirty="0" smtClean="0"/>
              <a:t>Power Usage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Installed by qualified Company/Individuals</a:t>
            </a:r>
          </a:p>
          <a:p>
            <a:r>
              <a:rPr lang="en-US" dirty="0" smtClean="0"/>
              <a:t>Implemented and Maintained by people with knowledge of FSU Siemens System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Administrative Risks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Completion Risks</a:t>
            </a:r>
          </a:p>
          <a:p>
            <a:pPr lvl="1"/>
            <a:r>
              <a:rPr lang="en-GB" dirty="0" smtClean="0"/>
              <a:t>Use extensive scheduling</a:t>
            </a:r>
          </a:p>
          <a:p>
            <a:pPr lvl="1"/>
            <a:r>
              <a:rPr lang="en-GB" dirty="0" smtClean="0"/>
              <a:t>Meet regularly with group/advisors to monitor progress</a:t>
            </a:r>
          </a:p>
          <a:p>
            <a:r>
              <a:rPr lang="en-GB" dirty="0" smtClean="0"/>
              <a:t>Cost risks</a:t>
            </a:r>
          </a:p>
          <a:p>
            <a:pPr lvl="1"/>
            <a:r>
              <a:rPr lang="en-GB" dirty="0" smtClean="0"/>
              <a:t>Always slightly overestimate the true cost, underestimate savings for a cushion</a:t>
            </a:r>
          </a:p>
          <a:p>
            <a:pPr lvl="1"/>
            <a:r>
              <a:rPr lang="en-GB" dirty="0" smtClean="0"/>
              <a:t>Price shop to get best deals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93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Responsibilities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Team Member Key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103624" y="3070431"/>
          <a:ext cx="5937250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8625"/>
                <a:gridCol w="296862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Member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Patrick Dawson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Dallas Perkins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Matthew Streich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David Gonsoulin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115499" y="4209275"/>
          <a:ext cx="5937250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415"/>
                <a:gridCol w="709930"/>
                <a:gridCol w="1405890"/>
                <a:gridCol w="890905"/>
                <a:gridCol w="831850"/>
                <a:gridCol w="157226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Task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Subtask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Title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Team Member(s)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Due Date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Skills and Knowledge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Project Management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4/15/2015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Leadership, Planning, Communication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Research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Mainly D</a:t>
                      </a:r>
                      <a:endParaRPr lang="en-GB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A,B,C to a lesser extent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11/29/2014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Reading Comprehension, </a:t>
                      </a:r>
                      <a:endParaRPr lang="en-GB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EE background, search engine use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919378"/>
            <a:ext cx="2147967" cy="14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74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Responsibilities (cont.)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9766405"/>
              </p:ext>
            </p:extLst>
          </p:nvPr>
        </p:nvGraphicFramePr>
        <p:xfrm>
          <a:off x="1295402" y="2434441"/>
          <a:ext cx="4718051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317"/>
                <a:gridCol w="564148"/>
                <a:gridCol w="1117194"/>
                <a:gridCol w="707960"/>
                <a:gridCol w="661032"/>
                <a:gridCol w="1249400"/>
              </a:tblGrid>
              <a:tr h="3958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Design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A,B,C,D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1/19/2015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Simulation Software, Critical Thinking, Power Systems, Programming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Variable Frequency Drives(VFD)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B,C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11/27/2014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Power Systems,</a:t>
                      </a:r>
                      <a:endParaRPr lang="en-GB" sz="1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Software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Interface VFD with Siemens system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11/5/2014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Software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Monitoring Software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11/9/2014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Software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145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Load Scheduling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11/15/2014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Power Systems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Identifying Loads to be shifted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10/31/2014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Observation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145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Shift Loads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11/15/2014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Power Systems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43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Thermal Storage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12/4/2014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Power Systems,  Thermodynamics,</a:t>
                      </a:r>
                      <a:endParaRPr lang="en-GB" sz="1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Spatial Analysis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Analysis of possible locations of tanks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11/11/2014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Spatial Analysis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Scheduling of Storage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12/4/2014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Thermodynamics, Power Systems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1804953"/>
              </p:ext>
            </p:extLst>
          </p:nvPr>
        </p:nvGraphicFramePr>
        <p:xfrm>
          <a:off x="6621857" y="2508727"/>
          <a:ext cx="3828429" cy="3761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440"/>
                <a:gridCol w="457774"/>
                <a:gridCol w="906539"/>
                <a:gridCol w="574469"/>
                <a:gridCol w="536390"/>
                <a:gridCol w="1013817"/>
              </a:tblGrid>
              <a:tr h="403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Lighting Renovation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A,B,C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1/1/2014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Spatial Analysis, Budgeting, Wiring, Software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4.1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Updating Lighting 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12/20/2014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Budgeting, Wiring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4.2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Adding Lighting Motion Sensors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12/1/2014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Spatial Analysis, Wiring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134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4.3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Lighting Control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1/11/2014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Software, Wiring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6716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Photovoltaics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B,C,D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1/19/2014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Software, Power Systems, Energy Storage, Renewable Energy Planning, Budgeting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5.1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Scouting Possible PV locations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10/31/2014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Renewable Energy Planning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5.2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Analysis of Economic Impacts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12/15/2014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Budgeting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5.3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Monitoring Software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B,C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1/19/2014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Software, Power Systems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Ventilation Control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A,C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12/31/2014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Software, Power Systems, Wiring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6.1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Installing CO2 sensors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12/2/2014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Power Systems, Wiring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4030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6.2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Cooling of Buildings during Off-Peak Hours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A,C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12/25/2014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Software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  <a:tr h="2686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6.2.1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Monitoring Software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A,C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12/31/2014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Software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330" marR="44330" marT="0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62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Responsibilities (cont.)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0844115"/>
              </p:ext>
            </p:extLst>
          </p:nvPr>
        </p:nvGraphicFramePr>
        <p:xfrm>
          <a:off x="1298575" y="2767806"/>
          <a:ext cx="4718051" cy="2874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317"/>
                <a:gridCol w="564148"/>
                <a:gridCol w="1117194"/>
                <a:gridCol w="707960"/>
                <a:gridCol w="661032"/>
                <a:gridCol w="1249400"/>
              </a:tblGrid>
              <a:tr h="581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Implementation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A,B,C,D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4/1/2015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Programming, Wiring, Simulation Software(SIMULINK), Power Systems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145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Simulation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1/31/2015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SIMULINK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Review of Simulation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B,C,D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2/5/2015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Power Systems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Physical Implementation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4/1/2015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Wiring, Power Systems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Integration into Siemens System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B,C,D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3/17/2015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Electrician skills, Software Interfaces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43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Hardware Connections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School-contracted electrician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3/1/2015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Electrician skills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43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Interface Hardware into Siemens System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B,C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3/5/2015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Software Interfaces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Add extra controls software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3/17/2015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Software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6636141"/>
              </p:ext>
            </p:extLst>
          </p:nvPr>
        </p:nvGraphicFramePr>
        <p:xfrm>
          <a:off x="6181725" y="2767806"/>
          <a:ext cx="4718051" cy="289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317"/>
                <a:gridCol w="564148"/>
                <a:gridCol w="1117194"/>
                <a:gridCol w="707960"/>
                <a:gridCol w="661032"/>
                <a:gridCol w="1249400"/>
              </a:tblGrid>
              <a:tr h="43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Analysis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A,B,D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4/1/2015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Data mining, Budgeting, </a:t>
                      </a:r>
                      <a:endParaRPr lang="en-GB" sz="1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Environmental Science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Economic Impact to University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1/15/2015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Budgeting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145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 Savings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1/17/2015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Budgeting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43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Analyzing Environmental Impact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1/1/2015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Environmental Science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290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Measure Efficiency of Installed System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A,B,D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4/1/2015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Data Mining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581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Documentation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A,B,C,D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4/5/2015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EE background,</a:t>
                      </a:r>
                      <a:endParaRPr lang="en-GB" sz="1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Programming(for psuedocode), Technical Writing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  <a:tr h="43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 Reports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4/5/2015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Technical Writing, EE Background, Programming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497" marR="54497" marT="0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11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730374" y="2557463"/>
          <a:ext cx="8731251" cy="33178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850"/>
                <a:gridCol w="3514117"/>
                <a:gridCol w="710861"/>
                <a:gridCol w="1036498"/>
                <a:gridCol w="820330"/>
                <a:gridCol w="1036498"/>
                <a:gridCol w="1114097"/>
              </a:tblGrid>
              <a:tr h="174625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ACTIVITY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START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DURATION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START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DURATION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COMPLETE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</a:tr>
              <a:tr h="174625">
                <a:tc>
                  <a:txBody>
                    <a:bodyPr/>
                    <a:lstStyle/>
                    <a:p>
                      <a:pPr algn="l" fontAlgn="ctr"/>
                      <a:endParaRPr lang="en-GB" sz="1000" b="0" i="0" u="none" strike="noStrike">
                        <a:solidFill>
                          <a:srgbClr val="40404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4158" marR="4158" marT="41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Project Management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35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25%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Research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50%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Design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Design Variable Freuqency Drives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4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3.1.1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Interface VFD with Siemens System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3.1.2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Monitoring Software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Load Scheduling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3.2.1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Identifying Loads to be Scheduled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9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5%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3.2.2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Shifting Loads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3.3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Thermal Storage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5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3.3.1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Analysis of Possible Tank Locations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3.3.2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Scheduling of Storage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Lighting Renovation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14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6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Updating Lighting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14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Add Lighting Motion Sensors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15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3.4.3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Lighting Control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17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0%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  <a:tr h="1746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Photovoltaics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8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 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</a:rPr>
                        <a:t>0%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58" marR="4158" marT="4158" marB="0"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228" y="776815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1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(cont.)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46149" y="2557463"/>
          <a:ext cx="7899702" cy="3317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340"/>
                <a:gridCol w="3179439"/>
                <a:gridCol w="643160"/>
                <a:gridCol w="937784"/>
                <a:gridCol w="742203"/>
                <a:gridCol w="937784"/>
                <a:gridCol w="1007992"/>
              </a:tblGrid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3.5.1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Scouting Possible PV Locations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3.5.2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Analysis of Economic Impacts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3.5.3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Monitoring Software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Ventilation Control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3.6.1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Plan Where to Install CO2 Sensors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3.6.2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Off-Peak Hours Building Cooling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14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3.6.3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Monitoring Software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Implementation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4.1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Simulation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4.2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Review of Simulation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4.3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Physical Implementation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Integration into Siemens System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5.1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Hardware Connections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3.1.1  Interface VFD with Siemens System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27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5.3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3.1.2  Monitoring Software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29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Analysis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19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6.1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Economic Impact to the University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Future Savings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6.3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Analyzing Environmental Impact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6.4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Measure Efficiency of Installed System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22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28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0%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  <a:tr h="1579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Documentation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31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900" u="none" strike="noStrike">
                          <a:effectLst/>
                        </a:rPr>
                        <a:t> 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>
                          <a:effectLst/>
                        </a:rPr>
                        <a:t>10%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62" marR="3762" marT="3762" marB="0"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47" y="898959"/>
            <a:ext cx="1438251" cy="147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06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Schedule </a:t>
            </a:r>
            <a:endParaRPr lang="en-GB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295402" y="2806843"/>
          <a:ext cx="2589561" cy="331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398"/>
                <a:gridCol w="2255163"/>
              </a:tblGrid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Project Management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Research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Design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Design Variable Freuqency Drives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Interface VFD with Siemens System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3.1.2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Monitoring Software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Load Scheduling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Identifying Loads to be Scheduled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3.2.2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Shifting Loads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3.3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Thermal Storage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3.3.1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Analysis of Possible Tank Locations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3.3.2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Scheduling of Storage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Lighting Renovation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Updating Lighting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Add Lighting Motion Sensors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3.4.3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Lighting Control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Photovoltaics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3.5.1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Scouting Possible PV Locations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3.5.2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Analysis of Economic Impacts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6589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u="none" strike="noStrike">
                          <a:effectLst/>
                        </a:rPr>
                        <a:t>3.5.3</a:t>
                      </a:r>
                      <a:endParaRPr lang="en-GB" sz="10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Monitoring Software</a:t>
                      </a:r>
                      <a:endParaRPr lang="en-GB" sz="10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46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873220" y="1377527"/>
          <a:ext cx="7681467" cy="4762018"/>
        </p:xfrm>
        <a:graphic>
          <a:graphicData uri="http://schemas.openxmlformats.org/drawingml/2006/table">
            <a:tbl>
              <a:tblPr/>
              <a:tblGrid>
                <a:gridCol w="410109"/>
                <a:gridCol w="84990"/>
                <a:gridCol w="210451"/>
                <a:gridCol w="485656"/>
                <a:gridCol w="84990"/>
                <a:gridCol w="84990"/>
                <a:gridCol w="829663"/>
                <a:gridCol w="174476"/>
                <a:gridCol w="84990"/>
                <a:gridCol w="512637"/>
                <a:gridCol w="132207"/>
                <a:gridCol w="187518"/>
                <a:gridCol w="180772"/>
                <a:gridCol w="178074"/>
                <a:gridCol w="169080"/>
                <a:gridCol w="199659"/>
                <a:gridCol w="169080"/>
                <a:gridCol w="169080"/>
                <a:gridCol w="169080"/>
                <a:gridCol w="199659"/>
                <a:gridCol w="169080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  <a:gridCol w="199659"/>
              </a:tblGrid>
              <a:tr h="316689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18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18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Plan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Complete (beyond plan)</a:t>
                      </a:r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6689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188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7DEB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Actual (beyond plan</a:t>
                      </a:r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#NAME?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689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Aug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Sept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Oct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Nov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Dec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9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Jan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CDB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2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B9C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MARCH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April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Weeks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>
                          <a:solidFill>
                            <a:srgbClr val="40404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357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B5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573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299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295402" y="2462461"/>
          <a:ext cx="4375774" cy="3317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862"/>
                <a:gridCol w="4007912"/>
              </a:tblGrid>
              <a:tr h="1824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3.6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Ventilation Control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3.6.1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Plan Where to Install CO2 Sensors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3.6.2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Off-Peak Hours Building Cooling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3.6.3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Monitoring Software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Implementation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24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Simulation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Review of Simulation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4.3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Physical Implementation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Integration into Siemens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Hardware Connections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3.1.1  Interface VFD with Siemens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5.3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3.1.2  Monitoring Software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Analysis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6.1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Economic Impact to the University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6.2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Future Savings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6.3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Analyzing Environmental Impact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6.4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Measure Efficiency of Installed System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8526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7</a:t>
                      </a:r>
                      <a:endParaRPr lang="en-GB" sz="1100" b="1" i="0" u="none" strike="noStrike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Documentation</a:t>
                      </a:r>
                      <a:endParaRPr lang="en-GB" sz="1100" b="1" i="0" u="none" strike="noStrike" dirty="0">
                        <a:solidFill>
                          <a:srgbClr val="4040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09852" y="2470063"/>
          <a:ext cx="7290457" cy="3277596"/>
        </p:xfrm>
        <a:graphic>
          <a:graphicData uri="http://schemas.openxmlformats.org/drawingml/2006/table">
            <a:tbl>
              <a:tblPr/>
              <a:tblGrid>
                <a:gridCol w="389144"/>
                <a:gridCol w="80644"/>
                <a:gridCol w="199692"/>
                <a:gridCol w="460828"/>
                <a:gridCol w="80644"/>
                <a:gridCol w="80644"/>
                <a:gridCol w="787247"/>
                <a:gridCol w="165556"/>
                <a:gridCol w="80644"/>
                <a:gridCol w="486429"/>
                <a:gridCol w="126300"/>
                <a:gridCol w="177930"/>
                <a:gridCol w="172384"/>
                <a:gridCol w="168970"/>
                <a:gridCol w="160437"/>
                <a:gridCol w="189451"/>
                <a:gridCol w="160437"/>
                <a:gridCol w="160437"/>
                <a:gridCol w="160437"/>
                <a:gridCol w="189451"/>
                <a:gridCol w="160437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  <a:gridCol w="189451"/>
              </a:tblGrid>
              <a:tr h="1802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02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02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02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02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023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2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183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735773"/>
                      </a:fgClr>
                      <a:bgClr>
                        <a:srgbClr val="CAB9C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894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Budget Estimate</a:t>
            </a:r>
            <a:endParaRPr lang="en-GB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295402" y="2543384"/>
          <a:ext cx="5937250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/>
                <a:gridCol w="1483995"/>
                <a:gridCol w="1484630"/>
                <a:gridCol w="148463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Personnel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Cost/unit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Units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Cost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Matthew Streich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$30/hr.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$10,800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Patrick Dawson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$30/hr.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$10,800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David Gonsoulin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$30/hr.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$10,800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Dallas Perkins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$30/hr.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$10,800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Electrician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$60/hr.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Subtotal A.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$46,200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48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295402" y="3847077"/>
          <a:ext cx="5937250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/>
                <a:gridCol w="1483995"/>
                <a:gridCol w="1484630"/>
                <a:gridCol w="148463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Fringe Benefits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$46,200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.29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$13,398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Subtotal B.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$59,598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295402" y="4381467"/>
          <a:ext cx="5937250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/>
                <a:gridCol w="1483995"/>
                <a:gridCol w="1484630"/>
                <a:gridCol w="148463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Minor Expenses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LED Lights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$5.00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$20,000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Subtotal C.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$79,598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34" y="2624447"/>
            <a:ext cx="1972788" cy="2630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40" y="4950407"/>
            <a:ext cx="923544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81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Budget Estimate (cont.)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452954" y="2481415"/>
          <a:ext cx="5937250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/>
                <a:gridCol w="1483995"/>
                <a:gridCol w="1484630"/>
                <a:gridCol w="148463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Overhead costs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9,598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.45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$35,819.10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Subtotal D.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$115,417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49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52954" y="3034719"/>
          <a:ext cx="5937250" cy="2078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/>
                <a:gridCol w="1483995"/>
                <a:gridCol w="1484630"/>
                <a:gridCol w="148463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Equipment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 Hp Variable Speed Drive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$5,500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$11,000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 Gallon Water Electricity Storage Tank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$1,600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$1600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Siemens Duct-Mounted Sensor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$600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$6,000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9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Motion Sensor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$50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kW Solar Panels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$400,000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Project Cost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$538,017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67543" y="5296395"/>
            <a:ext cx="932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Total Projected Cost: $532,017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251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and Limitations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Tariff rate structure will not change</a:t>
            </a:r>
          </a:p>
          <a:p>
            <a:r>
              <a:rPr lang="en-US" dirty="0" smtClean="0"/>
              <a:t>Data received by sensors are correct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Building Environment must be maintained</a:t>
            </a:r>
          </a:p>
          <a:p>
            <a:r>
              <a:rPr lang="en-US" dirty="0" smtClean="0"/>
              <a:t>University receives 7.5% discount for not producing own electricity</a:t>
            </a:r>
          </a:p>
          <a:p>
            <a:pPr lvl="1"/>
            <a:r>
              <a:rPr lang="en-US" dirty="0" smtClean="0"/>
              <a:t>Solar may not be plausible</a:t>
            </a:r>
          </a:p>
          <a:p>
            <a:r>
              <a:rPr lang="en-US" dirty="0" smtClean="0"/>
              <a:t>Critical Loads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</p:spPr>
        <p:txBody>
          <a:bodyPr/>
          <a:lstStyle/>
          <a:p>
            <a:r>
              <a:rPr lang="en-GB" dirty="0" smtClean="0"/>
              <a:t>Deliverables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Report</a:t>
            </a:r>
          </a:p>
          <a:p>
            <a:pPr lvl="1"/>
            <a:r>
              <a:rPr lang="en-GB" dirty="0" smtClean="0"/>
              <a:t>Includes all Milestones, figures, drawings</a:t>
            </a:r>
          </a:p>
          <a:p>
            <a:r>
              <a:rPr lang="en-GB" dirty="0" smtClean="0"/>
              <a:t>Design</a:t>
            </a:r>
          </a:p>
          <a:p>
            <a:pPr lvl="1"/>
            <a:r>
              <a:rPr lang="en-GB" dirty="0" smtClean="0"/>
              <a:t>Includes all documentation and simulation results</a:t>
            </a:r>
          </a:p>
          <a:p>
            <a:r>
              <a:rPr lang="en-GB" dirty="0" smtClean="0"/>
              <a:t>Software</a:t>
            </a:r>
          </a:p>
          <a:p>
            <a:pPr lvl="1"/>
            <a:r>
              <a:rPr lang="en-GB" dirty="0" smtClean="0"/>
              <a:t>Includes proofs for algorithms and comments, psuedocode, and UML description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86" y="2556932"/>
            <a:ext cx="2743200" cy="22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20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[1] "Google Shopping." </a:t>
            </a:r>
            <a:r>
              <a:rPr lang="en-US" i="1" dirty="0"/>
              <a:t>Google Shopping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17 Oct. 2014.</a:t>
            </a:r>
            <a:endParaRPr lang="en-GB" dirty="0"/>
          </a:p>
          <a:p>
            <a:r>
              <a:rPr lang="en-US" dirty="0"/>
              <a:t>[2] "Download Center V3 Mobile // Version: 3.0.108. 76." </a:t>
            </a:r>
            <a:r>
              <a:rPr lang="en-US" i="1" dirty="0"/>
              <a:t>Siemens Download Center Mobile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17 Oct. 2014.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[3]"QPA2000." </a:t>
            </a:r>
            <a:r>
              <a:rPr lang="en-US" i="1" dirty="0"/>
              <a:t>- Building Technologies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17 Oct. 2014.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[4]"QPM2100." </a:t>
            </a:r>
            <a:r>
              <a:rPr lang="en-US" i="1" dirty="0"/>
              <a:t>- Building Technologies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17 Oct. 2014.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[5]"Taco-Hvac: Advantage 61 Variable Speed AC Drive." </a:t>
            </a:r>
            <a:r>
              <a:rPr lang="en-US" i="1" dirty="0"/>
              <a:t>Taco-Hvac: Advantage 61 Variable Speed AC Drive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17 Oct. 2014.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Matthew Streich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20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designed to adapt to a given set of inputs and mitigates the peak demand on a daily basis to reduce costs while maintaining all critical loads.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David Gonsoulin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9541F-865D-48DF-A5C5-5F1C55E6AA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Concept Generation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Frequency Drives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47" y="2560320"/>
            <a:ext cx="2164363" cy="303814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Allows for a reduction in motor speed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=120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40 </a:t>
                </a:r>
                <a:r>
                  <a:rPr lang="en-US" dirty="0" err="1" smtClean="0"/>
                  <a:t>hp</a:t>
                </a:r>
                <a:r>
                  <a:rPr lang="en-US" dirty="0" smtClean="0"/>
                  <a:t> AHU fan</a:t>
                </a:r>
              </a:p>
              <a:p>
                <a:pPr lvl="1"/>
                <a:r>
                  <a:rPr lang="en-US" dirty="0" smtClean="0"/>
                  <a:t>30% energy reduction is ~9 kW</a:t>
                </a:r>
              </a:p>
              <a:p>
                <a:r>
                  <a:rPr lang="en-US" dirty="0" smtClean="0"/>
                  <a:t>Optional application card to control multiple motors</a:t>
                </a:r>
              </a:p>
              <a:p>
                <a:r>
                  <a:rPr lang="en-US" dirty="0" smtClean="0"/>
                  <a:t>Works with motors 1-900 </a:t>
                </a:r>
                <a:r>
                  <a:rPr lang="en-US" dirty="0" err="1" smtClean="0"/>
                  <a:t>hp</a:t>
                </a:r>
                <a:r>
                  <a:rPr lang="en-US" dirty="0" smtClean="0"/>
                  <a:t>     3-phase 380-480V</a:t>
                </a:r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3"/>
                <a:stretch>
                  <a:fillRect l="-1938" t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62693" y="5631764"/>
            <a:ext cx="265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Taco-HVAC Advantage 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8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Sensors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83" y="2716787"/>
            <a:ext cx="2749160" cy="254922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Used to determine building occupancy</a:t>
            </a:r>
          </a:p>
          <a:p>
            <a:r>
              <a:rPr lang="en-US" dirty="0" smtClean="0"/>
              <a:t>Can control lighting and HVAC equipment</a:t>
            </a:r>
          </a:p>
          <a:p>
            <a:r>
              <a:rPr lang="en-US" dirty="0" smtClean="0"/>
              <a:t>Can be used in areas where occupants would be seated</a:t>
            </a:r>
          </a:p>
          <a:p>
            <a:r>
              <a:rPr lang="en-US" dirty="0" smtClean="0"/>
              <a:t>Varying delay times depending on level of activity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Presented by Dallas Perkins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158E7-C3A2-4F2D-9394-197033C1FEEE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5242" y="5266008"/>
            <a:ext cx="191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Siemens QPA82.2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</TotalTime>
  <Words>2589</Words>
  <Application>Microsoft Office PowerPoint</Application>
  <PresentationFormat>Widescreen</PresentationFormat>
  <Paragraphs>2025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Corbel</vt:lpstr>
      <vt:lpstr>Garamond</vt:lpstr>
      <vt:lpstr>Times New Roman</vt:lpstr>
      <vt:lpstr>Organic</vt:lpstr>
      <vt:lpstr>Team #12: Energy Management</vt:lpstr>
      <vt:lpstr>Contributors</vt:lpstr>
      <vt:lpstr>Problem Statement</vt:lpstr>
      <vt:lpstr>Intended…</vt:lpstr>
      <vt:lpstr>Assumptions and Limitations</vt:lpstr>
      <vt:lpstr>End Product</vt:lpstr>
      <vt:lpstr>Concept Generation</vt:lpstr>
      <vt:lpstr>Variable Frequency Drives</vt:lpstr>
      <vt:lpstr>Motion Sensors</vt:lpstr>
      <vt:lpstr>Wall Mounted CO2 Sensors</vt:lpstr>
      <vt:lpstr>Duct Mounted CO2 Sensors</vt:lpstr>
      <vt:lpstr>Thermal Storage</vt:lpstr>
      <vt:lpstr>Lighting Renovation</vt:lpstr>
      <vt:lpstr>Photovoltaics</vt:lpstr>
      <vt:lpstr>Proposed Design</vt:lpstr>
      <vt:lpstr>Variable Frequency Drives</vt:lpstr>
      <vt:lpstr>Overall Design and Methodology</vt:lpstr>
      <vt:lpstr>Outcomes and Contingency Plan</vt:lpstr>
      <vt:lpstr>Load Scheduling</vt:lpstr>
      <vt:lpstr>Overall Design and Methodology</vt:lpstr>
      <vt:lpstr>Outcomes and Contingency Plan</vt:lpstr>
      <vt:lpstr>Thermal Storage</vt:lpstr>
      <vt:lpstr>Overall Design and Methodology</vt:lpstr>
      <vt:lpstr>Outcomes and Contingency Plan</vt:lpstr>
      <vt:lpstr>Lighting Renovation</vt:lpstr>
      <vt:lpstr>Overall Design and Methodology</vt:lpstr>
      <vt:lpstr>Outcomes and Contingency Plan</vt:lpstr>
      <vt:lpstr>Statement of Work (SOW)</vt:lpstr>
      <vt:lpstr>Contents</vt:lpstr>
      <vt:lpstr>Project Management </vt:lpstr>
      <vt:lpstr>Research</vt:lpstr>
      <vt:lpstr>Design</vt:lpstr>
      <vt:lpstr>Design</vt:lpstr>
      <vt:lpstr>Implementation </vt:lpstr>
      <vt:lpstr>Analysis</vt:lpstr>
      <vt:lpstr>Documentation</vt:lpstr>
      <vt:lpstr>Risk Assessment, Schedule, Budget, Deliverables</vt:lpstr>
      <vt:lpstr>Risk Assessment</vt:lpstr>
      <vt:lpstr>Physical Risks</vt:lpstr>
      <vt:lpstr>Administrative Risks</vt:lpstr>
      <vt:lpstr>Project Responsibilities</vt:lpstr>
      <vt:lpstr>Project Responsibilities (cont.)</vt:lpstr>
      <vt:lpstr>Project Responsibilities (cont.)</vt:lpstr>
      <vt:lpstr>Schedule</vt:lpstr>
      <vt:lpstr>Schedule (cont.)</vt:lpstr>
      <vt:lpstr>Schedule </vt:lpstr>
      <vt:lpstr>Schedule</vt:lpstr>
      <vt:lpstr>Budget Estimate</vt:lpstr>
      <vt:lpstr>Budget Estimate (cont.)</vt:lpstr>
      <vt:lpstr>Deliverables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Gonsoulin</dc:creator>
  <cp:lastModifiedBy>David Gonsoulin</cp:lastModifiedBy>
  <cp:revision>6</cp:revision>
  <dcterms:created xsi:type="dcterms:W3CDTF">2014-10-21T14:30:41Z</dcterms:created>
  <dcterms:modified xsi:type="dcterms:W3CDTF">2014-10-21T16:31:36Z</dcterms:modified>
</cp:coreProperties>
</file>