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5"/>
  </p:notesMasterIdLst>
  <p:sldIdLst>
    <p:sldId id="257" r:id="rId2"/>
    <p:sldId id="258" r:id="rId3"/>
    <p:sldId id="259" r:id="rId4"/>
    <p:sldId id="260" r:id="rId5"/>
    <p:sldId id="261" r:id="rId6"/>
    <p:sldId id="262" r:id="rId7"/>
    <p:sldId id="291" r:id="rId8"/>
    <p:sldId id="292" r:id="rId9"/>
    <p:sldId id="293" r:id="rId10"/>
    <p:sldId id="294" r:id="rId11"/>
    <p:sldId id="295" r:id="rId12"/>
    <p:sldId id="296" r:id="rId13"/>
    <p:sldId id="297" r:id="rId14"/>
    <p:sldId id="298" r:id="rId15"/>
    <p:sldId id="299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304" r:id="rId30"/>
    <p:sldId id="300" r:id="rId31"/>
    <p:sldId id="301" r:id="rId32"/>
    <p:sldId id="302" r:id="rId33"/>
    <p:sldId id="303" r:id="rId34"/>
    <p:sldId id="277" r:id="rId35"/>
    <p:sldId id="278" r:id="rId36"/>
    <p:sldId id="279" r:id="rId37"/>
    <p:sldId id="280" r:id="rId38"/>
    <p:sldId id="281" r:id="rId39"/>
    <p:sldId id="282" r:id="rId40"/>
    <p:sldId id="283" r:id="rId41"/>
    <p:sldId id="284" r:id="rId42"/>
    <p:sldId id="285" r:id="rId43"/>
    <p:sldId id="286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8" autoAdjust="0"/>
    <p:restoredTop sz="94660"/>
  </p:normalViewPr>
  <p:slideViewPr>
    <p:cSldViewPr snapToGrid="0">
      <p:cViewPr varScale="1">
        <p:scale>
          <a:sx n="57" d="100"/>
          <a:sy n="57" d="100"/>
        </p:scale>
        <p:origin x="78" y="13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1C0086-E2D5-48E9-AD17-1E240155380A}" type="datetimeFigureOut">
              <a:rPr lang="en-US" smtClean="0"/>
              <a:t>11/18/2014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0C4772-9BBB-4EDF-BEA1-ECF568DCE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173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4FB962-F53D-4B12-86FC-79BC246EF10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9476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25" name="Shape 22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641641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5" name="Shape 23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69651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3" name="Shape 24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34923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2" name="Shape 25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423131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61" name="Shape 26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169920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70" name="Shape 27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072861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C4772-9BBB-4EDF-BEA1-ECF568DCE37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1578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C4772-9BBB-4EDF-BEA1-ECF568DCE37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225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58941-E0D1-486B-ACF9-B154AF5CE1C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460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58941-E0D1-486B-ACF9-B154AF5CE1C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186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Shape 15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274861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Shape 16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99666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7" name="Shape 17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14559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7" name="Shape 18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86760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878512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374309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16" name="Shape 21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38695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EF56C61D-31BD-467C-B91A-9D64171552C2}" type="datetimeFigureOut">
              <a:rPr lang="en-US" smtClean="0"/>
              <a:t>11/18/2014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9754C646-B45D-4715-998E-00F4187B3AAF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5487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6C61D-31BD-467C-B91A-9D64171552C2}" type="datetimeFigureOut">
              <a:rPr lang="en-US" smtClean="0"/>
              <a:t>11/18/2014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4C646-B45D-4715-998E-00F4187B3A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679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6C61D-31BD-467C-B91A-9D64171552C2}" type="datetimeFigureOut">
              <a:rPr lang="en-US" smtClean="0"/>
              <a:t>11/18/2014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4C646-B45D-4715-998E-00F4187B3AAF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02606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6C61D-31BD-467C-B91A-9D64171552C2}" type="datetimeFigureOut">
              <a:rPr lang="en-US" smtClean="0"/>
              <a:t>11/18/2014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4C646-B45D-4715-998E-00F4187B3AAF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68424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6C61D-31BD-467C-B91A-9D64171552C2}" type="datetimeFigureOut">
              <a:rPr lang="en-US" smtClean="0"/>
              <a:t>11/18/2014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4C646-B45D-4715-998E-00F4187B3A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1287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6C61D-31BD-467C-B91A-9D64171552C2}" type="datetimeFigureOut">
              <a:rPr lang="en-US" smtClean="0"/>
              <a:t>11/18/2014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4C646-B45D-4715-998E-00F4187B3AA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69336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6C61D-31BD-467C-B91A-9D64171552C2}" type="datetimeFigureOut">
              <a:rPr lang="en-US" smtClean="0"/>
              <a:t>11/18/2014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4C646-B45D-4715-998E-00F4187B3AAF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84824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6C61D-31BD-467C-B91A-9D64171552C2}" type="datetimeFigureOut">
              <a:rPr lang="en-US" smtClean="0"/>
              <a:t>11/18/2014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4C646-B45D-4715-998E-00F4187B3AAF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08691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6C61D-31BD-467C-B91A-9D64171552C2}" type="datetimeFigureOut">
              <a:rPr lang="en-US" smtClean="0"/>
              <a:t>11/18/2014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4C646-B45D-4715-998E-00F4187B3AAF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2461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6C61D-31BD-467C-B91A-9D64171552C2}" type="datetimeFigureOut">
              <a:rPr lang="en-US" smtClean="0"/>
              <a:t>11/18/2014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4C646-B45D-4715-998E-00F4187B3A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59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6C61D-31BD-467C-B91A-9D64171552C2}" type="datetimeFigureOut">
              <a:rPr lang="en-US" smtClean="0"/>
              <a:t>11/18/2014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4C646-B45D-4715-998E-00F4187B3AAF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3819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6C61D-31BD-467C-B91A-9D64171552C2}" type="datetimeFigureOut">
              <a:rPr lang="en-US" smtClean="0"/>
              <a:t>11/18/2014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4C646-B45D-4715-998E-00F4187B3A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356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6C61D-31BD-467C-B91A-9D64171552C2}" type="datetimeFigureOut">
              <a:rPr lang="en-US" smtClean="0"/>
              <a:t>11/18/2014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4C646-B45D-4715-998E-00F4187B3AAF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7007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6C61D-31BD-467C-B91A-9D64171552C2}" type="datetimeFigureOut">
              <a:rPr lang="en-US" smtClean="0"/>
              <a:t>11/18/2014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4C646-B45D-4715-998E-00F4187B3AAF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3847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6C61D-31BD-467C-B91A-9D64171552C2}" type="datetimeFigureOut">
              <a:rPr lang="en-US" smtClean="0"/>
              <a:t>11/18/2014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4C646-B45D-4715-998E-00F4187B3A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021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6C61D-31BD-467C-B91A-9D64171552C2}" type="datetimeFigureOut">
              <a:rPr lang="en-US" smtClean="0"/>
              <a:t>11/18/2014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4C646-B45D-4715-998E-00F4187B3AAF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3135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6C61D-31BD-467C-B91A-9D64171552C2}" type="datetimeFigureOut">
              <a:rPr lang="en-US" smtClean="0"/>
              <a:t>11/18/2014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4C646-B45D-4715-998E-00F4187B3A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985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F56C61D-31BD-467C-B91A-9D64171552C2}" type="datetimeFigureOut">
              <a:rPr lang="en-US" smtClean="0"/>
              <a:t>11/18/2014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754C646-B45D-4715-998E-00F4187B3A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188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2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Team #12: Energy Management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System-Level Design 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85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Components 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Presented by Patrick Dawson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95401" y="2556932"/>
            <a:ext cx="6241622" cy="3397940"/>
          </a:xfrm>
        </p:spPr>
        <p:txBody>
          <a:bodyPr/>
          <a:lstStyle/>
          <a:p>
            <a:r>
              <a:rPr lang="en-US" dirty="0" smtClean="0"/>
              <a:t>Motor Control</a:t>
            </a:r>
          </a:p>
          <a:p>
            <a:pPr lvl="1"/>
            <a:r>
              <a:rPr lang="en-US" dirty="0" smtClean="0"/>
              <a:t>Ventilation </a:t>
            </a:r>
            <a:r>
              <a:rPr lang="en-US" dirty="0"/>
              <a:t>motors and water pumps will be upgraded to allow for </a:t>
            </a:r>
            <a:r>
              <a:rPr lang="en-US" dirty="0" smtClean="0"/>
              <a:t>more </a:t>
            </a:r>
            <a:r>
              <a:rPr lang="en-US" dirty="0"/>
              <a:t>precise control of the motors </a:t>
            </a:r>
            <a:endParaRPr lang="en-US" dirty="0" smtClean="0"/>
          </a:p>
          <a:p>
            <a:r>
              <a:rPr lang="en-US" dirty="0" smtClean="0"/>
              <a:t>Lighting system will be slowly upgraded to LED technology</a:t>
            </a:r>
          </a:p>
          <a:p>
            <a:pPr lvl="1"/>
            <a:r>
              <a:rPr lang="en-US" dirty="0" smtClean="0"/>
              <a:t>Will also integrate the motion sensors and dimming capabilities to lower lighting when not needed</a:t>
            </a:r>
          </a:p>
          <a:p>
            <a:pPr lvl="1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0716" y="3050489"/>
            <a:ext cx="3690602" cy="218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90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Subsystem Requirements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556932"/>
            <a:ext cx="6340576" cy="3134012"/>
          </a:xfrm>
        </p:spPr>
        <p:txBody>
          <a:bodyPr>
            <a:normAutofit/>
          </a:bodyPr>
          <a:lstStyle/>
          <a:p>
            <a:r>
              <a:rPr lang="en-US" dirty="0"/>
              <a:t>Variable Frequency Drives </a:t>
            </a:r>
            <a:endParaRPr lang="en-US" dirty="0" smtClean="0"/>
          </a:p>
          <a:p>
            <a:pPr lvl="1"/>
            <a:r>
              <a:rPr lang="en-US" dirty="0" smtClean="0"/>
              <a:t>Interface with Siemens system</a:t>
            </a:r>
          </a:p>
          <a:p>
            <a:pPr lvl="1"/>
            <a:r>
              <a:rPr lang="en-US" dirty="0" smtClean="0"/>
              <a:t>Monitoring output</a:t>
            </a:r>
          </a:p>
          <a:p>
            <a:r>
              <a:rPr lang="en-US" dirty="0" smtClean="0"/>
              <a:t>Load Scheduling</a:t>
            </a:r>
          </a:p>
          <a:p>
            <a:pPr lvl="1"/>
            <a:r>
              <a:rPr lang="en-US" dirty="0" smtClean="0"/>
              <a:t>Analysis of peak and low times of load</a:t>
            </a:r>
          </a:p>
          <a:p>
            <a:pPr lvl="1"/>
            <a:r>
              <a:rPr lang="en-US" dirty="0" smtClean="0"/>
              <a:t>Software must be </a:t>
            </a:r>
            <a:r>
              <a:rPr lang="en-US" dirty="0"/>
              <a:t>implemented to track and communicate </a:t>
            </a:r>
            <a:r>
              <a:rPr lang="en-US" dirty="0" smtClean="0"/>
              <a:t>to schedule loads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Presented by Patrick Dawson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9461" y="2664961"/>
            <a:ext cx="49657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4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Subsystem </a:t>
            </a:r>
            <a:r>
              <a:rPr lang="en-US" dirty="0" smtClean="0"/>
              <a:t>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Thermal Storage</a:t>
            </a:r>
          </a:p>
          <a:p>
            <a:pPr lvl="1"/>
            <a:r>
              <a:rPr lang="en-US" dirty="0" smtClean="0"/>
              <a:t>Scheduling of filling and releasing of cold water for optimal cost advantages</a:t>
            </a:r>
          </a:p>
          <a:p>
            <a:pPr lvl="1"/>
            <a:r>
              <a:rPr lang="en-US" dirty="0" smtClean="0"/>
              <a:t>Monitor </a:t>
            </a:r>
            <a:r>
              <a:rPr lang="en-US" dirty="0"/>
              <a:t>water temperature, water level, and flow rate </a:t>
            </a:r>
            <a:r>
              <a:rPr lang="en-US" dirty="0" smtClean="0"/>
              <a:t>of storage tank</a:t>
            </a:r>
          </a:p>
          <a:p>
            <a:r>
              <a:rPr lang="en-US" dirty="0" smtClean="0"/>
              <a:t>Lighting Renovation </a:t>
            </a:r>
          </a:p>
          <a:p>
            <a:pPr lvl="1"/>
            <a:r>
              <a:rPr lang="en-US" dirty="0"/>
              <a:t>Motion sensors will be added or optimized to decrease lighting needs throughout the </a:t>
            </a:r>
            <a:r>
              <a:rPr lang="en-US" dirty="0" smtClean="0"/>
              <a:t>building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ontrolled </a:t>
            </a:r>
            <a:r>
              <a:rPr lang="en-US" dirty="0"/>
              <a:t>through dimming switches or through turning off the lighting when areas of a building have sparse occupancy or is not in use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Presented by Patrick Dawson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3936" y="790027"/>
            <a:ext cx="2249322" cy="224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76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Subsystem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556932"/>
            <a:ext cx="5384017" cy="298555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Ventilation control</a:t>
            </a:r>
          </a:p>
          <a:p>
            <a:pPr lvl="1"/>
            <a:r>
              <a:rPr lang="en-US" dirty="0"/>
              <a:t>CO2 sensors will provide data to determine the amount of airflow </a:t>
            </a:r>
            <a:r>
              <a:rPr lang="en-US" dirty="0" smtClean="0"/>
              <a:t>needed</a:t>
            </a:r>
            <a:endParaRPr lang="en-US" dirty="0" smtClean="0"/>
          </a:p>
          <a:p>
            <a:pPr lvl="1"/>
            <a:r>
              <a:rPr lang="en-US" dirty="0" smtClean="0"/>
              <a:t>Variable speed drives will adjust airflow based on CO2 sensors installed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rack </a:t>
            </a:r>
            <a:r>
              <a:rPr lang="en-US" dirty="0"/>
              <a:t>and monitor the data that will be produced from the Siemens system pertaining to ventilation and atmospheric conditions in the building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Presented by Patrick Dawson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4507" y="1978290"/>
            <a:ext cx="2318379" cy="412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74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Assessment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Analyze the amount of power that a specific component will save over the course of each </a:t>
            </a:r>
            <a:r>
              <a:rPr lang="en-US" dirty="0" smtClean="0"/>
              <a:t>average month</a:t>
            </a:r>
            <a:endParaRPr lang="en-US" dirty="0" smtClean="0"/>
          </a:p>
          <a:p>
            <a:pPr lvl="0"/>
            <a:r>
              <a:rPr lang="en-US" dirty="0" smtClean="0"/>
              <a:t>Calculate </a:t>
            </a:r>
            <a:r>
              <a:rPr lang="en-US" dirty="0"/>
              <a:t>new costs based off of new peak and total power estimate</a:t>
            </a:r>
          </a:p>
          <a:p>
            <a:pPr lvl="0"/>
            <a:r>
              <a:rPr lang="en-US" dirty="0"/>
              <a:t>Subtract new costs from old costs to determine power saved over an average month.</a:t>
            </a:r>
          </a:p>
          <a:p>
            <a:pPr lvl="0"/>
            <a:r>
              <a:rPr lang="en-US" dirty="0"/>
              <a:t>Estimate how long system will take to pay off itself – if time is </a:t>
            </a:r>
            <a:r>
              <a:rPr lang="en-US" dirty="0"/>
              <a:t>~</a:t>
            </a:r>
            <a:r>
              <a:rPr lang="en-US" dirty="0" smtClean="0"/>
              <a:t>7 </a:t>
            </a:r>
            <a:r>
              <a:rPr lang="en-US" dirty="0"/>
              <a:t>years, then the technique is viable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Presented by Patrick Dawson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85" y="807714"/>
            <a:ext cx="1763544" cy="158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94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556932"/>
            <a:ext cx="6901317" cy="3265976"/>
          </a:xfrm>
        </p:spPr>
        <p:txBody>
          <a:bodyPr>
            <a:normAutofit lnSpcReduction="10000"/>
          </a:bodyPr>
          <a:lstStyle/>
          <a:p>
            <a:pPr lvl="0"/>
            <a:r>
              <a:rPr lang="en-US" dirty="0"/>
              <a:t>Need to come up with a Load Scheduling </a:t>
            </a:r>
            <a:r>
              <a:rPr lang="en-US" dirty="0" smtClean="0"/>
              <a:t>plan</a:t>
            </a:r>
          </a:p>
          <a:p>
            <a:pPr lvl="1"/>
            <a:r>
              <a:rPr lang="en-US" dirty="0" smtClean="0"/>
              <a:t>Must find a way to accurately predict when the daily peak will occur </a:t>
            </a:r>
          </a:p>
          <a:p>
            <a:pPr lvl="2"/>
            <a:r>
              <a:rPr lang="en-US" dirty="0" smtClean="0"/>
              <a:t>This </a:t>
            </a:r>
            <a:r>
              <a:rPr lang="en-US" dirty="0"/>
              <a:t>can be done by analyzing old data or even detecting when a peak is approaching on a daily </a:t>
            </a:r>
            <a:r>
              <a:rPr lang="en-US" dirty="0" smtClean="0"/>
              <a:t>basis</a:t>
            </a:r>
            <a:endParaRPr lang="en-US" dirty="0"/>
          </a:p>
          <a:p>
            <a:pPr lvl="1"/>
            <a:r>
              <a:rPr lang="en-US" dirty="0"/>
              <a:t>All lighting, Quality of Life, and critical loads must be maintained</a:t>
            </a:r>
          </a:p>
          <a:p>
            <a:pPr lvl="2"/>
            <a:r>
              <a:rPr lang="en-US" dirty="0"/>
              <a:t>Need to find the minimum standards for the lighting and quality of life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Presented by Patrick Dawson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8855" y="2796635"/>
            <a:ext cx="3044924" cy="2231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48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262626"/>
              </a:buClr>
              <a:buSzPct val="25000"/>
              <a:buFont typeface="Garamond"/>
              <a:buNone/>
            </a:pPr>
            <a:r>
              <a:rPr lang="en-US" sz="4800" b="0" i="0" u="none" strike="noStrike" cap="none" baseline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Design of Major Components/Subsystems</a:t>
            </a:r>
          </a:p>
        </p:txBody>
      </p:sp>
      <p:sp>
        <p:nvSpPr>
          <p:cNvPr id="152" name="Shape 152"/>
          <p:cNvSpPr txBox="1">
            <a:spLocks noGrp="1"/>
          </p:cNvSpPr>
          <p:nvPr>
            <p:ph type="subTitle" idx="1"/>
          </p:nvPr>
        </p:nvSpPr>
        <p:spPr>
          <a:xfrm>
            <a:off x="2692398" y="3657596"/>
            <a:ext cx="6815669" cy="1320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/>
              <a:buNone/>
            </a:pPr>
            <a:endParaRPr sz="2100" b="0" i="0" u="none" strike="noStrike" cap="none" baseline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53" name="Shape 153"/>
          <p:cNvSpPr txBox="1">
            <a:spLocks noGrp="1"/>
          </p:cNvSpPr>
          <p:nvPr>
            <p:ph type="ftr" sz="quarter" idx="11"/>
          </p:nvPr>
        </p:nvSpPr>
        <p:spPr>
          <a:xfrm>
            <a:off x="2692397" y="5037662"/>
            <a:ext cx="5214634" cy="279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000" b="0" i="0" u="none" strike="noStrike" cap="none" baseline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Presented by Matthew Streich</a:t>
            </a:r>
          </a:p>
        </p:txBody>
      </p:sp>
      <p:sp>
        <p:nvSpPr>
          <p:cNvPr id="154" name="Shape 154"/>
          <p:cNvSpPr txBox="1">
            <a:spLocks noGrp="1"/>
          </p:cNvSpPr>
          <p:nvPr>
            <p:ph type="sldNum" sz="quarter" idx="12"/>
          </p:nvPr>
        </p:nvSpPr>
        <p:spPr>
          <a:xfrm>
            <a:off x="8956900" y="5037662"/>
            <a:ext cx="551166" cy="279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5352760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title"/>
          </p:nvPr>
        </p:nvSpPr>
        <p:spPr>
          <a:xfrm>
            <a:off x="2015068" y="1752606"/>
            <a:ext cx="8158688" cy="182251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262626"/>
              </a:buClr>
              <a:buSzPct val="25000"/>
              <a:buFont typeface="Garamond"/>
              <a:buNone/>
            </a:pPr>
            <a:r>
              <a:rPr lang="en-US" sz="4400" b="0" i="0" u="none" strike="noStrike" cap="none" baseline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Sensors</a:t>
            </a:r>
          </a:p>
        </p:txBody>
      </p:sp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2015066" y="3846051"/>
            <a:ext cx="8158689" cy="95454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/>
              <a:buNone/>
            </a:pPr>
            <a:endParaRPr sz="2400" b="0" i="0" u="none" strike="noStrike" cap="none" baseline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62" name="Shape 162"/>
          <p:cNvSpPr txBox="1">
            <a:spLocks noGrp="1"/>
          </p:cNvSpPr>
          <p:nvPr>
            <p:ph type="ftr" sz="quarter" idx="11"/>
          </p:nvPr>
        </p:nvSpPr>
        <p:spPr>
          <a:xfrm>
            <a:off x="1295400" y="5969000"/>
            <a:ext cx="7305900" cy="279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000" b="0" i="0" u="none" strike="noStrike" cap="none" baseline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Presented by Matthew Streich</a:t>
            </a:r>
          </a:p>
        </p:txBody>
      </p:sp>
      <p:sp>
        <p:nvSpPr>
          <p:cNvPr id="163" name="Shape 163"/>
          <p:cNvSpPr txBox="1">
            <a:spLocks noGrp="1"/>
          </p:cNvSpPr>
          <p:nvPr>
            <p:ph type="sldNum" sz="quarter" idx="12"/>
          </p:nvPr>
        </p:nvSpPr>
        <p:spPr>
          <a:xfrm>
            <a:off x="10353900" y="5969000"/>
            <a:ext cx="542696" cy="279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1175691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295401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262626"/>
              </a:buClr>
              <a:buSzPct val="25000"/>
              <a:buFont typeface="Garamond"/>
              <a:buNone/>
            </a:pPr>
            <a:r>
              <a:rPr lang="en-US" sz="4400" b="0" i="0" u="none" strike="noStrike" cap="none" baseline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Motion Sensors</a:t>
            </a:r>
          </a:p>
        </p:txBody>
      </p:sp>
      <p:pic>
        <p:nvPicPr>
          <p:cNvPr id="170" name="Shape 170"/>
          <p:cNvPicPr preferRelativeResize="0">
            <a:picLocks noGrp="1"/>
          </p:cNvPicPr>
          <p:nvPr>
            <p:ph sz="half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755883" y="2716786"/>
            <a:ext cx="2749159" cy="254922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Shape 171"/>
          <p:cNvSpPr txBox="1">
            <a:spLocks noGrp="1"/>
          </p:cNvSpPr>
          <p:nvPr>
            <p:ph sz="half" idx="2"/>
          </p:nvPr>
        </p:nvSpPr>
        <p:spPr>
          <a:xfrm>
            <a:off x="6181344" y="2560319"/>
            <a:ext cx="4718303" cy="331012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sz="2200" b="0" i="0" u="none" strike="noStrike" cap="none" baseline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Used to determine building occupancy</a:t>
            </a:r>
          </a:p>
          <a:p>
            <a:pPr marL="285750" marR="0" lvl="0" indent="-285750" algn="l" rtl="0">
              <a:spcBef>
                <a:spcPts val="1040"/>
              </a:spcBef>
              <a:spcAft>
                <a:spcPts val="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sz="2200" b="0" i="0" u="none" strike="noStrike" cap="none" baseline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Can control lighting and HVAC equipment</a:t>
            </a:r>
          </a:p>
          <a:p>
            <a:pPr marL="285750" marR="0" lvl="0" indent="-285750" algn="l" rtl="0">
              <a:spcBef>
                <a:spcPts val="1040"/>
              </a:spcBef>
              <a:spcAft>
                <a:spcPts val="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sz="2200" b="0" i="0" u="none" strike="noStrike" cap="none" baseline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Can be used in areas where occupants would be seated, such as downstairs Dirac</a:t>
            </a:r>
          </a:p>
          <a:p>
            <a:pPr marL="285750" marR="0" lvl="0" indent="-285750" algn="l" rtl="0">
              <a:spcBef>
                <a:spcPts val="104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sz="2200" b="0" i="0" u="none" strike="noStrike" cap="none" baseline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Varying delay times depending on level of activity</a:t>
            </a:r>
          </a:p>
        </p:txBody>
      </p:sp>
      <p:sp>
        <p:nvSpPr>
          <p:cNvPr id="172" name="Shape 172"/>
          <p:cNvSpPr txBox="1">
            <a:spLocks noGrp="1"/>
          </p:cNvSpPr>
          <p:nvPr>
            <p:ph type="ftr" sz="quarter" idx="11"/>
          </p:nvPr>
        </p:nvSpPr>
        <p:spPr>
          <a:xfrm>
            <a:off x="1295400" y="5969000"/>
            <a:ext cx="7305900" cy="279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000" b="0" i="0" u="none" strike="noStrike" cap="none" baseline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Presented by Matthew Streich</a:t>
            </a:r>
          </a:p>
        </p:txBody>
      </p:sp>
      <p:sp>
        <p:nvSpPr>
          <p:cNvPr id="173" name="Shape 173"/>
          <p:cNvSpPr txBox="1">
            <a:spLocks noGrp="1"/>
          </p:cNvSpPr>
          <p:nvPr>
            <p:ph type="sldNum" sz="quarter" idx="12"/>
          </p:nvPr>
        </p:nvSpPr>
        <p:spPr>
          <a:xfrm>
            <a:off x="10353900" y="5969000"/>
            <a:ext cx="542696" cy="279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  <p:sp>
        <p:nvSpPr>
          <p:cNvPr id="174" name="Shape 174"/>
          <p:cNvSpPr txBox="1"/>
          <p:nvPr/>
        </p:nvSpPr>
        <p:spPr>
          <a:xfrm>
            <a:off x="2175241" y="5266007"/>
            <a:ext cx="1910443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baseline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Siemens QPA82.2</a:t>
            </a:r>
          </a:p>
        </p:txBody>
      </p:sp>
    </p:spTree>
    <p:extLst>
      <p:ext uri="{BB962C8B-B14F-4D97-AF65-F5344CB8AC3E}">
        <p14:creationId xmlns:p14="http://schemas.microsoft.com/office/powerpoint/2010/main" val="182436044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>
            <a:spLocks noGrp="1"/>
          </p:cNvSpPr>
          <p:nvPr>
            <p:ph type="title"/>
          </p:nvPr>
        </p:nvSpPr>
        <p:spPr>
          <a:xfrm>
            <a:off x="1295401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262626"/>
              </a:buClr>
              <a:buSzPct val="25000"/>
              <a:buFont typeface="Garamond"/>
              <a:buNone/>
            </a:pPr>
            <a:r>
              <a:rPr lang="en-US" sz="4400" b="0" i="0" u="none" strike="noStrike" cap="none" baseline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Duct Mounted CO2 Sensors</a:t>
            </a:r>
          </a:p>
        </p:txBody>
      </p:sp>
      <p:pic>
        <p:nvPicPr>
          <p:cNvPr id="180" name="Shape 180"/>
          <p:cNvPicPr preferRelativeResize="0">
            <a:picLocks noGrp="1"/>
          </p:cNvPicPr>
          <p:nvPr>
            <p:ph sz="half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90933" y="2677885"/>
            <a:ext cx="3028856" cy="2180777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Shape 181"/>
          <p:cNvSpPr txBox="1">
            <a:spLocks noGrp="1"/>
          </p:cNvSpPr>
          <p:nvPr>
            <p:ph sz="half" idx="2"/>
          </p:nvPr>
        </p:nvSpPr>
        <p:spPr>
          <a:xfrm>
            <a:off x="6181344" y="2560319"/>
            <a:ext cx="4718303" cy="331012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sz="2400" b="0" i="0" u="none" strike="noStrike" cap="none" baseline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Same sensing range as wall mounted sensors</a:t>
            </a:r>
          </a:p>
          <a:p>
            <a:pPr marL="285750" marR="0" lvl="0" indent="-285750" algn="l" rtl="0">
              <a:spcBef>
                <a:spcPts val="1080"/>
              </a:spcBef>
              <a:spcAft>
                <a:spcPts val="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sz="2400" b="0" i="0" u="none" strike="noStrike" cap="none" baseline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Less required since mounted in return ducts</a:t>
            </a:r>
          </a:p>
          <a:p>
            <a:pPr marL="285750" marR="0" lvl="0" indent="-285750" algn="l" rtl="0">
              <a:spcBef>
                <a:spcPts val="1080"/>
              </a:spcBef>
              <a:spcAft>
                <a:spcPts val="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sz="2400" b="0" i="0" u="none" strike="noStrike" cap="none" baseline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Slightly more expensive per unit</a:t>
            </a:r>
          </a:p>
          <a:p>
            <a:pPr marL="285750" marR="0" lvl="0" indent="-285750" algn="l" rtl="0">
              <a:spcBef>
                <a:spcPts val="108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sz="2400" b="0" i="0" u="none" strike="noStrike" cap="none" baseline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Can be used in areas where occupancy is evenly distributed</a:t>
            </a:r>
          </a:p>
        </p:txBody>
      </p:sp>
      <p:sp>
        <p:nvSpPr>
          <p:cNvPr id="182" name="Shape 182"/>
          <p:cNvSpPr txBox="1">
            <a:spLocks noGrp="1"/>
          </p:cNvSpPr>
          <p:nvPr>
            <p:ph type="ftr" sz="quarter" idx="11"/>
          </p:nvPr>
        </p:nvSpPr>
        <p:spPr>
          <a:xfrm>
            <a:off x="1295400" y="5969000"/>
            <a:ext cx="7305900" cy="279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000" b="0" i="0" u="none" strike="noStrike" cap="none" baseline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Presented by Matthew Streich</a:t>
            </a:r>
          </a:p>
        </p:txBody>
      </p:sp>
      <p:sp>
        <p:nvSpPr>
          <p:cNvPr id="183" name="Shape 183"/>
          <p:cNvSpPr txBox="1">
            <a:spLocks noGrp="1"/>
          </p:cNvSpPr>
          <p:nvPr>
            <p:ph type="sldNum" sz="quarter" idx="12"/>
          </p:nvPr>
        </p:nvSpPr>
        <p:spPr>
          <a:xfrm>
            <a:off x="10353900" y="5969000"/>
            <a:ext cx="542696" cy="279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  <p:sp>
        <p:nvSpPr>
          <p:cNvPr id="184" name="Shape 184"/>
          <p:cNvSpPr txBox="1"/>
          <p:nvPr/>
        </p:nvSpPr>
        <p:spPr>
          <a:xfrm>
            <a:off x="1913375" y="4858662"/>
            <a:ext cx="2383972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baseline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Siemens QPM2100</a:t>
            </a:r>
          </a:p>
        </p:txBody>
      </p:sp>
    </p:spTree>
    <p:extLst>
      <p:ext uri="{BB962C8B-B14F-4D97-AF65-F5344CB8AC3E}">
        <p14:creationId xmlns:p14="http://schemas.microsoft.com/office/powerpoint/2010/main" val="301880633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Contributors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Advisors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Mr. Jim Stephens</a:t>
            </a:r>
          </a:p>
          <a:p>
            <a:r>
              <a:rPr lang="en-US" dirty="0" smtClean="0"/>
              <a:t>Dr. Faruque</a:t>
            </a:r>
          </a:p>
          <a:p>
            <a:r>
              <a:rPr lang="en-US" dirty="0" smtClean="0"/>
              <a:t>Dr. Li</a:t>
            </a:r>
          </a:p>
          <a:p>
            <a:r>
              <a:rPr lang="en-US" dirty="0" smtClean="0"/>
              <a:t>Dr. McGinnis</a:t>
            </a:r>
          </a:p>
          <a:p>
            <a:r>
              <a:rPr lang="en-US" dirty="0" smtClean="0"/>
              <a:t>Dr. Frank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Team Members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Patrick Dawson</a:t>
            </a:r>
          </a:p>
          <a:p>
            <a:r>
              <a:rPr lang="en-US" dirty="0" smtClean="0"/>
              <a:t>Dallas Perkins</a:t>
            </a:r>
          </a:p>
          <a:p>
            <a:r>
              <a:rPr lang="en-US" dirty="0" smtClean="0"/>
              <a:t>Matt Streich </a:t>
            </a:r>
          </a:p>
          <a:p>
            <a:r>
              <a:rPr lang="en-US" dirty="0" smtClean="0"/>
              <a:t>David Gonsoulin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David Gonsoulin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9541F-865D-48DF-A5C5-5F1C55E6AAC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63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295401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262626"/>
              </a:buClr>
              <a:buSzPct val="25000"/>
              <a:buFont typeface="Garamond"/>
              <a:buNone/>
            </a:pPr>
            <a:r>
              <a:rPr lang="en-US" sz="4400" b="0" i="0" u="none" strike="noStrike" cap="none" baseline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Sensor Interfaces</a:t>
            </a:r>
          </a:p>
        </p:txBody>
      </p:sp>
      <p:pic>
        <p:nvPicPr>
          <p:cNvPr id="189" name="Shape 189"/>
          <p:cNvPicPr preferRelativeResize="0">
            <a:picLocks noGrp="1"/>
          </p:cNvPicPr>
          <p:nvPr>
            <p:ph sz="half" idx="1"/>
          </p:nvPr>
        </p:nvPicPr>
        <p:blipFill rotWithShape="1">
          <a:blip r:embed="rId3">
            <a:alphaModFix/>
          </a:blip>
          <a:stretch/>
        </p:blipFill>
        <p:spPr>
          <a:xfrm>
            <a:off x="6242275" y="3350711"/>
            <a:ext cx="4718050" cy="264671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Shape 191"/>
          <p:cNvSpPr txBox="1">
            <a:spLocks noGrp="1"/>
          </p:cNvSpPr>
          <p:nvPr>
            <p:ph sz="half" idx="2"/>
          </p:nvPr>
        </p:nvSpPr>
        <p:spPr>
          <a:xfrm>
            <a:off x="1298448" y="2560319"/>
            <a:ext cx="4718303" cy="331012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lang="en-US" sz="2400" b="0" i="0" u="none" strike="noStrike" cap="none" baseline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General design should be consistent between all types of sensors</a:t>
            </a:r>
          </a:p>
          <a:p>
            <a:pPr marL="285750" marR="0" lvl="0" indent="-285750" algn="l" rtl="0">
              <a:spcBef>
                <a:spcPts val="1080"/>
              </a:spcBef>
              <a:spcAft>
                <a:spcPts val="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sz="2400" b="0" i="0" u="none" strike="noStrike" cap="none" baseline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Must interface with current Siemens system</a:t>
            </a:r>
          </a:p>
          <a:p>
            <a:pPr marL="285750" marR="0" lvl="0" indent="-285750" algn="l" rtl="0">
              <a:spcBef>
                <a:spcPts val="108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sz="2400" b="0" i="0" u="none" strike="noStrike" cap="none" baseline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Will connect through existing siemens ports</a:t>
            </a:r>
          </a:p>
        </p:txBody>
      </p:sp>
      <p:sp>
        <p:nvSpPr>
          <p:cNvPr id="193" name="Shape 193"/>
          <p:cNvSpPr txBox="1">
            <a:spLocks noGrp="1"/>
          </p:cNvSpPr>
          <p:nvPr>
            <p:ph type="ftr" sz="quarter" idx="11"/>
          </p:nvPr>
        </p:nvSpPr>
        <p:spPr>
          <a:xfrm>
            <a:off x="1295400" y="5969000"/>
            <a:ext cx="7305900" cy="279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000" b="0" i="0" u="none" strike="noStrike" cap="none" baseline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Presented by Matthew Streich</a:t>
            </a:r>
          </a:p>
        </p:txBody>
      </p:sp>
      <p:sp>
        <p:nvSpPr>
          <p:cNvPr id="194" name="Shape 194"/>
          <p:cNvSpPr txBox="1">
            <a:spLocks noGrp="1"/>
          </p:cNvSpPr>
          <p:nvPr>
            <p:ph type="sldNum" sz="quarter" idx="12"/>
          </p:nvPr>
        </p:nvSpPr>
        <p:spPr>
          <a:xfrm>
            <a:off x="10353900" y="5969000"/>
            <a:ext cx="542696" cy="279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  <p:pic>
        <p:nvPicPr>
          <p:cNvPr id="192" name="Shape 19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 flipH="1">
            <a:off x="8079442" y="624111"/>
            <a:ext cx="3469300" cy="32947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881848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>
            <a:spLocks noGrp="1"/>
          </p:cNvSpPr>
          <p:nvPr>
            <p:ph type="title"/>
          </p:nvPr>
        </p:nvSpPr>
        <p:spPr>
          <a:xfrm>
            <a:off x="2015068" y="1752606"/>
            <a:ext cx="8158688" cy="182251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262626"/>
              </a:buClr>
              <a:buSzPct val="25000"/>
              <a:buFont typeface="Garamond"/>
              <a:buNone/>
            </a:pPr>
            <a:r>
              <a:rPr lang="en-US" sz="4400" b="0" i="0" u="none" strike="noStrike" cap="none" baseline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Other Major System Components</a:t>
            </a:r>
          </a:p>
        </p:txBody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2015066" y="3846051"/>
            <a:ext cx="8158689" cy="95454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/>
              <a:buNone/>
            </a:pPr>
            <a:endParaRPr sz="2400" b="0" i="0" u="none" strike="noStrike" cap="none" baseline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201" name="Shape 201"/>
          <p:cNvSpPr txBox="1">
            <a:spLocks noGrp="1"/>
          </p:cNvSpPr>
          <p:nvPr>
            <p:ph type="ftr" sz="quarter" idx="11"/>
          </p:nvPr>
        </p:nvSpPr>
        <p:spPr>
          <a:xfrm>
            <a:off x="1295400" y="5969000"/>
            <a:ext cx="7305900" cy="279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000" b="0" i="0" u="none" strike="noStrike" cap="none" baseline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Presented by Matthew Streich</a:t>
            </a:r>
          </a:p>
        </p:txBody>
      </p:sp>
      <p:sp>
        <p:nvSpPr>
          <p:cNvPr id="202" name="Shape 202"/>
          <p:cNvSpPr txBox="1">
            <a:spLocks noGrp="1"/>
          </p:cNvSpPr>
          <p:nvPr>
            <p:ph type="sldNum" sz="quarter" idx="12"/>
          </p:nvPr>
        </p:nvSpPr>
        <p:spPr>
          <a:xfrm>
            <a:off x="10353900" y="5969000"/>
            <a:ext cx="542696" cy="279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3386660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>
            <a:spLocks noGrp="1"/>
          </p:cNvSpPr>
          <p:nvPr>
            <p:ph type="title"/>
          </p:nvPr>
        </p:nvSpPr>
        <p:spPr>
          <a:xfrm>
            <a:off x="1295401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262626"/>
              </a:buClr>
              <a:buSzPct val="25000"/>
              <a:buFont typeface="Garamond"/>
              <a:buNone/>
            </a:pPr>
            <a:r>
              <a:rPr lang="en-US" sz="4400" b="0" i="0" u="none" strike="noStrike" cap="none" baseline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Variable Frequency Drives</a:t>
            </a:r>
          </a:p>
        </p:txBody>
      </p:sp>
      <p:pic>
        <p:nvPicPr>
          <p:cNvPr id="208" name="Shape 208"/>
          <p:cNvPicPr preferRelativeResize="0">
            <a:picLocks noGrp="1"/>
          </p:cNvPicPr>
          <p:nvPr>
            <p:ph sz="half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880511" y="2544343"/>
            <a:ext cx="2164362" cy="3038143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Shape 209"/>
          <p:cNvSpPr txBox="1">
            <a:spLocks noGrp="1"/>
          </p:cNvSpPr>
          <p:nvPr>
            <p:ph sz="half" idx="2"/>
          </p:nvPr>
        </p:nvSpPr>
        <p:spPr>
          <a:xfrm>
            <a:off x="6181344" y="2560319"/>
            <a:ext cx="4718303" cy="3310128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l="-1937" t="-3498"/>
            </a:stretch>
          </a:blip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15000"/>
              <a:buNone/>
            </a:pPr>
            <a:r>
              <a:rPr lang="en-US" sz="2400" b="0" i="0" u="none" strike="noStrike" cap="none" baseline="0" dirty="0">
                <a:latin typeface="Garamond"/>
                <a:ea typeface="Garamond"/>
                <a:cs typeface="Garamond"/>
                <a:sym typeface="Garamond"/>
              </a:rPr>
              <a:t> </a:t>
            </a:r>
          </a:p>
        </p:txBody>
      </p:sp>
      <p:sp>
        <p:nvSpPr>
          <p:cNvPr id="210" name="Shape 210"/>
          <p:cNvSpPr txBox="1">
            <a:spLocks noGrp="1"/>
          </p:cNvSpPr>
          <p:nvPr>
            <p:ph type="ftr" sz="quarter" idx="11"/>
          </p:nvPr>
        </p:nvSpPr>
        <p:spPr>
          <a:xfrm>
            <a:off x="1295400" y="5969000"/>
            <a:ext cx="7305900" cy="279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000" b="0" i="0" u="none" strike="noStrike" cap="none" baseline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Presented by Matthew Streich</a:t>
            </a:r>
          </a:p>
        </p:txBody>
      </p:sp>
      <p:sp>
        <p:nvSpPr>
          <p:cNvPr id="211" name="Shape 211"/>
          <p:cNvSpPr txBox="1">
            <a:spLocks noGrp="1"/>
          </p:cNvSpPr>
          <p:nvPr>
            <p:ph type="sldNum" sz="quarter" idx="12"/>
          </p:nvPr>
        </p:nvSpPr>
        <p:spPr>
          <a:xfrm>
            <a:off x="10353900" y="5969000"/>
            <a:ext cx="542696" cy="279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  <p:sp>
        <p:nvSpPr>
          <p:cNvPr id="212" name="Shape 212"/>
          <p:cNvSpPr txBox="1"/>
          <p:nvPr/>
        </p:nvSpPr>
        <p:spPr>
          <a:xfrm>
            <a:off x="1962692" y="5631764"/>
            <a:ext cx="2650870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baseline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Taco-HVAC Advantage 61</a:t>
            </a:r>
          </a:p>
        </p:txBody>
      </p:sp>
      <p:pic>
        <p:nvPicPr>
          <p:cNvPr id="213" name="Shape 2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2857100" y="2923227"/>
            <a:ext cx="2903260" cy="21774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162514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 txBox="1">
            <a:spLocks noGrp="1"/>
          </p:cNvSpPr>
          <p:nvPr>
            <p:ph type="title"/>
          </p:nvPr>
        </p:nvSpPr>
        <p:spPr>
          <a:xfrm>
            <a:off x="1295401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262626"/>
              </a:buClr>
              <a:buSzPct val="25000"/>
              <a:buFont typeface="Garamond"/>
              <a:buNone/>
            </a:pPr>
            <a:r>
              <a:rPr lang="en-US" sz="4400" b="0" i="0" u="none" strike="noStrike" cap="none" baseline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Storage Tank</a:t>
            </a:r>
          </a:p>
        </p:txBody>
      </p:sp>
      <p:pic>
        <p:nvPicPr>
          <p:cNvPr id="219" name="Shape 219"/>
          <p:cNvPicPr preferRelativeResize="0">
            <a:picLocks noGrp="1"/>
          </p:cNvPicPr>
          <p:nvPr>
            <p:ph sz="half" idx="1"/>
          </p:nvPr>
        </p:nvPicPr>
        <p:blipFill rotWithShape="1">
          <a:blip r:embed="rId3">
            <a:alphaModFix/>
          </a:blip>
          <a:stretch/>
        </p:blipFill>
        <p:spPr>
          <a:xfrm>
            <a:off x="1615582" y="2560638"/>
            <a:ext cx="4084035" cy="3309937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Shape 220"/>
          <p:cNvSpPr txBox="1">
            <a:spLocks noGrp="1"/>
          </p:cNvSpPr>
          <p:nvPr>
            <p:ph sz="half" idx="2"/>
          </p:nvPr>
        </p:nvSpPr>
        <p:spPr>
          <a:xfrm>
            <a:off x="6181344" y="2560319"/>
            <a:ext cx="4718303" cy="331012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sz="2200" b="0" i="0" u="none" strike="noStrike" cap="none" baseline="0" dirty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Used to store excess chilled water during off-peak hours</a:t>
            </a:r>
          </a:p>
          <a:p>
            <a:pPr marL="285750" marR="0" lvl="0" indent="-285750" algn="l" rtl="0">
              <a:lnSpc>
                <a:spcPct val="90000"/>
              </a:lnSpc>
              <a:spcBef>
                <a:spcPts val="1040"/>
              </a:spcBef>
              <a:spcAft>
                <a:spcPts val="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sz="2200" b="0" i="0" u="none" strike="noStrike" cap="none" baseline="0" dirty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Offset demand on AHU’s during peak times</a:t>
            </a:r>
          </a:p>
          <a:p>
            <a:pPr marL="285750" marR="0" lvl="0" indent="-285750" algn="l" rtl="0">
              <a:lnSpc>
                <a:spcPct val="90000"/>
              </a:lnSpc>
              <a:spcBef>
                <a:spcPts val="1040"/>
              </a:spcBef>
              <a:spcAft>
                <a:spcPts val="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sz="2200" b="0" i="0" u="none" strike="noStrike" cap="none" baseline="0" dirty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Size can be varied depending on flow rate and duration needed</a:t>
            </a:r>
          </a:p>
          <a:p>
            <a:pPr marL="742950" marR="0" lvl="1" indent="-285750" algn="l" rtl="0">
              <a:lnSpc>
                <a:spcPct val="90000"/>
              </a:lnSpc>
              <a:spcBef>
                <a:spcPts val="970"/>
              </a:spcBef>
              <a:spcAft>
                <a:spcPts val="0"/>
              </a:spcAft>
              <a:buClr>
                <a:schemeClr val="accent1"/>
              </a:buClr>
              <a:buSzPct val="111973"/>
              <a:buFont typeface="Arial"/>
              <a:buChar char="•"/>
            </a:pPr>
            <a:r>
              <a:rPr lang="en-US" sz="1850" b="0" i="0" u="none" strike="noStrike" cap="none" baseline="0" dirty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30 </a:t>
            </a:r>
            <a:r>
              <a:rPr lang="en-US" sz="1850" b="0" i="0" u="none" strike="noStrike" cap="none" baseline="0" dirty="0" err="1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gpm</a:t>
            </a:r>
            <a:r>
              <a:rPr lang="en-US" sz="1850" b="0" i="0" u="none" strike="noStrike" cap="none" baseline="0" dirty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 for 2 hours would need a 3600 gallon tank</a:t>
            </a:r>
          </a:p>
          <a:p>
            <a:pPr marL="285750" marR="0" lvl="0" indent="-285750" algn="l" rtl="0">
              <a:lnSpc>
                <a:spcPct val="90000"/>
              </a:lnSpc>
              <a:spcBef>
                <a:spcPts val="104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sz="2200" b="0" i="0" u="none" strike="noStrike" cap="none" baseline="0" dirty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Presents a space </a:t>
            </a:r>
            <a:r>
              <a:rPr lang="en-US" sz="2200" b="0" i="0" u="none" strike="noStrike" cap="none" baseline="0" dirty="0" smtClean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concern</a:t>
            </a:r>
          </a:p>
          <a:p>
            <a:pPr lvl="1">
              <a:lnSpc>
                <a:spcPct val="90000"/>
              </a:lnSpc>
              <a:spcBef>
                <a:spcPts val="1040"/>
              </a:spcBef>
            </a:pPr>
            <a:r>
              <a:rPr lang="en-US" sz="1800" dirty="0" smtClean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~5000 gallon tank has been recommended </a:t>
            </a:r>
            <a:endParaRPr lang="en-US" sz="1800" b="0" i="0" u="none" strike="noStrike" cap="none" baseline="0" dirty="0">
              <a:solidFill>
                <a:srgbClr val="262626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221" name="Shape 221"/>
          <p:cNvSpPr txBox="1">
            <a:spLocks noGrp="1"/>
          </p:cNvSpPr>
          <p:nvPr>
            <p:ph type="ftr" sz="quarter" idx="11"/>
          </p:nvPr>
        </p:nvSpPr>
        <p:spPr>
          <a:xfrm>
            <a:off x="1295400" y="5969000"/>
            <a:ext cx="7305900" cy="279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000" b="0" i="0" u="none" strike="noStrike" cap="none" baseline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Presented by Matthew Streich</a:t>
            </a:r>
          </a:p>
        </p:txBody>
      </p:sp>
      <p:sp>
        <p:nvSpPr>
          <p:cNvPr id="222" name="Shape 222"/>
          <p:cNvSpPr txBox="1">
            <a:spLocks noGrp="1"/>
          </p:cNvSpPr>
          <p:nvPr>
            <p:ph type="sldNum" sz="quarter" idx="12"/>
          </p:nvPr>
        </p:nvSpPr>
        <p:spPr>
          <a:xfrm>
            <a:off x="10353900" y="5969000"/>
            <a:ext cx="542696" cy="279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8556214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 txBox="1">
            <a:spLocks noGrp="1"/>
          </p:cNvSpPr>
          <p:nvPr>
            <p:ph type="title"/>
          </p:nvPr>
        </p:nvSpPr>
        <p:spPr>
          <a:xfrm>
            <a:off x="1295401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262626"/>
              </a:buClr>
              <a:buSzPct val="25000"/>
              <a:buFont typeface="Garamond"/>
              <a:buNone/>
            </a:pPr>
            <a:r>
              <a:rPr lang="en-US" sz="4400" b="0" i="0" u="none" strike="noStrike" cap="none" baseline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Lighting Renovation</a:t>
            </a:r>
          </a:p>
        </p:txBody>
      </p:sp>
      <p:pic>
        <p:nvPicPr>
          <p:cNvPr id="228" name="Shape 228"/>
          <p:cNvPicPr preferRelativeResize="0">
            <a:picLocks noGrp="1"/>
          </p:cNvPicPr>
          <p:nvPr>
            <p:ph sz="half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093917" y="2606325"/>
            <a:ext cx="2309057" cy="1649922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Shape 229"/>
          <p:cNvSpPr txBox="1">
            <a:spLocks noGrp="1"/>
          </p:cNvSpPr>
          <p:nvPr>
            <p:ph sz="half" idx="2"/>
          </p:nvPr>
        </p:nvSpPr>
        <p:spPr>
          <a:xfrm>
            <a:off x="6181344" y="2560319"/>
            <a:ext cx="4718303" cy="331012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sz="2200" b="0" i="0" u="none" strike="noStrike" cap="none" baseline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18 W T8 LED bulb comparable to current 25 W bulbs</a:t>
            </a:r>
          </a:p>
          <a:p>
            <a:pPr marL="285750" marR="0" lvl="0" indent="-285750" algn="l" rtl="0">
              <a:lnSpc>
                <a:spcPct val="80000"/>
              </a:lnSpc>
              <a:spcBef>
                <a:spcPts val="1040"/>
              </a:spcBef>
              <a:spcAft>
                <a:spcPts val="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sz="2200" b="0" i="0" u="none" strike="noStrike" cap="none" baseline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250 W LED exterior light comparable to 400 W HID or HPS</a:t>
            </a:r>
          </a:p>
          <a:p>
            <a:pPr marL="285750" marR="0" lvl="0" indent="-285750" algn="l" rtl="0">
              <a:lnSpc>
                <a:spcPct val="80000"/>
              </a:lnSpc>
              <a:spcBef>
                <a:spcPts val="1040"/>
              </a:spcBef>
              <a:spcAft>
                <a:spcPts val="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sz="2200" b="0" i="0" u="none" strike="noStrike" cap="none" baseline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Can be completed as existing lights go out – full replacement of 2,500 bulbs in Shores and 4,750 bulbs in Dirac would be costly</a:t>
            </a:r>
          </a:p>
          <a:p>
            <a:pPr marL="285750" marR="0" lvl="0" indent="-285750" algn="l" rtl="0">
              <a:lnSpc>
                <a:spcPct val="80000"/>
              </a:lnSpc>
              <a:spcBef>
                <a:spcPts val="104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sz="2200" b="0" i="0" u="none" strike="noStrike" cap="none" baseline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Already being implemented in buildings throughout campus</a:t>
            </a:r>
          </a:p>
        </p:txBody>
      </p:sp>
      <p:sp>
        <p:nvSpPr>
          <p:cNvPr id="230" name="Shape 230"/>
          <p:cNvSpPr txBox="1">
            <a:spLocks noGrp="1"/>
          </p:cNvSpPr>
          <p:nvPr>
            <p:ph type="ftr" sz="quarter" idx="11"/>
          </p:nvPr>
        </p:nvSpPr>
        <p:spPr>
          <a:xfrm>
            <a:off x="1295400" y="5969000"/>
            <a:ext cx="7305900" cy="279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000" b="0" i="0" u="none" strike="noStrike" cap="none" baseline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Presented by Matthew Streich</a:t>
            </a:r>
          </a:p>
        </p:txBody>
      </p:sp>
      <p:sp>
        <p:nvSpPr>
          <p:cNvPr id="231" name="Shape 231"/>
          <p:cNvSpPr txBox="1">
            <a:spLocks noGrp="1"/>
          </p:cNvSpPr>
          <p:nvPr>
            <p:ph type="sldNum" sz="quarter" idx="12"/>
          </p:nvPr>
        </p:nvSpPr>
        <p:spPr>
          <a:xfrm>
            <a:off x="10353900" y="5969000"/>
            <a:ext cx="542696" cy="279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  <p:pic>
        <p:nvPicPr>
          <p:cNvPr id="232" name="Shape 2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74026" y="3998751"/>
            <a:ext cx="2148837" cy="19835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086228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title"/>
          </p:nvPr>
        </p:nvSpPr>
        <p:spPr>
          <a:xfrm>
            <a:off x="2015068" y="1752606"/>
            <a:ext cx="8158688" cy="182251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262626"/>
              </a:buClr>
              <a:buSzPct val="25000"/>
              <a:buFont typeface="Garamond"/>
              <a:buNone/>
            </a:pPr>
            <a:r>
              <a:rPr lang="en-US" sz="4400" b="0" i="0" u="none" strike="noStrike" cap="none" baseline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Building Layouts</a:t>
            </a:r>
          </a:p>
        </p:txBody>
      </p:sp>
      <p:sp>
        <p:nvSpPr>
          <p:cNvPr id="238" name="Shape 238"/>
          <p:cNvSpPr txBox="1">
            <a:spLocks noGrp="1"/>
          </p:cNvSpPr>
          <p:nvPr>
            <p:ph type="body" idx="1"/>
          </p:nvPr>
        </p:nvSpPr>
        <p:spPr>
          <a:xfrm>
            <a:off x="2015066" y="3846051"/>
            <a:ext cx="8158689" cy="95454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/>
              <a:buNone/>
            </a:pPr>
            <a:endParaRPr sz="2400" b="0" i="0" u="none" strike="noStrike" cap="none" baseline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239" name="Shape 239"/>
          <p:cNvSpPr txBox="1">
            <a:spLocks noGrp="1"/>
          </p:cNvSpPr>
          <p:nvPr>
            <p:ph type="ftr" sz="quarter" idx="11"/>
          </p:nvPr>
        </p:nvSpPr>
        <p:spPr>
          <a:xfrm>
            <a:off x="1295400" y="5969000"/>
            <a:ext cx="7305900" cy="279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000" b="0" i="0" u="none" strike="noStrike" cap="none" baseline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Presented by Matthew Streich</a:t>
            </a:r>
          </a:p>
        </p:txBody>
      </p:sp>
      <p:sp>
        <p:nvSpPr>
          <p:cNvPr id="240" name="Shape 240"/>
          <p:cNvSpPr txBox="1">
            <a:spLocks noGrp="1"/>
          </p:cNvSpPr>
          <p:nvPr>
            <p:ph type="sldNum" sz="quarter" idx="12"/>
          </p:nvPr>
        </p:nvSpPr>
        <p:spPr>
          <a:xfrm>
            <a:off x="10353900" y="5969000"/>
            <a:ext cx="542696" cy="279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4984684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>
            <a:spLocks noGrp="1"/>
          </p:cNvSpPr>
          <p:nvPr>
            <p:ph type="title"/>
          </p:nvPr>
        </p:nvSpPr>
        <p:spPr>
          <a:xfrm>
            <a:off x="1295400" y="778933"/>
            <a:ext cx="9601196" cy="106438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262626"/>
              </a:buClr>
              <a:buSzPct val="25000"/>
              <a:buFont typeface="Garamond"/>
              <a:buNone/>
            </a:pPr>
            <a:r>
              <a:rPr lang="en-US" sz="4400" b="0" i="0" u="none" strike="noStrike" cap="none" baseline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Dirac Lighting Plan</a:t>
            </a:r>
          </a:p>
        </p:txBody>
      </p:sp>
      <p:sp>
        <p:nvSpPr>
          <p:cNvPr id="246" name="Shape 246"/>
          <p:cNvSpPr txBox="1">
            <a:spLocks noGrp="1"/>
          </p:cNvSpPr>
          <p:nvPr>
            <p:ph sz="half" idx="1"/>
          </p:nvPr>
        </p:nvSpPr>
        <p:spPr>
          <a:xfrm>
            <a:off x="6181344" y="2560319"/>
            <a:ext cx="4718303" cy="331012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5750" marR="0" lvl="0" indent="-110490" algn="l" rtl="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/>
              <a:buNone/>
            </a:pPr>
            <a:endParaRPr sz="2400" b="0" i="0" u="none" strike="noStrike" cap="none" baseline="0">
              <a:solidFill>
                <a:srgbClr val="262626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247" name="Shape 247"/>
          <p:cNvPicPr preferRelativeResize="0">
            <a:picLocks noGrp="1"/>
          </p:cNvPicPr>
          <p:nvPr>
            <p:ph sz="half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298574" y="1741714"/>
            <a:ext cx="9598023" cy="4488033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Shape 248"/>
          <p:cNvSpPr txBox="1">
            <a:spLocks noGrp="1"/>
          </p:cNvSpPr>
          <p:nvPr>
            <p:ph type="ftr" sz="quarter" idx="11"/>
          </p:nvPr>
        </p:nvSpPr>
        <p:spPr>
          <a:xfrm>
            <a:off x="1295400" y="5969000"/>
            <a:ext cx="7305900" cy="279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000" b="0" i="0" u="none" strike="noStrike" cap="none" baseline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Presented by Matthew Streich</a:t>
            </a:r>
          </a:p>
        </p:txBody>
      </p:sp>
      <p:sp>
        <p:nvSpPr>
          <p:cNvPr id="249" name="Shape 249"/>
          <p:cNvSpPr txBox="1">
            <a:spLocks noGrp="1"/>
          </p:cNvSpPr>
          <p:nvPr>
            <p:ph type="sldNum" sz="quarter" idx="12"/>
          </p:nvPr>
        </p:nvSpPr>
        <p:spPr>
          <a:xfrm>
            <a:off x="10353900" y="5969000"/>
            <a:ext cx="542696" cy="279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7966697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295401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262626"/>
              </a:buClr>
              <a:buSzPct val="25000"/>
              <a:buFont typeface="Garamond"/>
              <a:buNone/>
            </a:pPr>
            <a:r>
              <a:rPr lang="en-US" sz="4400" b="0" i="0" u="none" strike="noStrike" cap="none" baseline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Diric Power Layout</a:t>
            </a:r>
          </a:p>
        </p:txBody>
      </p:sp>
      <p:sp>
        <p:nvSpPr>
          <p:cNvPr id="255" name="Shape 255"/>
          <p:cNvSpPr txBox="1">
            <a:spLocks noGrp="1"/>
          </p:cNvSpPr>
          <p:nvPr>
            <p:ph sz="half" idx="1"/>
          </p:nvPr>
        </p:nvSpPr>
        <p:spPr>
          <a:xfrm>
            <a:off x="6181344" y="2560319"/>
            <a:ext cx="4718303" cy="331012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5750" marR="0" lvl="0" indent="-110490" algn="l" rtl="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/>
              <a:buNone/>
            </a:pPr>
            <a:endParaRPr sz="2400" b="0" i="0" u="none" strike="noStrike" cap="none" baseline="0">
              <a:solidFill>
                <a:srgbClr val="262626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256" name="Shape 256"/>
          <p:cNvPicPr preferRelativeResize="0">
            <a:picLocks noGrp="1"/>
          </p:cNvPicPr>
          <p:nvPr>
            <p:ph sz="half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298575" y="2394857"/>
            <a:ext cx="9598023" cy="3773713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Shape 257"/>
          <p:cNvSpPr txBox="1">
            <a:spLocks noGrp="1"/>
          </p:cNvSpPr>
          <p:nvPr>
            <p:ph type="ftr" sz="quarter" idx="11"/>
          </p:nvPr>
        </p:nvSpPr>
        <p:spPr>
          <a:xfrm>
            <a:off x="1295400" y="5969000"/>
            <a:ext cx="7305900" cy="279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000" b="0" i="0" u="none" strike="noStrike" cap="none" baseline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Presented by Matthew Streich</a:t>
            </a:r>
          </a:p>
        </p:txBody>
      </p:sp>
      <p:sp>
        <p:nvSpPr>
          <p:cNvPr id="258" name="Shape 258"/>
          <p:cNvSpPr txBox="1">
            <a:spLocks noGrp="1"/>
          </p:cNvSpPr>
          <p:nvPr>
            <p:ph type="sldNum" sz="quarter" idx="12"/>
          </p:nvPr>
        </p:nvSpPr>
        <p:spPr>
          <a:xfrm>
            <a:off x="10353900" y="5969000"/>
            <a:ext cx="542696" cy="279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4721921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 txBox="1">
            <a:spLocks noGrp="1"/>
          </p:cNvSpPr>
          <p:nvPr>
            <p:ph type="title"/>
          </p:nvPr>
        </p:nvSpPr>
        <p:spPr>
          <a:xfrm>
            <a:off x="1295401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262626"/>
              </a:buClr>
              <a:buSzPct val="25000"/>
              <a:buFont typeface="Garamond"/>
              <a:buNone/>
            </a:pPr>
            <a:r>
              <a:rPr lang="en-US" sz="4400" b="0" i="0" u="none" strike="noStrike" cap="none" baseline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HVAC System Layout</a:t>
            </a:r>
          </a:p>
        </p:txBody>
      </p:sp>
      <p:sp>
        <p:nvSpPr>
          <p:cNvPr id="264" name="Shape 264"/>
          <p:cNvSpPr txBox="1">
            <a:spLocks noGrp="1"/>
          </p:cNvSpPr>
          <p:nvPr>
            <p:ph sz="half" idx="1"/>
          </p:nvPr>
        </p:nvSpPr>
        <p:spPr>
          <a:xfrm>
            <a:off x="6181344" y="2560319"/>
            <a:ext cx="4718303" cy="331012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5750" marR="0" lvl="0" indent="-110490" algn="l" rtl="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/>
              <a:buNone/>
            </a:pPr>
            <a:endParaRPr sz="2400" b="0" i="0" u="none" strike="noStrike" cap="none" baseline="0">
              <a:solidFill>
                <a:srgbClr val="262626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265" name="Shape 265"/>
          <p:cNvPicPr preferRelativeResize="0">
            <a:picLocks noGrp="1"/>
          </p:cNvPicPr>
          <p:nvPr>
            <p:ph sz="half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298574" y="2285999"/>
            <a:ext cx="9761311" cy="3882570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Shape 266"/>
          <p:cNvSpPr txBox="1">
            <a:spLocks noGrp="1"/>
          </p:cNvSpPr>
          <p:nvPr>
            <p:ph type="ftr" sz="quarter" idx="11"/>
          </p:nvPr>
        </p:nvSpPr>
        <p:spPr>
          <a:xfrm>
            <a:off x="1295400" y="5969000"/>
            <a:ext cx="7305900" cy="279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000" b="0" i="0" u="none" strike="noStrike" cap="none" baseline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Presented by Matthew Streich</a:t>
            </a:r>
          </a:p>
        </p:txBody>
      </p:sp>
      <p:sp>
        <p:nvSpPr>
          <p:cNvPr id="267" name="Shape 267"/>
          <p:cNvSpPr txBox="1">
            <a:spLocks noGrp="1"/>
          </p:cNvSpPr>
          <p:nvPr>
            <p:ph type="sldNum" sz="quarter" idx="12"/>
          </p:nvPr>
        </p:nvSpPr>
        <p:spPr>
          <a:xfrm>
            <a:off x="10353900" y="5969000"/>
            <a:ext cx="542696" cy="279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6002255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Schedule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Dallas Perkins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60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Statement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42557" y="457200"/>
            <a:ext cx="3803651" cy="28527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Design and Implement a cost effective Demand Side Management system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Reduce Energy Costs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Two Buildings: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700" dirty="0" smtClean="0"/>
              <a:t>Dirac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700" dirty="0" smtClean="0"/>
              <a:t>Shores</a:t>
            </a:r>
          </a:p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David Gonsoulin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9541F-865D-48DF-A5C5-5F1C55E6AAC7}" type="slidenum">
              <a:rPr lang="en-US" smtClean="0"/>
              <a:t>3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0654" y="3309938"/>
            <a:ext cx="4339390" cy="32545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289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Schedule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3228" y="776815"/>
            <a:ext cx="1714500" cy="1714500"/>
          </a:xfrm>
          <a:prstGeom prst="rect">
            <a:avLst/>
          </a:prstGeom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2054432" y="2557468"/>
          <a:ext cx="8360227" cy="34752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8039"/>
                <a:gridCol w="3358751"/>
                <a:gridCol w="626565"/>
                <a:gridCol w="1042267"/>
                <a:gridCol w="771158"/>
                <a:gridCol w="1042267"/>
                <a:gridCol w="1021180"/>
              </a:tblGrid>
              <a:tr h="151096"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/>
                </a:tc>
                <a:tc rowSpan="3" gridSpan="6"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Project 12: </a:t>
                      </a:r>
                      <a:endParaRPr lang="en-GB" sz="900" b="1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 rowSpan="3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51096"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/>
                </a:tc>
                <a:tc gridSpan="6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51096"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/>
                </a:tc>
                <a:tc gridSpan="6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51096"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 Demand-Side Management</a:t>
                      </a:r>
                      <a:endParaRPr lang="en-GB" sz="900" b="1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900" b="1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/>
                </a:tc>
              </a:tr>
              <a:tr h="151096"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PLAN</a:t>
                      </a:r>
                      <a:endParaRPr lang="en-GB" sz="9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PLAN</a:t>
                      </a:r>
                      <a:endParaRPr lang="en-GB" sz="9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ACTUAL</a:t>
                      </a:r>
                      <a:endParaRPr lang="en-GB" sz="9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ACTUAL</a:t>
                      </a:r>
                      <a:endParaRPr lang="en-GB" sz="9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PERCENT</a:t>
                      </a:r>
                      <a:endParaRPr lang="en-GB" sz="9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51096"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ACTIVITY</a:t>
                      </a:r>
                      <a:endParaRPr lang="en-GB" sz="9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START</a:t>
                      </a:r>
                      <a:endParaRPr lang="en-GB" sz="9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DURATION</a:t>
                      </a:r>
                      <a:endParaRPr lang="en-GB" sz="9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START</a:t>
                      </a:r>
                      <a:endParaRPr lang="en-GB" sz="9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DURATION</a:t>
                      </a:r>
                      <a:endParaRPr lang="en-GB" sz="9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COMPLETE</a:t>
                      </a:r>
                      <a:endParaRPr lang="en-GB" sz="9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51096"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51096"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1</a:t>
                      </a:r>
                      <a:endParaRPr lang="en-GB" sz="9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Project Management</a:t>
                      </a:r>
                      <a:endParaRPr lang="en-GB" sz="9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1</a:t>
                      </a:r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35</a:t>
                      </a:r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1</a:t>
                      </a:r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35</a:t>
                      </a:r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45%</a:t>
                      </a:r>
                      <a:endParaRPr lang="en-GB" sz="9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51096"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2</a:t>
                      </a:r>
                      <a:endParaRPr lang="en-GB" sz="9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Research</a:t>
                      </a:r>
                      <a:endParaRPr lang="en-GB" sz="9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1</a:t>
                      </a:r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15</a:t>
                      </a:r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1</a:t>
                      </a:r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15</a:t>
                      </a:r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60%</a:t>
                      </a:r>
                      <a:endParaRPr lang="en-GB" sz="9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51096"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3</a:t>
                      </a:r>
                      <a:endParaRPr lang="en-GB" sz="9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Design</a:t>
                      </a:r>
                      <a:endParaRPr lang="en-GB" sz="9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10</a:t>
                      </a:r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11</a:t>
                      </a:r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9</a:t>
                      </a:r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9</a:t>
                      </a:r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25%</a:t>
                      </a:r>
                      <a:endParaRPr lang="en-GB" sz="9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51096"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3.1</a:t>
                      </a:r>
                      <a:endParaRPr lang="en-GB" sz="9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Design Variable Freuqency Drives</a:t>
                      </a:r>
                      <a:endParaRPr lang="en-GB" sz="9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10</a:t>
                      </a:r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4</a:t>
                      </a:r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9</a:t>
                      </a:r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9</a:t>
                      </a:r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90%</a:t>
                      </a:r>
                      <a:endParaRPr lang="en-GB" sz="9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51096"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3.1.1</a:t>
                      </a:r>
                      <a:endParaRPr lang="en-GB" sz="9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Interface VFD with Siemens System</a:t>
                      </a:r>
                      <a:endParaRPr lang="en-GB" sz="9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10</a:t>
                      </a:r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2</a:t>
                      </a:r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11</a:t>
                      </a:r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10%</a:t>
                      </a:r>
                      <a:endParaRPr lang="en-GB" sz="9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51096"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3.1.2</a:t>
                      </a:r>
                      <a:endParaRPr lang="en-GB" sz="9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Monitoring Software</a:t>
                      </a:r>
                      <a:endParaRPr lang="en-GB" sz="9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12</a:t>
                      </a:r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2</a:t>
                      </a:r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0%</a:t>
                      </a:r>
                      <a:endParaRPr lang="en-GB" sz="9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51096"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3.2</a:t>
                      </a:r>
                      <a:endParaRPr lang="en-GB" sz="9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Load Scheduling</a:t>
                      </a:r>
                      <a:endParaRPr lang="en-GB" sz="9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10</a:t>
                      </a:r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3</a:t>
                      </a:r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u="none" strike="noStrike">
                          <a:effectLst/>
                        </a:rPr>
                        <a:t> </a:t>
                      </a:r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u="none" strike="noStrike">
                          <a:effectLst/>
                        </a:rPr>
                        <a:t> </a:t>
                      </a:r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0%</a:t>
                      </a:r>
                      <a:endParaRPr lang="en-GB" sz="9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51096"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3.2.1</a:t>
                      </a:r>
                      <a:endParaRPr lang="en-GB" sz="9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Identifying Loads to be Scheduled</a:t>
                      </a:r>
                      <a:endParaRPr lang="en-GB" sz="9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10</a:t>
                      </a:r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1</a:t>
                      </a:r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u="none" strike="noStrike">
                          <a:effectLst/>
                        </a:rPr>
                        <a:t> </a:t>
                      </a:r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5%</a:t>
                      </a:r>
                      <a:endParaRPr lang="en-GB" sz="9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51096"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3.2.2</a:t>
                      </a:r>
                      <a:endParaRPr lang="en-GB" sz="9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Shifting Loads</a:t>
                      </a:r>
                      <a:endParaRPr lang="en-GB" sz="9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11</a:t>
                      </a:r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2</a:t>
                      </a:r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u="none" strike="noStrike">
                          <a:effectLst/>
                        </a:rPr>
                        <a:t> </a:t>
                      </a:r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15%</a:t>
                      </a:r>
                      <a:endParaRPr lang="en-GB" sz="9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51096"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3.3</a:t>
                      </a:r>
                      <a:endParaRPr lang="en-GB" sz="9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Thermal Storage</a:t>
                      </a:r>
                      <a:endParaRPr lang="en-GB" sz="9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10</a:t>
                      </a:r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5</a:t>
                      </a:r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10</a:t>
                      </a:r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u="none" strike="noStrike">
                          <a:effectLst/>
                        </a:rPr>
                        <a:t>5</a:t>
                      </a:r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15%</a:t>
                      </a:r>
                      <a:endParaRPr lang="en-GB" sz="9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51096"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3.3.1</a:t>
                      </a:r>
                      <a:endParaRPr lang="en-GB" sz="9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Analysis of Possible Tank Locations</a:t>
                      </a:r>
                      <a:endParaRPr lang="en-GB" sz="9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10</a:t>
                      </a:r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2</a:t>
                      </a:r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u="none" strike="noStrike">
                          <a:effectLst/>
                        </a:rPr>
                        <a:t> </a:t>
                      </a:r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u="none" strike="noStrike">
                          <a:effectLst/>
                        </a:rPr>
                        <a:t> </a:t>
                      </a:r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0%</a:t>
                      </a:r>
                      <a:endParaRPr lang="en-GB" sz="9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51096"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3.3.2</a:t>
                      </a:r>
                      <a:endParaRPr lang="en-GB" sz="9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Scheduling of Storage</a:t>
                      </a:r>
                      <a:endParaRPr lang="en-GB" sz="9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12</a:t>
                      </a:r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3</a:t>
                      </a:r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12</a:t>
                      </a:r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u="none" strike="noStrike">
                          <a:effectLst/>
                        </a:rPr>
                        <a:t> </a:t>
                      </a:r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5%</a:t>
                      </a:r>
                      <a:endParaRPr lang="en-GB" sz="9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51096"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3.4</a:t>
                      </a:r>
                      <a:endParaRPr lang="en-GB" sz="9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Lighting Renovation</a:t>
                      </a:r>
                      <a:endParaRPr lang="en-GB" sz="9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14</a:t>
                      </a:r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6</a:t>
                      </a:r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10</a:t>
                      </a:r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6</a:t>
                      </a:r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10%</a:t>
                      </a:r>
                      <a:endParaRPr lang="en-GB" sz="9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51096"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3.4.1</a:t>
                      </a:r>
                      <a:endParaRPr lang="en-GB" sz="9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Updating Lighting</a:t>
                      </a:r>
                      <a:endParaRPr lang="en-GB" sz="9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14</a:t>
                      </a:r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3</a:t>
                      </a:r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10</a:t>
                      </a:r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3</a:t>
                      </a:r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30%</a:t>
                      </a:r>
                      <a:endParaRPr lang="en-GB" sz="9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51096"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3.4.2</a:t>
                      </a:r>
                      <a:endParaRPr lang="en-GB" sz="9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Add Lighting Motion Sensors</a:t>
                      </a:r>
                      <a:endParaRPr lang="en-GB" sz="9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15</a:t>
                      </a:r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2</a:t>
                      </a:r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u="none" strike="noStrike">
                          <a:effectLst/>
                        </a:rPr>
                        <a:t> </a:t>
                      </a:r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u="none" strike="noStrike">
                          <a:effectLst/>
                        </a:rPr>
                        <a:t> </a:t>
                      </a:r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0%</a:t>
                      </a:r>
                      <a:endParaRPr lang="en-GB" sz="9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51096"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3.4.3</a:t>
                      </a:r>
                      <a:endParaRPr lang="en-GB" sz="9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Lighting Control</a:t>
                      </a:r>
                      <a:endParaRPr lang="en-GB" sz="9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17</a:t>
                      </a:r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3</a:t>
                      </a:r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u="none" strike="noStrike">
                          <a:effectLst/>
                        </a:rPr>
                        <a:t> </a:t>
                      </a:r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u="none" strike="noStrike">
                          <a:effectLst/>
                        </a:rPr>
                        <a:t> </a:t>
                      </a:r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 dirty="0">
                          <a:effectLst/>
                        </a:rPr>
                        <a:t>0%</a:t>
                      </a:r>
                      <a:endParaRPr lang="en-GB" sz="9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Dallas Perkins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0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Schedule (cont.)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347" y="898959"/>
            <a:ext cx="1438251" cy="1470212"/>
          </a:xfrm>
          <a:prstGeom prst="rect">
            <a:avLst/>
          </a:prstGeom>
        </p:spPr>
      </p:pic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1733797" y="2557457"/>
          <a:ext cx="8550234" cy="35108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9113"/>
                <a:gridCol w="3433437"/>
                <a:gridCol w="640498"/>
                <a:gridCol w="1067496"/>
                <a:gridCol w="788306"/>
                <a:gridCol w="1067496"/>
                <a:gridCol w="1043888"/>
              </a:tblGrid>
              <a:tr h="193058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3.5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Ventilation Control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13</a:t>
                      </a:r>
                      <a:endParaRPr lang="en-GB" sz="11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5</a:t>
                      </a:r>
                      <a:endParaRPr lang="en-GB" sz="11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>
                          <a:effectLst/>
                        </a:rPr>
                        <a:t> </a:t>
                      </a:r>
                      <a:endParaRPr lang="en-GB" sz="3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>
                          <a:effectLst/>
                        </a:rPr>
                        <a:t> </a:t>
                      </a:r>
                      <a:endParaRPr lang="en-GB" sz="3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0%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93058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3.5.1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Plan Where to Install CO2 Sensors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13</a:t>
                      </a:r>
                      <a:endParaRPr lang="en-GB" sz="11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3</a:t>
                      </a:r>
                      <a:endParaRPr lang="en-GB" sz="11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>
                          <a:effectLst/>
                        </a:rPr>
                        <a:t> </a:t>
                      </a:r>
                      <a:endParaRPr lang="en-GB" sz="3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>
                          <a:effectLst/>
                        </a:rPr>
                        <a:t> </a:t>
                      </a:r>
                      <a:endParaRPr lang="en-GB" sz="3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0%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93058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3.5.2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Off-Peak Hours Building Cooling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14</a:t>
                      </a:r>
                      <a:endParaRPr lang="en-GB" sz="11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2</a:t>
                      </a:r>
                      <a:endParaRPr lang="en-GB" sz="11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>
                          <a:effectLst/>
                        </a:rPr>
                        <a:t> </a:t>
                      </a:r>
                      <a:endParaRPr lang="en-GB" sz="3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>
                          <a:effectLst/>
                        </a:rPr>
                        <a:t> </a:t>
                      </a:r>
                      <a:endParaRPr lang="en-GB" sz="3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0%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93058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3.5.3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Monitoring Software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13</a:t>
                      </a:r>
                      <a:endParaRPr lang="en-GB" sz="11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5</a:t>
                      </a:r>
                      <a:endParaRPr lang="en-GB" sz="11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>
                          <a:effectLst/>
                        </a:rPr>
                        <a:t> </a:t>
                      </a:r>
                      <a:endParaRPr lang="en-GB" sz="3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>
                          <a:effectLst/>
                        </a:rPr>
                        <a:t> </a:t>
                      </a:r>
                      <a:endParaRPr lang="en-GB" sz="3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0%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93058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4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Implementation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20</a:t>
                      </a:r>
                      <a:endParaRPr lang="en-GB" sz="11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11</a:t>
                      </a:r>
                      <a:endParaRPr lang="en-GB" sz="11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>
                          <a:effectLst/>
                        </a:rPr>
                        <a:t> </a:t>
                      </a:r>
                      <a:endParaRPr lang="en-GB" sz="3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>
                          <a:effectLst/>
                        </a:rPr>
                        <a:t> </a:t>
                      </a:r>
                      <a:endParaRPr lang="en-GB" sz="3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0%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93058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4.1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Simulation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20</a:t>
                      </a:r>
                      <a:endParaRPr lang="en-GB" sz="11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3</a:t>
                      </a:r>
                      <a:endParaRPr lang="en-GB" sz="11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>
                          <a:effectLst/>
                        </a:rPr>
                        <a:t> </a:t>
                      </a:r>
                      <a:endParaRPr lang="en-GB" sz="3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>
                          <a:effectLst/>
                        </a:rPr>
                        <a:t> </a:t>
                      </a:r>
                      <a:endParaRPr lang="en-GB" sz="3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0%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9604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4.2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Review of Simulation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23</a:t>
                      </a:r>
                      <a:endParaRPr lang="en-GB" sz="11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2</a:t>
                      </a:r>
                      <a:endParaRPr lang="en-GB" sz="11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0%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9604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4.3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Physical Implementation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25</a:t>
                      </a:r>
                      <a:endParaRPr lang="en-GB" sz="11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6</a:t>
                      </a:r>
                      <a:endParaRPr lang="en-GB" sz="11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0%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9604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5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Integration into Siemens System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23</a:t>
                      </a:r>
                      <a:endParaRPr lang="en-GB" sz="11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8</a:t>
                      </a:r>
                      <a:endParaRPr lang="en-GB" sz="11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0%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9604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5.1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Hardware Connections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25</a:t>
                      </a:r>
                      <a:endParaRPr lang="en-GB" sz="11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6</a:t>
                      </a:r>
                      <a:endParaRPr lang="en-GB" sz="11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0%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9604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5.2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3.1.1  Interface VFD with Siemens System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27</a:t>
                      </a:r>
                      <a:endParaRPr lang="en-GB" sz="11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2</a:t>
                      </a:r>
                      <a:endParaRPr lang="en-GB" sz="11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0%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9604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5.3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3.1.2  Monitoring Software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29</a:t>
                      </a:r>
                      <a:endParaRPr lang="en-GB" sz="11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3</a:t>
                      </a:r>
                      <a:endParaRPr lang="en-GB" sz="11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0%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9604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6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Analysis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13</a:t>
                      </a:r>
                      <a:endParaRPr lang="en-GB" sz="11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19</a:t>
                      </a:r>
                      <a:endParaRPr lang="en-GB" sz="11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>
                          <a:effectLst/>
                        </a:rPr>
                        <a:t> </a:t>
                      </a:r>
                      <a:endParaRPr lang="en-GB" sz="3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>
                          <a:effectLst/>
                        </a:rPr>
                        <a:t> </a:t>
                      </a:r>
                      <a:endParaRPr lang="en-GB" sz="3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0%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9604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6.1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Economic Impact to the University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13</a:t>
                      </a:r>
                      <a:endParaRPr lang="en-GB" sz="11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8</a:t>
                      </a:r>
                      <a:endParaRPr lang="en-GB" sz="11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>
                          <a:effectLst/>
                        </a:rPr>
                        <a:t> </a:t>
                      </a:r>
                      <a:endParaRPr lang="en-GB" sz="3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0%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9604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6.2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Future Savings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15</a:t>
                      </a:r>
                      <a:endParaRPr lang="en-GB" sz="11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5</a:t>
                      </a:r>
                      <a:endParaRPr lang="en-GB" sz="11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>
                          <a:effectLst/>
                        </a:rPr>
                        <a:t> </a:t>
                      </a:r>
                      <a:endParaRPr lang="en-GB" sz="3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>
                          <a:effectLst/>
                        </a:rPr>
                        <a:t> </a:t>
                      </a:r>
                      <a:endParaRPr lang="en-GB" sz="3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0%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9604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6.3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Analyzing Environmental Impact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31</a:t>
                      </a:r>
                      <a:endParaRPr lang="en-GB" sz="11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1</a:t>
                      </a:r>
                      <a:endParaRPr lang="en-GB" sz="11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>
                          <a:effectLst/>
                        </a:rPr>
                        <a:t> </a:t>
                      </a:r>
                      <a:endParaRPr lang="en-GB" sz="3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>
                          <a:effectLst/>
                        </a:rPr>
                        <a:t> </a:t>
                      </a:r>
                      <a:endParaRPr lang="en-GB" sz="3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0%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9604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6.4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Measure Efficiency of Installed System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22</a:t>
                      </a:r>
                      <a:endParaRPr lang="en-GB" sz="11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28</a:t>
                      </a:r>
                      <a:endParaRPr lang="en-GB" sz="11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>
                          <a:effectLst/>
                        </a:rPr>
                        <a:t> </a:t>
                      </a:r>
                      <a:endParaRPr lang="en-GB" sz="3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>
                          <a:effectLst/>
                        </a:rPr>
                        <a:t> </a:t>
                      </a:r>
                      <a:endParaRPr lang="en-GB" sz="3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0%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9604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7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Documentation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1</a:t>
                      </a:r>
                      <a:endParaRPr lang="en-GB" sz="11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31</a:t>
                      </a:r>
                      <a:endParaRPr lang="en-GB" sz="11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1</a:t>
                      </a:r>
                      <a:endParaRPr lang="en-GB" sz="11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31</a:t>
                      </a:r>
                      <a:endParaRPr lang="en-GB" sz="11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 dirty="0">
                          <a:effectLst/>
                        </a:rPr>
                        <a:t>25%</a:t>
                      </a:r>
                      <a:endParaRPr lang="en-GB" sz="11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Dallas Perkins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86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Schedule 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4118776"/>
              </p:ext>
            </p:extLst>
          </p:nvPr>
        </p:nvGraphicFramePr>
        <p:xfrm>
          <a:off x="1295401" y="2799080"/>
          <a:ext cx="3039532" cy="31699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2504"/>
                <a:gridCol w="2647028"/>
              </a:tblGrid>
              <a:tr h="18553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u="none" strike="noStrike" dirty="0">
                          <a:effectLst/>
                        </a:rPr>
                        <a:t>1</a:t>
                      </a:r>
                      <a:endParaRPr lang="en-GB" sz="13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u="none" strike="noStrike">
                          <a:effectLst/>
                        </a:rPr>
                        <a:t>Project Management</a:t>
                      </a:r>
                      <a:endParaRPr lang="en-GB" sz="13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8553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u="none" strike="noStrike">
                          <a:effectLst/>
                        </a:rPr>
                        <a:t>2</a:t>
                      </a:r>
                      <a:endParaRPr lang="en-GB" sz="13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u="none" strike="noStrike" dirty="0">
                          <a:effectLst/>
                        </a:rPr>
                        <a:t>Research</a:t>
                      </a:r>
                      <a:endParaRPr lang="en-GB" sz="13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96297"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u="none" strike="noStrike">
                          <a:effectLst/>
                        </a:rPr>
                        <a:t>3</a:t>
                      </a:r>
                      <a:endParaRPr lang="en-GB" sz="13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u="none" strike="noStrike">
                          <a:effectLst/>
                        </a:rPr>
                        <a:t>Design</a:t>
                      </a:r>
                      <a:endParaRPr lang="en-GB" sz="13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96297"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u="none" strike="noStrike">
                          <a:effectLst/>
                        </a:rPr>
                        <a:t>3.1</a:t>
                      </a:r>
                      <a:endParaRPr lang="en-GB" sz="13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u="none" strike="noStrike">
                          <a:effectLst/>
                        </a:rPr>
                        <a:t>Design Variable Freuqency Drives</a:t>
                      </a:r>
                      <a:endParaRPr lang="en-GB" sz="13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96297"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u="none" strike="noStrike">
                          <a:effectLst/>
                        </a:rPr>
                        <a:t>3.1.1</a:t>
                      </a:r>
                      <a:endParaRPr lang="en-GB" sz="13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u="none" strike="noStrike">
                          <a:effectLst/>
                        </a:rPr>
                        <a:t>Interface VFD with Siemens System</a:t>
                      </a:r>
                      <a:endParaRPr lang="en-GB" sz="13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96297"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u="none" strike="noStrike">
                          <a:effectLst/>
                        </a:rPr>
                        <a:t>3.1.2</a:t>
                      </a:r>
                      <a:endParaRPr lang="en-GB" sz="13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u="none" strike="noStrike">
                          <a:effectLst/>
                        </a:rPr>
                        <a:t>Monitoring Software</a:t>
                      </a:r>
                      <a:endParaRPr lang="en-GB" sz="13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96297"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u="none" strike="noStrike">
                          <a:effectLst/>
                        </a:rPr>
                        <a:t>3.2</a:t>
                      </a:r>
                      <a:endParaRPr lang="en-GB" sz="13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u="none" strike="noStrike">
                          <a:effectLst/>
                        </a:rPr>
                        <a:t>Load Scheduling</a:t>
                      </a:r>
                      <a:endParaRPr lang="en-GB" sz="13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96297"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u="none" strike="noStrike">
                          <a:effectLst/>
                        </a:rPr>
                        <a:t>3.2.1</a:t>
                      </a:r>
                      <a:endParaRPr lang="en-GB" sz="13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u="none" strike="noStrike">
                          <a:effectLst/>
                        </a:rPr>
                        <a:t>Identifying Loads to be Scheduled</a:t>
                      </a:r>
                      <a:endParaRPr lang="en-GB" sz="13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96297"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u="none" strike="noStrike">
                          <a:effectLst/>
                        </a:rPr>
                        <a:t>3.2.2</a:t>
                      </a:r>
                      <a:endParaRPr lang="en-GB" sz="13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u="none" strike="noStrike">
                          <a:effectLst/>
                        </a:rPr>
                        <a:t>Shifting Loads</a:t>
                      </a:r>
                      <a:endParaRPr lang="en-GB" sz="13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96297"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u="none" strike="noStrike">
                          <a:effectLst/>
                        </a:rPr>
                        <a:t>3.3</a:t>
                      </a:r>
                      <a:endParaRPr lang="en-GB" sz="13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u="none" strike="noStrike">
                          <a:effectLst/>
                        </a:rPr>
                        <a:t>Thermal Storage</a:t>
                      </a:r>
                      <a:endParaRPr lang="en-GB" sz="13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96297"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u="none" strike="noStrike">
                          <a:effectLst/>
                        </a:rPr>
                        <a:t>3.3.1</a:t>
                      </a:r>
                      <a:endParaRPr lang="en-GB" sz="13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u="none" strike="noStrike">
                          <a:effectLst/>
                        </a:rPr>
                        <a:t>Analysis of Possible Tank Locations</a:t>
                      </a:r>
                      <a:endParaRPr lang="en-GB" sz="13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96297"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u="none" strike="noStrike">
                          <a:effectLst/>
                        </a:rPr>
                        <a:t>3.3.2</a:t>
                      </a:r>
                      <a:endParaRPr lang="en-GB" sz="13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u="none" strike="noStrike">
                          <a:effectLst/>
                        </a:rPr>
                        <a:t>Scheduling of Storage</a:t>
                      </a:r>
                      <a:endParaRPr lang="en-GB" sz="13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96297"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u="none" strike="noStrike">
                          <a:effectLst/>
                        </a:rPr>
                        <a:t>3.4</a:t>
                      </a:r>
                      <a:endParaRPr lang="en-GB" sz="13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u="none" strike="noStrike">
                          <a:effectLst/>
                        </a:rPr>
                        <a:t>Lighting Renovation</a:t>
                      </a:r>
                      <a:endParaRPr lang="en-GB" sz="13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96297"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u="none" strike="noStrike">
                          <a:effectLst/>
                        </a:rPr>
                        <a:t>3.4.1</a:t>
                      </a:r>
                      <a:endParaRPr lang="en-GB" sz="13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u="none" strike="noStrike">
                          <a:effectLst/>
                        </a:rPr>
                        <a:t>Updating Lighting</a:t>
                      </a:r>
                      <a:endParaRPr lang="en-GB" sz="13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96297"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u="none" strike="noStrike">
                          <a:effectLst/>
                        </a:rPr>
                        <a:t>3.4.2</a:t>
                      </a:r>
                      <a:endParaRPr lang="en-GB" sz="13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u="none" strike="noStrike">
                          <a:effectLst/>
                        </a:rPr>
                        <a:t>Add Lighting Motion Sensors</a:t>
                      </a:r>
                      <a:endParaRPr lang="en-GB" sz="13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96297"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u="none" strike="noStrike">
                          <a:effectLst/>
                        </a:rPr>
                        <a:t>3.4.3</a:t>
                      </a:r>
                      <a:endParaRPr lang="en-GB" sz="13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u="none" strike="noStrike" dirty="0">
                          <a:effectLst/>
                        </a:rPr>
                        <a:t>Lighting Control</a:t>
                      </a:r>
                      <a:endParaRPr lang="en-GB" sz="13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2470705"/>
              </p:ext>
            </p:extLst>
          </p:nvPr>
        </p:nvGraphicFramePr>
        <p:xfrm>
          <a:off x="4351865" y="668863"/>
          <a:ext cx="6129870" cy="5300137"/>
        </p:xfrm>
        <a:graphic>
          <a:graphicData uri="http://schemas.openxmlformats.org/drawingml/2006/table">
            <a:tbl>
              <a:tblPr/>
              <a:tblGrid>
                <a:gridCol w="335885"/>
                <a:gridCol w="69608"/>
                <a:gridCol w="172361"/>
                <a:gridCol w="330446"/>
                <a:gridCol w="136919"/>
                <a:gridCol w="69608"/>
                <a:gridCol w="679503"/>
                <a:gridCol w="142898"/>
                <a:gridCol w="69608"/>
                <a:gridCol w="419855"/>
                <a:gridCol w="108278"/>
                <a:gridCol w="153579"/>
                <a:gridCol w="148054"/>
                <a:gridCol w="145844"/>
                <a:gridCol w="138479"/>
                <a:gridCol w="163524"/>
                <a:gridCol w="138479"/>
                <a:gridCol w="138479"/>
                <a:gridCol w="278023"/>
                <a:gridCol w="26149"/>
                <a:gridCol w="138479"/>
                <a:gridCol w="163524"/>
                <a:gridCol w="163524"/>
                <a:gridCol w="163524"/>
                <a:gridCol w="163524"/>
                <a:gridCol w="163524"/>
                <a:gridCol w="163524"/>
                <a:gridCol w="163524"/>
                <a:gridCol w="163524"/>
                <a:gridCol w="163524"/>
                <a:gridCol w="163524"/>
                <a:gridCol w="163524"/>
                <a:gridCol w="163524"/>
                <a:gridCol w="163524"/>
              </a:tblGrid>
              <a:tr h="367318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b="1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 Fall 2014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188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188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EB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Plan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Actual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AB5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-GB" sz="9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  <a:r>
                        <a:rPr lang="en-GB" sz="9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 </a:t>
                      </a:r>
                      <a:r>
                        <a:rPr lang="en-GB" sz="9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Complete (beyond plan)</a:t>
                      </a:r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607106"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188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577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  <a:r>
                        <a:rPr lang="en-GB" sz="9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 </a:t>
                      </a:r>
                      <a:r>
                        <a:rPr lang="en-GB" sz="9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Complete</a:t>
                      </a:r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7DEB9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Actual (beyond plan</a:t>
                      </a:r>
                      <a:r>
                        <a:rPr lang="en-GB" sz="9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#NAME?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6095"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42533"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Aug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Sept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Oct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Nov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Dec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916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916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916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916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CDB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CDB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Jan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CDB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CDB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CDB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E2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Feb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E2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E2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E2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AB9C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AB9C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GB" sz="9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MARCH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AB9C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April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</a:tr>
              <a:tr h="196095"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Weeks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7318"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095"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57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57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57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57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57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57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57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57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57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57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57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57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57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57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57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</a:tr>
              <a:tr h="196095"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57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57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57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57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57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57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57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57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57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6095"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AB5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57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6095"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AB5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57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57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57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57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AB5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AB5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AB5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7DEB9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6095"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57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247"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6095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 dirty="0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6095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6095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6095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57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6095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6095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7DEB9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57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6095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AB5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7DEB9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7DEB9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7DEB9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6095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AB5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7DEB9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7DEB9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6095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6095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 dirty="0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Dallas Perkins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164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Schedule</a:t>
            </a:r>
            <a:endParaRPr lang="en-GB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1406305" y="2509960"/>
          <a:ext cx="2847961" cy="33178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7766"/>
                <a:gridCol w="2480195"/>
              </a:tblGrid>
              <a:tr h="182448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3.5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Ventilation Control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82448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3.5.1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Plan Where to Install CO2 Sensors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82448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3.5.2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Off-Peak Hours Building Cooling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82448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3.5.3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Monitoring Software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82448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4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Implementation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82448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4.1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Simulation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85266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4.2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Review of Simulation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85266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4.3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Physical Implementation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85266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5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Integration into Siemens System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85266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5.1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Hardware Connections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85266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5.2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3.1.1  Interface VFD with Siemens System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85266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5.3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3.1.2  Monitoring Software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85266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6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Analysis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85266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6.1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Economic Impact to the University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85266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6.2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Future Savings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85266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6.3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Analyzing Environmental Impact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85266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6.4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Measure Efficiency of Installed System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85266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7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 dirty="0">
                          <a:effectLst/>
                        </a:rPr>
                        <a:t>Documentation</a:t>
                      </a:r>
                      <a:endParaRPr lang="en-GB" sz="11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4206505" y="2505694"/>
          <a:ext cx="7146306" cy="33202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Worksheet" r:id="rId3" imgW="52815933" imgH="14182485" progId="Excel.Sheet.12">
                  <p:embed/>
                </p:oleObj>
              </mc:Choice>
              <mc:Fallback>
                <p:oleObj name="Worksheet" r:id="rId3" imgW="52815933" imgH="1418248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06505" y="2505694"/>
                        <a:ext cx="7146306" cy="33202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Dallas Perkins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25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Budget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Dallas Perkins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99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Rough Budget ROI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1213658" y="2876203"/>
          <a:ext cx="9865822" cy="2300080"/>
        </p:xfrm>
        <a:graphic>
          <a:graphicData uri="http://schemas.openxmlformats.org/drawingml/2006/table">
            <a:tbl>
              <a:tblPr/>
              <a:tblGrid>
                <a:gridCol w="2082496"/>
                <a:gridCol w="885060"/>
                <a:gridCol w="832998"/>
                <a:gridCol w="572687"/>
                <a:gridCol w="650780"/>
                <a:gridCol w="846014"/>
                <a:gridCol w="911091"/>
                <a:gridCol w="859029"/>
                <a:gridCol w="780935"/>
                <a:gridCol w="819983"/>
                <a:gridCol w="624749"/>
              </a:tblGrid>
              <a:tr h="69002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 Description</a:t>
                      </a:r>
                    </a:p>
                  </a:txBody>
                  <a:tcPr marL="6333" marR="6333" marT="63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Manufacturer</a:t>
                      </a:r>
                    </a:p>
                  </a:txBody>
                  <a:tcPr marL="6333" marR="6333" marT="63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Per Unit Construction Cost</a:t>
                      </a:r>
                    </a:p>
                  </a:txBody>
                  <a:tcPr marL="6333" marR="6333" marT="63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Quantity</a:t>
                      </a:r>
                    </a:p>
                  </a:txBody>
                  <a:tcPr marL="6333" marR="6333" marT="63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 Cost</a:t>
                      </a:r>
                    </a:p>
                  </a:txBody>
                  <a:tcPr marL="6333" marR="6333" marT="63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p.u. kW Reduction</a:t>
                      </a:r>
                    </a:p>
                  </a:txBody>
                  <a:tcPr marL="6333" marR="6333" marT="63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 kW Reduction</a:t>
                      </a:r>
                    </a:p>
                  </a:txBody>
                  <a:tcPr marL="6333" marR="6333" marT="63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Demand Charge Reduction</a:t>
                      </a:r>
                    </a:p>
                  </a:txBody>
                  <a:tcPr marL="6333" marR="6333" marT="63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Kwh Savings per year</a:t>
                      </a:r>
                    </a:p>
                  </a:txBody>
                  <a:tcPr marL="6333" marR="6333" marT="63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 Savings</a:t>
                      </a:r>
                    </a:p>
                  </a:txBody>
                  <a:tcPr marL="6333" marR="6333" marT="63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Simple Payback (Years)</a:t>
                      </a:r>
                    </a:p>
                  </a:txBody>
                  <a:tcPr marL="6333" marR="6333" marT="63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AD47"/>
                    </a:solidFill>
                  </a:tcPr>
                </a:tc>
              </a:tr>
              <a:tr h="23000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Variable Frequency Drive (40 hp)</a:t>
                      </a:r>
                    </a:p>
                  </a:txBody>
                  <a:tcPr marL="6333" marR="6333" marT="63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Taco-HVAC</a:t>
                      </a:r>
                    </a:p>
                  </a:txBody>
                  <a:tcPr marL="6333" marR="6333" marT="63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$15,000 </a:t>
                      </a:r>
                    </a:p>
                  </a:txBody>
                  <a:tcPr marL="6333" marR="6333" marT="63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33" marR="6333" marT="63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$30,000 </a:t>
                      </a:r>
                    </a:p>
                  </a:txBody>
                  <a:tcPr marL="6333" marR="6333" marT="63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4.47</a:t>
                      </a:r>
                    </a:p>
                  </a:txBody>
                  <a:tcPr marL="6333" marR="6333" marT="63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8.94</a:t>
                      </a:r>
                    </a:p>
                  </a:txBody>
                  <a:tcPr marL="6333" marR="6333" marT="63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$49.75 </a:t>
                      </a:r>
                    </a:p>
                  </a:txBody>
                  <a:tcPr marL="6333" marR="6333" marT="63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$3,549 </a:t>
                      </a:r>
                    </a:p>
                  </a:txBody>
                  <a:tcPr marL="6333" marR="6333" marT="63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$4,146.01 </a:t>
                      </a:r>
                    </a:p>
                  </a:txBody>
                  <a:tcPr marL="6333" marR="6333" marT="63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7.24</a:t>
                      </a:r>
                    </a:p>
                  </a:txBody>
                  <a:tcPr marL="6333" marR="6333" marT="63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000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Variable Frequency Drive (7 ½ hp)</a:t>
                      </a:r>
                    </a:p>
                  </a:txBody>
                  <a:tcPr marL="6333" marR="6333" marT="63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Taco-HVAC</a:t>
                      </a:r>
                    </a:p>
                  </a:txBody>
                  <a:tcPr marL="6333" marR="6333" marT="63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$10,000 </a:t>
                      </a:r>
                    </a:p>
                  </a:txBody>
                  <a:tcPr marL="6333" marR="6333" marT="63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33" marR="6333" marT="63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$20,000 </a:t>
                      </a:r>
                    </a:p>
                  </a:txBody>
                  <a:tcPr marL="6333" marR="6333" marT="63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0.839</a:t>
                      </a:r>
                    </a:p>
                  </a:txBody>
                  <a:tcPr marL="6333" marR="6333" marT="63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1.68</a:t>
                      </a:r>
                    </a:p>
                  </a:txBody>
                  <a:tcPr marL="6333" marR="6333" marT="63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$9.34 </a:t>
                      </a:r>
                    </a:p>
                  </a:txBody>
                  <a:tcPr marL="6333" marR="6333" marT="63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$2,841 </a:t>
                      </a:r>
                    </a:p>
                  </a:txBody>
                  <a:tcPr marL="6333" marR="6333" marT="63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$2,953.06 </a:t>
                      </a:r>
                    </a:p>
                  </a:txBody>
                  <a:tcPr marL="6333" marR="6333" marT="63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6.77</a:t>
                      </a:r>
                    </a:p>
                  </a:txBody>
                  <a:tcPr marL="6333" marR="6333" marT="63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000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T8 LED Replacements - Shores</a:t>
                      </a:r>
                    </a:p>
                  </a:txBody>
                  <a:tcPr marL="6333" marR="6333" marT="63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Phillips</a:t>
                      </a:r>
                    </a:p>
                  </a:txBody>
                  <a:tcPr marL="6333" marR="6333" marT="63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$20 </a:t>
                      </a:r>
                    </a:p>
                  </a:txBody>
                  <a:tcPr marL="6333" marR="6333" marT="63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2,460</a:t>
                      </a:r>
                    </a:p>
                  </a:txBody>
                  <a:tcPr marL="6333" marR="6333" marT="63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$49,200 </a:t>
                      </a:r>
                    </a:p>
                  </a:txBody>
                  <a:tcPr marL="6333" marR="6333" marT="63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0.007</a:t>
                      </a:r>
                    </a:p>
                  </a:txBody>
                  <a:tcPr marL="6333" marR="6333" marT="63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17.22</a:t>
                      </a:r>
                    </a:p>
                  </a:txBody>
                  <a:tcPr marL="6333" marR="6333" marT="63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$191.66 </a:t>
                      </a:r>
                    </a:p>
                  </a:txBody>
                  <a:tcPr marL="6333" marR="6333" marT="63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$4,726.55</a:t>
                      </a:r>
                    </a:p>
                  </a:txBody>
                  <a:tcPr marL="6333" marR="6333" marT="63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$7,026.45 </a:t>
                      </a:r>
                    </a:p>
                  </a:txBody>
                  <a:tcPr marL="6333" marR="6333" marT="63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7.00</a:t>
                      </a:r>
                    </a:p>
                  </a:txBody>
                  <a:tcPr marL="6333" marR="6333" marT="63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000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T8 LED Replacements - Dirac</a:t>
                      </a:r>
                    </a:p>
                  </a:txBody>
                  <a:tcPr marL="6333" marR="6333" marT="63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Phillips</a:t>
                      </a:r>
                    </a:p>
                  </a:txBody>
                  <a:tcPr marL="6333" marR="6333" marT="63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$20 </a:t>
                      </a:r>
                    </a:p>
                  </a:txBody>
                  <a:tcPr marL="6333" marR="6333" marT="63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4,742</a:t>
                      </a:r>
                    </a:p>
                  </a:txBody>
                  <a:tcPr marL="6333" marR="6333" marT="63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$94,840 </a:t>
                      </a:r>
                    </a:p>
                  </a:txBody>
                  <a:tcPr marL="6333" marR="6333" marT="63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0.007</a:t>
                      </a:r>
                    </a:p>
                  </a:txBody>
                  <a:tcPr marL="6333" marR="6333" marT="63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33.19</a:t>
                      </a:r>
                    </a:p>
                  </a:txBody>
                  <a:tcPr marL="6333" marR="6333" marT="63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$369.45 </a:t>
                      </a:r>
                    </a:p>
                  </a:txBody>
                  <a:tcPr marL="6333" marR="6333" marT="63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$9,111.09</a:t>
                      </a:r>
                    </a:p>
                  </a:txBody>
                  <a:tcPr marL="6333" marR="6333" marT="63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$13,544.48 </a:t>
                      </a:r>
                    </a:p>
                  </a:txBody>
                  <a:tcPr marL="6333" marR="6333" marT="63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7.00</a:t>
                      </a:r>
                    </a:p>
                  </a:txBody>
                  <a:tcPr marL="6333" marR="6333" marT="63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000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5000 gallon thermal storage tank</a:t>
                      </a:r>
                    </a:p>
                  </a:txBody>
                  <a:tcPr marL="6333" marR="6333" marT="63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33" marR="6333" marT="63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$50,000 </a:t>
                      </a:r>
                    </a:p>
                  </a:txBody>
                  <a:tcPr marL="6333" marR="6333" marT="63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33" marR="6333" marT="63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$50,000 </a:t>
                      </a:r>
                    </a:p>
                  </a:txBody>
                  <a:tcPr marL="6333" marR="6333" marT="63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57.8</a:t>
                      </a:r>
                    </a:p>
                  </a:txBody>
                  <a:tcPr marL="6333" marR="6333" marT="63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57.80</a:t>
                      </a:r>
                    </a:p>
                  </a:txBody>
                  <a:tcPr marL="6333" marR="6333" marT="63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$643.31 </a:t>
                      </a:r>
                    </a:p>
                  </a:txBody>
                  <a:tcPr marL="6333" marR="6333" marT="63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$1,265.82</a:t>
                      </a:r>
                    </a:p>
                  </a:txBody>
                  <a:tcPr marL="6333" marR="6333" marT="63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$8,985.59 </a:t>
                      </a:r>
                    </a:p>
                  </a:txBody>
                  <a:tcPr marL="6333" marR="6333" marT="63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5.56</a:t>
                      </a:r>
                    </a:p>
                  </a:txBody>
                  <a:tcPr marL="6333" marR="6333" marT="63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000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Duct CO2 Sensors</a:t>
                      </a:r>
                    </a:p>
                  </a:txBody>
                  <a:tcPr marL="6333" marR="6333" marT="63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Siemens</a:t>
                      </a:r>
                    </a:p>
                  </a:txBody>
                  <a:tcPr marL="6333" marR="6333" marT="63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$729.00 </a:t>
                      </a:r>
                    </a:p>
                  </a:txBody>
                  <a:tcPr marL="6333" marR="6333" marT="63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6333" marR="6333" marT="63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$8,019 </a:t>
                      </a:r>
                    </a:p>
                  </a:txBody>
                  <a:tcPr marL="6333" marR="6333" marT="63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33" marR="6333" marT="63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33" marR="6333" marT="63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33" marR="6333" marT="63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33" marR="6333" marT="63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33" marR="6333" marT="63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33" marR="6333" marT="63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000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6333" marR="6333" marT="63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33" marR="6333" marT="63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33" marR="6333" marT="63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33" marR="6333" marT="63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$252,059 </a:t>
                      </a:r>
                    </a:p>
                  </a:txBody>
                  <a:tcPr marL="6333" marR="6333" marT="63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33" marR="6333" marT="63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118.83</a:t>
                      </a:r>
                    </a:p>
                  </a:txBody>
                  <a:tcPr marL="6333" marR="6333" marT="63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$1,263.51</a:t>
                      </a:r>
                    </a:p>
                  </a:txBody>
                  <a:tcPr marL="6333" marR="6333" marT="63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$21,493.45</a:t>
                      </a:r>
                    </a:p>
                  </a:txBody>
                  <a:tcPr marL="6333" marR="6333" marT="63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$36,655.59</a:t>
                      </a:r>
                    </a:p>
                  </a:txBody>
                  <a:tcPr marL="6333" marR="6333" marT="63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6.88</a:t>
                      </a:r>
                    </a:p>
                  </a:txBody>
                  <a:tcPr marL="6333" marR="6333" marT="63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AD47"/>
                    </a:solidFill>
                  </a:tcPr>
                </a:tc>
              </a:tr>
            </a:tbl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Dallas Perkins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35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Budget Estimate</a:t>
            </a:r>
            <a:endParaRPr lang="en-US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/>
          </p:nvPr>
        </p:nvGraphicFramePr>
        <p:xfrm>
          <a:off x="1295402" y="2643451"/>
          <a:ext cx="5449108" cy="3127371"/>
        </p:xfrm>
        <a:graphic>
          <a:graphicData uri="http://schemas.openxmlformats.org/drawingml/2006/table">
            <a:tbl>
              <a:tblPr/>
              <a:tblGrid>
                <a:gridCol w="2501985"/>
                <a:gridCol w="936326"/>
                <a:gridCol w="1028423"/>
                <a:gridCol w="982374"/>
              </a:tblGrid>
              <a:tr h="24056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Personnel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Cost/unit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 Units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 Cost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</a:tr>
              <a:tr h="24056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Matthew Streich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$30/hr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360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 $       10,800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</a:tr>
              <a:tr h="24056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Patrick Dawson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$30/hr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360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 $       10,800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056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David Gonsoulin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$30/hr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360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 $       10,800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</a:tr>
              <a:tr h="24056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Dallas Perkins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$30/hr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360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 $       10,800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056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Electrician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$60/hr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 $          3,000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</a:tr>
              <a:tr h="24056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Subtotal A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54823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54823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 $       46,200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056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Fringe Benefits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AD47"/>
                    </a:solidFill>
                  </a:tcPr>
                </a:tc>
              </a:tr>
              <a:tr h="240567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54823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 $      46,200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0.29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 $       13,398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056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Subtotal B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54823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 $       59,598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</a:tr>
              <a:tr h="24056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Overhead Costs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AD47"/>
                    </a:solidFill>
                  </a:tcPr>
                </a:tc>
              </a:tr>
              <a:tr h="240567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54823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 $      59,598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0.45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 $       26,819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</a:tr>
              <a:tr h="24056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Subtotal C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54823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54823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 $       86,417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Dallas Perkins</a:t>
            </a: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625" y="2774076"/>
            <a:ext cx="1972788" cy="263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64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Budget Estimate Cont.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3196878" y="2651757"/>
          <a:ext cx="5798243" cy="2908072"/>
        </p:xfrm>
        <a:graphic>
          <a:graphicData uri="http://schemas.openxmlformats.org/drawingml/2006/table">
            <a:tbl>
              <a:tblPr/>
              <a:tblGrid>
                <a:gridCol w="2662292"/>
                <a:gridCol w="996318"/>
                <a:gridCol w="1094316"/>
                <a:gridCol w="1045317"/>
              </a:tblGrid>
              <a:tr h="36350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Equipment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Cost/unit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 Units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 Cost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AD47"/>
                    </a:solidFill>
                  </a:tcPr>
                </a:tc>
              </a:tr>
              <a:tr h="36350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40 Hp Variable Speed Drive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 $      15,000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 $       30,000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350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7.5 Hp Variable Speed Drive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 $      10,000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 $       20,000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</a:tr>
              <a:tr h="36350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5000 Gallon Thermal Storage Tank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 $      50,000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 $       50,000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350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LED Replacement Tube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 $              20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7,202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 $     144,040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</a:tr>
              <a:tr h="36350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Duct-Mounted CO2 Sensor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 $            729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 $          8,019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350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Motion Sensor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 $              50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 $       10,000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</a:tr>
              <a:tr h="36350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 Project Cost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$     348,476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</a:tr>
            </a:tbl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Dallas Perkins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82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Risk Assessment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Dallas Perkins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86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Technical Risks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Installation risk</a:t>
            </a:r>
          </a:p>
          <a:p>
            <a:pPr lvl="1"/>
            <a:r>
              <a:rPr lang="en-US" dirty="0" smtClean="0"/>
              <a:t>Handling of high voltages, dangerous equipment</a:t>
            </a:r>
          </a:p>
          <a:p>
            <a:pPr lvl="1"/>
            <a:r>
              <a:rPr lang="en-US" dirty="0" smtClean="0"/>
              <a:t>Leaks or other efficiency losses throughout system</a:t>
            </a:r>
          </a:p>
          <a:p>
            <a:r>
              <a:rPr lang="en-US" dirty="0" smtClean="0"/>
              <a:t>Load/equipment damage</a:t>
            </a:r>
          </a:p>
          <a:p>
            <a:pPr lvl="1"/>
            <a:r>
              <a:rPr lang="en-US" dirty="0" smtClean="0"/>
              <a:t>Disconnecting power to certain areas could disrupt loads</a:t>
            </a:r>
          </a:p>
          <a:p>
            <a:r>
              <a:rPr lang="en-US" dirty="0" smtClean="0"/>
              <a:t>Software error</a:t>
            </a:r>
          </a:p>
          <a:p>
            <a:pPr lvl="1"/>
            <a:r>
              <a:rPr lang="en-US" dirty="0" smtClean="0"/>
              <a:t>Need to ensure all programs function for all possible ranges of parameters</a:t>
            </a:r>
          </a:p>
          <a:p>
            <a:r>
              <a:rPr lang="en-US" dirty="0" smtClean="0"/>
              <a:t>Quality of Life risks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Dallas Perkins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221" y="2879372"/>
            <a:ext cx="2883774" cy="192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07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Intended…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Reduce costs attributed to energy usage</a:t>
            </a:r>
          </a:p>
          <a:p>
            <a:r>
              <a:rPr lang="en-US" dirty="0" smtClean="0"/>
              <a:t>Monitor different data points</a:t>
            </a:r>
          </a:p>
          <a:p>
            <a:pPr lvl="1"/>
            <a:r>
              <a:rPr lang="en-US" dirty="0" smtClean="0"/>
              <a:t>Temperature</a:t>
            </a:r>
          </a:p>
          <a:p>
            <a:pPr lvl="1"/>
            <a:r>
              <a:rPr lang="en-US" dirty="0" smtClean="0"/>
              <a:t>CO2</a:t>
            </a:r>
          </a:p>
          <a:p>
            <a:pPr lvl="1"/>
            <a:r>
              <a:rPr lang="en-US" dirty="0" smtClean="0"/>
              <a:t>Power Usage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Users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Installed by qualified Company/Individuals</a:t>
            </a:r>
          </a:p>
          <a:p>
            <a:r>
              <a:rPr lang="en-US" dirty="0" smtClean="0"/>
              <a:t>Implemented and Maintained by people with knowledge of FSU Siemens System</a:t>
            </a:r>
          </a:p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David Gonsoulin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9541F-865D-48DF-A5C5-5F1C55E6AAC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59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Scheduling Risks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Completion risks</a:t>
            </a:r>
          </a:p>
          <a:p>
            <a:pPr lvl="1"/>
            <a:r>
              <a:rPr lang="en-US" dirty="0" smtClean="0"/>
              <a:t>Requires proper scheduling and communication with advisors</a:t>
            </a:r>
          </a:p>
          <a:p>
            <a:r>
              <a:rPr lang="en-US" dirty="0" smtClean="0"/>
              <a:t>Installation time</a:t>
            </a:r>
          </a:p>
          <a:p>
            <a:pPr lvl="1"/>
            <a:r>
              <a:rPr lang="en-US" dirty="0" smtClean="0"/>
              <a:t>Time required to contract out work</a:t>
            </a:r>
          </a:p>
          <a:p>
            <a:pPr lvl="1"/>
            <a:r>
              <a:rPr lang="en-US" dirty="0" smtClean="0"/>
              <a:t>Allow for extra time in design schedule</a:t>
            </a:r>
          </a:p>
          <a:p>
            <a:r>
              <a:rPr lang="en-US" dirty="0" smtClean="0"/>
              <a:t>Equipment malfunction/failure</a:t>
            </a:r>
          </a:p>
          <a:p>
            <a:pPr lvl="1"/>
            <a:r>
              <a:rPr lang="en-US" dirty="0" smtClean="0"/>
              <a:t>Delay for replacement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Dallas Perkins</a:t>
            </a:r>
            <a:endParaRPr lang="en-US"/>
          </a:p>
        </p:txBody>
      </p:sp>
      <p:pic>
        <p:nvPicPr>
          <p:cNvPr id="1026" name="Picture 2" descr="http://www.rjsdatagroup.com/images/blog/schedu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077" y="3562548"/>
            <a:ext cx="3084426" cy="231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88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Budget Risks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Equipment cost</a:t>
            </a:r>
          </a:p>
          <a:p>
            <a:pPr lvl="1"/>
            <a:r>
              <a:rPr lang="en-US" dirty="0" smtClean="0"/>
              <a:t>Inaccurate pricing information</a:t>
            </a:r>
          </a:p>
          <a:p>
            <a:pPr lvl="1"/>
            <a:r>
              <a:rPr lang="en-US" dirty="0" smtClean="0"/>
              <a:t>Go through FSU for best available price</a:t>
            </a:r>
          </a:p>
          <a:p>
            <a:r>
              <a:rPr lang="en-US" dirty="0" smtClean="0"/>
              <a:t>Installation cost</a:t>
            </a:r>
          </a:p>
          <a:p>
            <a:pPr lvl="1"/>
            <a:r>
              <a:rPr lang="en-US" dirty="0" smtClean="0"/>
              <a:t>Competitive bidding</a:t>
            </a:r>
          </a:p>
          <a:p>
            <a:pPr lvl="1"/>
            <a:r>
              <a:rPr lang="en-US" dirty="0" smtClean="0"/>
              <a:t>Use of in-house employees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Dallas Perkins</a:t>
            </a:r>
            <a:endParaRPr lang="en-US"/>
          </a:p>
        </p:txBody>
      </p:sp>
      <p:pic>
        <p:nvPicPr>
          <p:cNvPr id="2050" name="Picture 2" descr="http://static.ebony.com/PiggyBank_page-bg_160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313" y="2968498"/>
            <a:ext cx="3993284" cy="249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9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Dallas Perkins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83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Most major choices have already been decided</a:t>
            </a:r>
          </a:p>
          <a:p>
            <a:r>
              <a:rPr lang="en-US" dirty="0" smtClean="0"/>
              <a:t>Software components are next focus</a:t>
            </a:r>
          </a:p>
          <a:p>
            <a:pPr lvl="1"/>
            <a:r>
              <a:rPr lang="en-US" dirty="0" smtClean="0"/>
              <a:t>Used for controlling load scheduling</a:t>
            </a:r>
          </a:p>
          <a:p>
            <a:r>
              <a:rPr lang="en-US" dirty="0" smtClean="0"/>
              <a:t>Thermal storage tank space availability </a:t>
            </a:r>
            <a:r>
              <a:rPr lang="en-US" dirty="0" smtClean="0"/>
              <a:t>needs analysis</a:t>
            </a:r>
          </a:p>
          <a:p>
            <a:r>
              <a:rPr lang="en-US" dirty="0" smtClean="0"/>
              <a:t>Motion Sensor locations need to be determined</a:t>
            </a:r>
            <a:endParaRPr lang="en-US" dirty="0" smtClean="0"/>
          </a:p>
          <a:p>
            <a:r>
              <a:rPr lang="en-US" dirty="0" smtClean="0"/>
              <a:t>Hopeful for implementation in spring semester</a:t>
            </a:r>
          </a:p>
          <a:p>
            <a:pPr lvl="1"/>
            <a:r>
              <a:rPr lang="en-US" dirty="0" smtClean="0"/>
              <a:t>Quantitative savings analysis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Dallas Perkins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85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Assumptions and Limitations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Assumptions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Tariff rate structure will not change</a:t>
            </a:r>
          </a:p>
          <a:p>
            <a:r>
              <a:rPr lang="en-US" dirty="0" smtClean="0"/>
              <a:t>Data received by sensors are correct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Limitations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Building Environment must be maintained</a:t>
            </a:r>
          </a:p>
          <a:p>
            <a:r>
              <a:rPr lang="en-US" dirty="0" smtClean="0"/>
              <a:t>University receives 7.5% discount for not producing own electricity</a:t>
            </a:r>
          </a:p>
          <a:p>
            <a:pPr lvl="1"/>
            <a:r>
              <a:rPr lang="en-US" dirty="0" smtClean="0"/>
              <a:t>Solar </a:t>
            </a:r>
            <a:r>
              <a:rPr lang="en-US" dirty="0" smtClean="0"/>
              <a:t>not plausible</a:t>
            </a:r>
            <a:endParaRPr lang="en-US" dirty="0" smtClean="0"/>
          </a:p>
          <a:p>
            <a:r>
              <a:rPr lang="en-US" dirty="0" smtClean="0"/>
              <a:t>Critical Loads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David Gonsoulin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9541F-865D-48DF-A5C5-5F1C55E6AAC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3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 Product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System designed to adapt to a given set of inputs and mitigates the peak demand on a daily basis to reduce costs while maintaining all critical loads.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David Gonsoulin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9541F-865D-48DF-A5C5-5F1C55E6AAC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88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System Design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Presented by Patrick Dawson</a:t>
            </a:r>
          </a:p>
        </p:txBody>
      </p:sp>
    </p:spTree>
    <p:extLst>
      <p:ext uri="{BB962C8B-B14F-4D97-AF65-F5344CB8AC3E}">
        <p14:creationId xmlns:p14="http://schemas.microsoft.com/office/powerpoint/2010/main" val="1316383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Block Diagram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Presented by Patrick Dawson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C:\Users\David\Google Drive\Senior Design\Milestone Reports and Presentations_\Milestone #3\Flow Chart Revised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827" y="893939"/>
            <a:ext cx="9733074" cy="49784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979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Components 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Presented by Patrick Dawson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12939" y="2556933"/>
            <a:ext cx="7231165" cy="336494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Sensors will be </a:t>
            </a:r>
            <a:r>
              <a:rPr lang="en-US" dirty="0"/>
              <a:t>responsible for collecting the necessary motion or air quality data to determine the building occupancy </a:t>
            </a:r>
            <a:endParaRPr lang="en-US" dirty="0" smtClean="0"/>
          </a:p>
          <a:p>
            <a:pPr lvl="1"/>
            <a:r>
              <a:rPr lang="en-US" dirty="0" smtClean="0"/>
              <a:t>Motion sensors in hallways and sparsely populated areas to reduce lighting</a:t>
            </a:r>
          </a:p>
          <a:p>
            <a:r>
              <a:rPr lang="en-US" dirty="0" smtClean="0"/>
              <a:t>Storage Tank </a:t>
            </a:r>
            <a:r>
              <a:rPr lang="en-US" dirty="0"/>
              <a:t>will act as an “energy storage” device by storing water during non-peak times </a:t>
            </a:r>
            <a:endParaRPr lang="en-US" dirty="0" smtClean="0"/>
          </a:p>
          <a:p>
            <a:pPr lvl="1"/>
            <a:r>
              <a:rPr lang="en-US" dirty="0"/>
              <a:t>HVAC system will then pull water from the storage tank to maintain the QOL in the building </a:t>
            </a: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9760" y="2936198"/>
            <a:ext cx="2285741" cy="260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73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20</TotalTime>
  <Words>1949</Words>
  <Application>Microsoft Office PowerPoint</Application>
  <PresentationFormat>Widescreen</PresentationFormat>
  <Paragraphs>1131</Paragraphs>
  <Slides>43</Slides>
  <Notes>18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Arial</vt:lpstr>
      <vt:lpstr>Calibri</vt:lpstr>
      <vt:lpstr>Corbel</vt:lpstr>
      <vt:lpstr>Garamond</vt:lpstr>
      <vt:lpstr>Organic</vt:lpstr>
      <vt:lpstr>Worksheet</vt:lpstr>
      <vt:lpstr>Team #12: Energy Management</vt:lpstr>
      <vt:lpstr>Contributors</vt:lpstr>
      <vt:lpstr>Problem Statement</vt:lpstr>
      <vt:lpstr>Intended…</vt:lpstr>
      <vt:lpstr>Assumptions and Limitations</vt:lpstr>
      <vt:lpstr>End Product</vt:lpstr>
      <vt:lpstr>System Design</vt:lpstr>
      <vt:lpstr>Block Diagram</vt:lpstr>
      <vt:lpstr>Major Components </vt:lpstr>
      <vt:lpstr>Major Components </vt:lpstr>
      <vt:lpstr>Subsystem Requirements </vt:lpstr>
      <vt:lpstr>Subsystem Requirements</vt:lpstr>
      <vt:lpstr>Subsystem Requirements</vt:lpstr>
      <vt:lpstr>Performance Assessment </vt:lpstr>
      <vt:lpstr>Design Process</vt:lpstr>
      <vt:lpstr>Design of Major Components/Subsystems</vt:lpstr>
      <vt:lpstr>Sensors</vt:lpstr>
      <vt:lpstr>Motion Sensors</vt:lpstr>
      <vt:lpstr>Duct Mounted CO2 Sensors</vt:lpstr>
      <vt:lpstr>Sensor Interfaces</vt:lpstr>
      <vt:lpstr>Other Major System Components</vt:lpstr>
      <vt:lpstr>Variable Frequency Drives</vt:lpstr>
      <vt:lpstr>Storage Tank</vt:lpstr>
      <vt:lpstr>Lighting Renovation</vt:lpstr>
      <vt:lpstr>Building Layouts</vt:lpstr>
      <vt:lpstr>Dirac Lighting Plan</vt:lpstr>
      <vt:lpstr>Diric Power Layout</vt:lpstr>
      <vt:lpstr>HVAC System Layout</vt:lpstr>
      <vt:lpstr>Schedule</vt:lpstr>
      <vt:lpstr>Schedule</vt:lpstr>
      <vt:lpstr>Schedule (cont.)</vt:lpstr>
      <vt:lpstr>Schedule </vt:lpstr>
      <vt:lpstr>Schedule</vt:lpstr>
      <vt:lpstr>Budget</vt:lpstr>
      <vt:lpstr>Rough Budget ROI</vt:lpstr>
      <vt:lpstr>Budget Estimate</vt:lpstr>
      <vt:lpstr>Budget Estimate Cont.</vt:lpstr>
      <vt:lpstr>Risk Assessment</vt:lpstr>
      <vt:lpstr>Technical Risks</vt:lpstr>
      <vt:lpstr>Scheduling Risks</vt:lpstr>
      <vt:lpstr>Budget Risks</vt:lpstr>
      <vt:lpstr>Conclusion</vt:lpstr>
      <vt:lpstr>Conclusion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Team #12: Energy Management</dc:title>
  <dc:creator>David Gonsoulin</dc:creator>
  <cp:lastModifiedBy>David Gonsoulin</cp:lastModifiedBy>
  <cp:revision>11</cp:revision>
  <dcterms:created xsi:type="dcterms:W3CDTF">2014-11-18T17:06:26Z</dcterms:created>
  <dcterms:modified xsi:type="dcterms:W3CDTF">2014-11-18T19:15:16Z</dcterms:modified>
</cp:coreProperties>
</file>