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sdx" ContentType="application/vnd.ms-visio.drawing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3"/>
  </p:notesMasterIdLst>
  <p:sldIdLst>
    <p:sldId id="256" r:id="rId2"/>
    <p:sldId id="289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57" r:id="rId29"/>
    <p:sldId id="258" r:id="rId30"/>
    <p:sldId id="259" r:id="rId31"/>
    <p:sldId id="260" r:id="rId32"/>
    <p:sldId id="261" r:id="rId33"/>
    <p:sldId id="262" r:id="rId34"/>
    <p:sldId id="263" r:id="rId35"/>
    <p:sldId id="264" r:id="rId36"/>
    <p:sldId id="265" r:id="rId37"/>
    <p:sldId id="266" r:id="rId38"/>
    <p:sldId id="267" r:id="rId39"/>
    <p:sldId id="268" r:id="rId40"/>
    <p:sldId id="269" r:id="rId41"/>
    <p:sldId id="270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1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02" y="5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A49F7-DD3B-4639-A8C0-BA1BC63659FD}" type="datetimeFigureOut">
              <a:rPr lang="en-US" smtClean="0"/>
              <a:t>4/6/2015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119AB-9712-4B4B-8204-522CE3E66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38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119AB-9712-4B4B-8204-522CE3E66BF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45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119AB-9712-4B4B-8204-522CE3E66BF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47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8941-E0D1-486B-ACF9-B154AF5CE1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66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119AB-9712-4B4B-8204-522CE3E66B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98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FFB7F-7AFB-4467-A7EB-92C55C5830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52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FFB7F-7AFB-4467-A7EB-92C55C58300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52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FFB7F-7AFB-4467-A7EB-92C55C58300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605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119AB-9712-4B4B-8204-522CE3E66BF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71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8941-E0D1-486B-ACF9-B154AF5CE1C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83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C4772-9BBB-4EDF-BEA1-ECF568DCE37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936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4EF5979-3EDD-413F-9A89-0ED598085AAF}" type="datetime1">
              <a:rPr lang="en-US" smtClean="0"/>
              <a:t>4/6/2015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11E7101-3915-4019-A1C7-0DB73CCFCF0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701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7638-E6C9-4105-A220-697705A12671}" type="datetime1">
              <a:rPr lang="en-US" smtClean="0"/>
              <a:t>4/6/2015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782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934D6-F50F-4928-9F22-334ED0355CFB}" type="datetime1">
              <a:rPr lang="en-US" smtClean="0"/>
              <a:t>4/6/2015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274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EB9A4-CB14-4990-A3C7-4BB02BAE5A35}" type="datetime1">
              <a:rPr lang="en-US" smtClean="0"/>
              <a:t>4/6/2015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667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9A5B-089C-4C6D-B493-3632AD15BA34}" type="datetime1">
              <a:rPr lang="en-US" smtClean="0"/>
              <a:t>4/6/2015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300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9B336-90E8-4CD9-BE9A-046895B92E56}" type="datetime1">
              <a:rPr lang="en-US" smtClean="0"/>
              <a:t>4/6/2015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6719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68D96-7FED-410F-AAB2-4D53534C5EB4}" type="datetime1">
              <a:rPr lang="en-US" smtClean="0"/>
              <a:t>4/6/2015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2991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B9FD7-C0F4-4430-A61F-55DDAF975E6E}" type="datetime1">
              <a:rPr lang="en-US" smtClean="0"/>
              <a:t>4/6/2015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704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0D6D3-4021-44CA-A8F2-CF7E4101CA12}" type="datetime1">
              <a:rPr lang="en-US" smtClean="0"/>
              <a:t>4/6/2015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055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0DB4-C9A0-4088-B55C-023171890F2D}" type="datetime1">
              <a:rPr lang="en-US" smtClean="0"/>
              <a:t>4/6/2015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979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4737D-BC17-4244-BB66-F51A09B13801}" type="datetime1">
              <a:rPr lang="en-US" smtClean="0"/>
              <a:t>4/6/2015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671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94B4-19D4-4DD0-BD99-E207EBA5583A}" type="datetime1">
              <a:rPr lang="en-US" smtClean="0"/>
              <a:t>4/6/2015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02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05016-550D-448F-968B-7C727E54D081}" type="datetime1">
              <a:rPr lang="en-US" smtClean="0"/>
              <a:t>4/6/2015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0422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A8A5-C142-422E-AD62-A8BBF5E96D15}" type="datetime1">
              <a:rPr lang="en-US" smtClean="0"/>
              <a:t>4/6/2015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278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C036-3D99-492C-8E4E-C8D62E610E30}" type="datetime1">
              <a:rPr lang="en-US" smtClean="0"/>
              <a:t>4/6/2015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39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37ABB-CDDE-4EAB-AC36-78BC6E9A169C}" type="datetime1">
              <a:rPr lang="en-US" smtClean="0"/>
              <a:t>4/6/2015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4229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3A221-001C-46FA-ABDC-9C11B189A24F}" type="datetime1">
              <a:rPr lang="en-US" smtClean="0"/>
              <a:t>4/6/2015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49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E948AA6-766F-43E3-A16F-9EEF3D2BC5E8}" type="datetime1">
              <a:rPr lang="en-US" smtClean="0"/>
              <a:t>4/6/2015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11E7101-3915-4019-A1C7-0DB73CCFC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5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1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Team #12: Energy </a:t>
            </a:r>
            <a:r>
              <a:rPr lang="en-US" dirty="0" smtClean="0"/>
              <a:t>Management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Detailed Design Review and Test 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239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6901317" cy="3265976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en-US" dirty="0" smtClean="0"/>
              <a:t>Things to consider:</a:t>
            </a:r>
          </a:p>
          <a:p>
            <a:pPr lvl="0"/>
            <a:r>
              <a:rPr lang="en-US" dirty="0" smtClean="0"/>
              <a:t>Need </a:t>
            </a:r>
            <a:r>
              <a:rPr lang="en-US" dirty="0"/>
              <a:t>to come up with a Load Scheduling </a:t>
            </a:r>
            <a:r>
              <a:rPr lang="en-US" dirty="0" smtClean="0"/>
              <a:t>plan</a:t>
            </a:r>
          </a:p>
          <a:p>
            <a:pPr lvl="1"/>
            <a:r>
              <a:rPr lang="en-US" dirty="0" smtClean="0"/>
              <a:t>Many aspects are implemented in various buildings throughout campus</a:t>
            </a:r>
          </a:p>
          <a:p>
            <a:pPr lvl="2"/>
            <a:r>
              <a:rPr lang="en-US" dirty="0" smtClean="0"/>
              <a:t>Use these buildings as a template</a:t>
            </a:r>
          </a:p>
          <a:p>
            <a:pPr lvl="1"/>
            <a:r>
              <a:rPr lang="en-US" dirty="0" smtClean="0"/>
              <a:t>This </a:t>
            </a:r>
            <a:r>
              <a:rPr lang="en-US" dirty="0"/>
              <a:t>can be done by analyzing old data or even detecting when a peak is approaching on a daily </a:t>
            </a:r>
            <a:r>
              <a:rPr lang="en-US" dirty="0" smtClean="0"/>
              <a:t>basis</a:t>
            </a:r>
            <a:endParaRPr lang="en-US" dirty="0"/>
          </a:p>
          <a:p>
            <a:pPr lvl="1"/>
            <a:r>
              <a:rPr lang="en-US" dirty="0"/>
              <a:t>All lighting, Quality of Life, and critical loads must be maintained</a:t>
            </a:r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8855" y="2796635"/>
            <a:ext cx="3044924" cy="223150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10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David Gonsoulin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3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Process </a:t>
            </a:r>
            <a:r>
              <a:rPr lang="en-US" dirty="0" err="1" smtClean="0"/>
              <a:t>Cont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7" y="2560320"/>
            <a:ext cx="6261849" cy="3310128"/>
          </a:xfrm>
        </p:spPr>
        <p:txBody>
          <a:bodyPr/>
          <a:lstStyle/>
          <a:p>
            <a:r>
              <a:rPr lang="en-US" dirty="0" smtClean="0"/>
              <a:t>LED Lighting </a:t>
            </a:r>
          </a:p>
          <a:p>
            <a:pPr lvl="1"/>
            <a:r>
              <a:rPr lang="en-US" dirty="0" smtClean="0"/>
              <a:t>Still possible to implement a replacement plan?</a:t>
            </a:r>
          </a:p>
          <a:p>
            <a:pPr lvl="2"/>
            <a:r>
              <a:rPr lang="en-US" dirty="0" smtClean="0"/>
              <a:t>Ballasts need replacing?</a:t>
            </a:r>
          </a:p>
          <a:p>
            <a:r>
              <a:rPr lang="en-US" dirty="0" smtClean="0"/>
              <a:t>Thermal Storage Tank</a:t>
            </a:r>
          </a:p>
          <a:p>
            <a:pPr lvl="1"/>
            <a:r>
              <a:rPr lang="en-US" dirty="0" smtClean="0"/>
              <a:t>Do costs outweigh benefits?</a:t>
            </a:r>
          </a:p>
          <a:p>
            <a:pPr lvl="1"/>
            <a:r>
              <a:rPr lang="en-US" dirty="0" smtClean="0"/>
              <a:t>Need to talk to current controls engineer about current system installed in AME building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David Gonsoulin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871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Design Of Major Components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Presented By Patrick Dawson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132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PLC-MULTIPOINT CELESTIAL </a:t>
            </a:r>
            <a:r>
              <a:rPr lang="en-US" dirty="0" smtClean="0"/>
              <a:t>AMBIENT </a:t>
            </a:r>
            <a:r>
              <a:rPr lang="en-US" dirty="0"/>
              <a:t>LIGHT </a:t>
            </a:r>
            <a:r>
              <a:rPr lang="en-US" dirty="0" smtClean="0"/>
              <a:t>SENSORS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5697070" cy="331893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Self Contained MK7-B Series</a:t>
            </a:r>
          </a:p>
          <a:p>
            <a:r>
              <a:rPr lang="en-US" dirty="0" smtClean="0"/>
              <a:t>Variable </a:t>
            </a:r>
            <a:r>
              <a:rPr lang="en-US" dirty="0"/>
              <a:t>output voltage based upon the amount of ambient light detected in the specified </a:t>
            </a:r>
            <a:r>
              <a:rPr lang="en-US" dirty="0" smtClean="0"/>
              <a:t>area</a:t>
            </a:r>
          </a:p>
          <a:p>
            <a:r>
              <a:rPr lang="en-US" dirty="0"/>
              <a:t>A</a:t>
            </a:r>
            <a:r>
              <a:rPr lang="en-US" dirty="0" smtClean="0"/>
              <a:t>nalog </a:t>
            </a:r>
            <a:r>
              <a:rPr lang="en-US" dirty="0"/>
              <a:t>signal to transmit the amount of light currently present in a </a:t>
            </a:r>
            <a:r>
              <a:rPr lang="en-US" dirty="0" smtClean="0"/>
              <a:t>location</a:t>
            </a:r>
          </a:p>
          <a:p>
            <a:r>
              <a:rPr lang="en-US" dirty="0"/>
              <a:t>F</a:t>
            </a:r>
            <a:r>
              <a:rPr lang="en-US" dirty="0" smtClean="0"/>
              <a:t>actory </a:t>
            </a:r>
            <a:r>
              <a:rPr lang="en-US" dirty="0"/>
              <a:t>calibrated </a:t>
            </a:r>
          </a:p>
          <a:p>
            <a:r>
              <a:rPr lang="en-US" dirty="0"/>
              <a:t>O</a:t>
            </a:r>
            <a:r>
              <a:rPr lang="en-US" dirty="0" smtClean="0"/>
              <a:t>utput </a:t>
            </a:r>
            <a:r>
              <a:rPr lang="en-US" dirty="0"/>
              <a:t>signal of 0-5, 1-5, 0-10, 1-10 VDC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026" y="2858540"/>
            <a:ext cx="4676186" cy="27703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5719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Enforcer Curtain Barrier Sensor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6150095" cy="331893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</a:t>
            </a:r>
            <a:r>
              <a:rPr lang="en-US" dirty="0" smtClean="0"/>
              <a:t>est </a:t>
            </a:r>
            <a:r>
              <a:rPr lang="en-US" dirty="0"/>
              <a:t>utilized when installed in doorways, windows, or fences </a:t>
            </a:r>
            <a:endParaRPr lang="en-US" dirty="0" smtClean="0"/>
          </a:p>
          <a:p>
            <a:r>
              <a:rPr lang="en-US" dirty="0"/>
              <a:t>D</a:t>
            </a:r>
            <a:r>
              <a:rPr lang="en-US" dirty="0" smtClean="0"/>
              <a:t>etects </a:t>
            </a:r>
            <a:r>
              <a:rPr lang="en-US" dirty="0"/>
              <a:t>motion passing through a specific </a:t>
            </a:r>
            <a:r>
              <a:rPr lang="en-US" dirty="0" smtClean="0"/>
              <a:t>barrier</a:t>
            </a:r>
          </a:p>
          <a:p>
            <a:r>
              <a:rPr lang="en-US" dirty="0"/>
              <a:t>T</a:t>
            </a:r>
            <a:r>
              <a:rPr lang="en-US" dirty="0" smtClean="0"/>
              <a:t>riggers </a:t>
            </a:r>
            <a:r>
              <a:rPr lang="en-US" dirty="0"/>
              <a:t>when any one or two adjacent beams have been broken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range for indoor use is 50 [</a:t>
            </a:r>
            <a:r>
              <a:rPr lang="en-US" dirty="0" err="1"/>
              <a:t>ft</a:t>
            </a:r>
            <a:r>
              <a:rPr lang="en-US" dirty="0"/>
              <a:t>] and is available in five different sizes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100" y="2955562"/>
            <a:ext cx="3981951" cy="20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16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WattStopper’s</a:t>
            </a:r>
            <a:r>
              <a:rPr lang="en-US" dirty="0"/>
              <a:t> WT Ultrasonic Ceiling Sensors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4310620" cy="33323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32 KHz frequencies in a variety of models to control </a:t>
            </a:r>
            <a:r>
              <a:rPr lang="en-US" dirty="0" smtClean="0"/>
              <a:t>lighting</a:t>
            </a:r>
          </a:p>
          <a:p>
            <a:r>
              <a:rPr lang="en-US" dirty="0"/>
              <a:t>O</a:t>
            </a:r>
            <a:r>
              <a:rPr lang="en-US" dirty="0" smtClean="0"/>
              <a:t>mni</a:t>
            </a:r>
            <a:r>
              <a:rPr lang="en-US" dirty="0"/>
              <a:t>-directional technology </a:t>
            </a:r>
            <a:endParaRPr lang="en-US" dirty="0" smtClean="0"/>
          </a:p>
          <a:p>
            <a:r>
              <a:rPr lang="en-US" dirty="0"/>
              <a:t>D</a:t>
            </a:r>
            <a:r>
              <a:rPr lang="en-US" dirty="0" smtClean="0"/>
              <a:t>esigned </a:t>
            </a:r>
            <a:r>
              <a:rPr lang="en-US" dirty="0"/>
              <a:t>to filter out moving air noise </a:t>
            </a:r>
            <a:endParaRPr lang="en-US" dirty="0" smtClean="0"/>
          </a:p>
          <a:p>
            <a:r>
              <a:rPr lang="en-US" dirty="0" smtClean="0"/>
              <a:t>Range </a:t>
            </a:r>
            <a:r>
              <a:rPr lang="en-US" dirty="0"/>
              <a:t>up to 2200 ft</a:t>
            </a:r>
            <a:r>
              <a:rPr lang="en-US" baseline="30000" dirty="0"/>
              <a:t>2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T</a:t>
            </a:r>
            <a:r>
              <a:rPr lang="en-US" dirty="0" smtClean="0"/>
              <a:t>ime </a:t>
            </a:r>
            <a:r>
              <a:rPr lang="en-US" dirty="0"/>
              <a:t>delay can span from 15 seconds to 30 minutes </a:t>
            </a:r>
            <a:endParaRPr lang="en-US" dirty="0" smtClean="0"/>
          </a:p>
          <a:p>
            <a:r>
              <a:rPr lang="en-US" dirty="0" smtClean="0"/>
              <a:t>Zoning abilities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312" y="2595273"/>
            <a:ext cx="5372425" cy="20898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4068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Duct </a:t>
            </a:r>
            <a:r>
              <a:rPr lang="en-US" dirty="0"/>
              <a:t>Mounted CO2 Sensors - Siemens QPM2100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7989571" cy="3318936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nalyze </a:t>
            </a:r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and volatile organic compound concentrations, relative humidity, and temperature </a:t>
            </a:r>
            <a:endParaRPr lang="en-US" dirty="0" smtClean="0"/>
          </a:p>
          <a:p>
            <a:r>
              <a:rPr lang="en-US" dirty="0"/>
              <a:t>M</a:t>
            </a:r>
            <a:r>
              <a:rPr lang="en-US" dirty="0" smtClean="0"/>
              <a:t>easures </a:t>
            </a:r>
            <a:r>
              <a:rPr lang="en-US" dirty="0"/>
              <a:t>the CO2/VOC concentrations and outputs it as a 0 to 10 </a:t>
            </a:r>
            <a:r>
              <a:rPr lang="en-US" dirty="0" err="1"/>
              <a:t>Vdc</a:t>
            </a:r>
            <a:r>
              <a:rPr lang="en-US" dirty="0"/>
              <a:t> or 0 to 5 </a:t>
            </a:r>
            <a:r>
              <a:rPr lang="en-US" dirty="0" err="1"/>
              <a:t>Vdc</a:t>
            </a:r>
            <a:r>
              <a:rPr lang="en-US" dirty="0"/>
              <a:t> linear proportional </a:t>
            </a:r>
            <a:r>
              <a:rPr lang="en-US" dirty="0" smtClean="0"/>
              <a:t>signal</a:t>
            </a:r>
          </a:p>
          <a:p>
            <a:r>
              <a:rPr lang="en-US" dirty="0"/>
              <a:t>C</a:t>
            </a:r>
            <a:r>
              <a:rPr lang="en-US" dirty="0" smtClean="0"/>
              <a:t>hanges </a:t>
            </a:r>
            <a:r>
              <a:rPr lang="en-US" dirty="0"/>
              <a:t>capacitance relative to the humidity levels </a:t>
            </a:r>
            <a:r>
              <a:rPr lang="en-US" dirty="0" smtClean="0"/>
              <a:t> </a:t>
            </a:r>
          </a:p>
          <a:p>
            <a:r>
              <a:rPr lang="en-US" dirty="0"/>
              <a:t>C</a:t>
            </a:r>
            <a:r>
              <a:rPr lang="en-US" dirty="0" smtClean="0"/>
              <a:t>hanges </a:t>
            </a:r>
            <a:r>
              <a:rPr lang="en-US" dirty="0"/>
              <a:t>electrical resistance as a function of the temperature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229" y="2613314"/>
            <a:ext cx="2383790" cy="17189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8547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Control Software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dirty="0"/>
              <a:t>IF time = </a:t>
            </a:r>
            <a:r>
              <a:rPr lang="en-GB" dirty="0" err="1"/>
              <a:t>off_peak_hours</a:t>
            </a:r>
            <a:endParaRPr lang="en-US" dirty="0"/>
          </a:p>
          <a:p>
            <a:r>
              <a:rPr lang="en-GB" dirty="0"/>
              <a:t>		</a:t>
            </a:r>
            <a:r>
              <a:rPr lang="en-GB" dirty="0" err="1"/>
              <a:t>Temp_low_point</a:t>
            </a:r>
            <a:r>
              <a:rPr lang="en-GB" dirty="0"/>
              <a:t>=68  //Set low point to 68 for winters</a:t>
            </a:r>
            <a:endParaRPr lang="en-US" dirty="0"/>
          </a:p>
          <a:p>
            <a:r>
              <a:rPr lang="en-GB" dirty="0"/>
              <a:t>		</a:t>
            </a:r>
            <a:r>
              <a:rPr lang="en-GB" dirty="0" err="1"/>
              <a:t>Temp_high_point</a:t>
            </a:r>
            <a:r>
              <a:rPr lang="en-GB" dirty="0"/>
              <a:t>=72 //Set high point to 72 for summers</a:t>
            </a:r>
            <a:endParaRPr lang="en-US" dirty="0"/>
          </a:p>
          <a:p>
            <a:r>
              <a:rPr lang="en-GB" dirty="0"/>
              <a:t>	END IF</a:t>
            </a:r>
            <a:endParaRPr lang="en-US" dirty="0"/>
          </a:p>
          <a:p>
            <a:r>
              <a:rPr lang="en-GB" dirty="0"/>
              <a:t>	</a:t>
            </a:r>
            <a:endParaRPr lang="en-US" dirty="0"/>
          </a:p>
          <a:p>
            <a:r>
              <a:rPr lang="en-GB" dirty="0"/>
              <a:t>	IF SEASON = Summer</a:t>
            </a:r>
            <a:endParaRPr lang="en-US" dirty="0"/>
          </a:p>
          <a:p>
            <a:r>
              <a:rPr lang="en-GB" dirty="0"/>
              <a:t>		If time &gt; PREVIOUS_DAYS_PEAK-4 and time &lt; previous_days_peak-2</a:t>
            </a:r>
            <a:endParaRPr lang="en-US" dirty="0"/>
          </a:p>
          <a:p>
            <a:r>
              <a:rPr lang="en-GB" dirty="0"/>
              <a:t>			</a:t>
            </a:r>
            <a:r>
              <a:rPr lang="en-GB" dirty="0" err="1"/>
              <a:t>Temp_high_point</a:t>
            </a:r>
            <a:r>
              <a:rPr lang="en-GB" dirty="0"/>
              <a:t>=</a:t>
            </a:r>
            <a:r>
              <a:rPr lang="en-GB" dirty="0" err="1"/>
              <a:t>Temp_low_point</a:t>
            </a:r>
            <a:r>
              <a:rPr lang="en-GB" dirty="0"/>
              <a:t>=68 //Lower temperatures to anticipate peak energy usage</a:t>
            </a:r>
            <a:endParaRPr lang="en-US" dirty="0"/>
          </a:p>
          <a:p>
            <a:r>
              <a:rPr lang="en-GB" dirty="0"/>
              <a:t>		END IF</a:t>
            </a:r>
            <a:endParaRPr lang="en-US" dirty="0"/>
          </a:p>
          <a:p>
            <a:r>
              <a:rPr lang="en-GB" dirty="0"/>
              <a:t>	END IF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887" y="887025"/>
            <a:ext cx="1211877" cy="1370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4559" y="867311"/>
            <a:ext cx="1409568" cy="14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02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Lighting Software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IF person detected in a zone=yes</a:t>
            </a:r>
            <a:endParaRPr lang="en-US" dirty="0"/>
          </a:p>
          <a:p>
            <a:r>
              <a:rPr lang="en-GB" dirty="0"/>
              <a:t>      		For 15 minutes</a:t>
            </a:r>
            <a:endParaRPr lang="en-US" dirty="0"/>
          </a:p>
          <a:p>
            <a:r>
              <a:rPr lang="en-GB" dirty="0"/>
              <a:t>			Lights in that zone=on</a:t>
            </a:r>
            <a:endParaRPr lang="en-US" dirty="0"/>
          </a:p>
          <a:p>
            <a:r>
              <a:rPr lang="en-GB" dirty="0"/>
              <a:t>		END For</a:t>
            </a:r>
            <a:endParaRPr lang="en-US" dirty="0"/>
          </a:p>
          <a:p>
            <a:r>
              <a:rPr lang="en-GB" dirty="0"/>
              <a:t>	END IF</a:t>
            </a:r>
            <a:endParaRPr lang="en-US" dirty="0"/>
          </a:p>
          <a:p>
            <a:r>
              <a:rPr lang="en-GB" dirty="0"/>
              <a:t>	//We will do a test study in the library to see if this is adequate for determining lighting levels for people</a:t>
            </a:r>
            <a:endParaRPr lang="en-US" dirty="0"/>
          </a:p>
          <a:p>
            <a:r>
              <a:rPr lang="en-GB" dirty="0"/>
              <a:t> </a:t>
            </a:r>
            <a:endParaRPr lang="en-US" dirty="0"/>
          </a:p>
          <a:p>
            <a:r>
              <a:rPr lang="en-GB" dirty="0"/>
              <a:t>	IF light Levels by windows – lumens created by lights &gt; Lumens required in library by state of Florida</a:t>
            </a:r>
            <a:endParaRPr lang="en-US" dirty="0"/>
          </a:p>
          <a:p>
            <a:r>
              <a:rPr lang="en-GB" dirty="0"/>
              <a:t>		Turn Off lights in window zone</a:t>
            </a:r>
            <a:endParaRPr lang="en-US" dirty="0"/>
          </a:p>
          <a:p>
            <a:r>
              <a:rPr lang="en-GB" dirty="0"/>
              <a:t>	END </a:t>
            </a:r>
            <a:r>
              <a:rPr lang="en-GB" dirty="0" smtClean="0"/>
              <a:t>IF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04" y="795945"/>
            <a:ext cx="1714067" cy="128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91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Variable Speed Drive Software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5843516" cy="3318936"/>
          </a:xfrm>
        </p:spPr>
        <p:txBody>
          <a:bodyPr>
            <a:normAutofit fontScale="92500"/>
          </a:bodyPr>
          <a:lstStyle/>
          <a:p>
            <a:r>
              <a:rPr lang="en-GB" dirty="0"/>
              <a:t>IF CO2 Level &gt; 1000 ppm Then //Level mandated by state</a:t>
            </a:r>
            <a:endParaRPr lang="en-US" dirty="0"/>
          </a:p>
          <a:p>
            <a:r>
              <a:rPr lang="en-GB" dirty="0"/>
              <a:t>		Then Variable Speed Drive = turn faster</a:t>
            </a:r>
            <a:endParaRPr lang="en-US" dirty="0"/>
          </a:p>
          <a:p>
            <a:r>
              <a:rPr lang="en-GB" dirty="0"/>
              <a:t>	</a:t>
            </a:r>
            <a:r>
              <a:rPr lang="en-GB" dirty="0" smtClean="0"/>
              <a:t>		Else </a:t>
            </a:r>
            <a:r>
              <a:rPr lang="en-GB" dirty="0"/>
              <a:t>If CO2 Level &lt; 600 and </a:t>
            </a:r>
            <a:r>
              <a:rPr lang="en-GB" dirty="0" smtClean="0"/>
              <a:t>					Temperature=Set </a:t>
            </a:r>
            <a:r>
              <a:rPr lang="en-GB" dirty="0"/>
              <a:t>Point Then</a:t>
            </a:r>
            <a:endParaRPr lang="en-US" dirty="0"/>
          </a:p>
          <a:p>
            <a:r>
              <a:rPr lang="en-GB" dirty="0"/>
              <a:t>		Variable Speed Drive = operate slower</a:t>
            </a:r>
            <a:endParaRPr lang="en-US" dirty="0"/>
          </a:p>
          <a:p>
            <a:r>
              <a:rPr lang="en-GB" dirty="0"/>
              <a:t>	End </a:t>
            </a:r>
            <a:r>
              <a:rPr lang="en-GB" dirty="0" smtClean="0"/>
              <a:t>If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3880" y="2725092"/>
            <a:ext cx="2760124" cy="322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41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System Design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Presented By David </a:t>
            </a:r>
            <a:r>
              <a:rPr lang="en-US" dirty="0" err="1" smtClean="0"/>
              <a:t>Gonsoulin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43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Test Plan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Presented By Dallas Perkins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147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Large number of sensors installed by Siemens</a:t>
            </a:r>
          </a:p>
          <a:p>
            <a:r>
              <a:rPr lang="en-US" dirty="0" smtClean="0"/>
              <a:t>Initially assumed to be accurate</a:t>
            </a:r>
          </a:p>
          <a:p>
            <a:pPr lvl="1"/>
            <a:r>
              <a:rPr lang="en-US" dirty="0" smtClean="0"/>
              <a:t>Observe trends in collected data to validate</a:t>
            </a:r>
          </a:p>
          <a:p>
            <a:r>
              <a:rPr lang="en-US" dirty="0" smtClean="0"/>
              <a:t>May become necessary to test individual sensors</a:t>
            </a:r>
          </a:p>
          <a:p>
            <a:pPr lvl="1"/>
            <a:r>
              <a:rPr lang="en-US" dirty="0" smtClean="0"/>
              <a:t>Verify correct detection/communication</a:t>
            </a:r>
          </a:p>
          <a:p>
            <a:pPr lvl="1"/>
            <a:r>
              <a:rPr lang="en-US" dirty="0" smtClean="0"/>
              <a:t>Verify range </a:t>
            </a:r>
            <a:r>
              <a:rPr lang="en-US" dirty="0"/>
              <a:t>o</a:t>
            </a:r>
            <a:r>
              <a:rPr lang="en-US" dirty="0" smtClean="0"/>
              <a:t>f detection</a:t>
            </a:r>
          </a:p>
          <a:p>
            <a:r>
              <a:rPr lang="en-US" dirty="0" smtClean="0"/>
              <a:t>Test reporting sheets in Appendix C of report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Dallas Perkins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985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Ceiling Occupancy Sensors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5376672" cy="3310128"/>
          </a:xfrm>
        </p:spPr>
        <p:txBody>
          <a:bodyPr/>
          <a:lstStyle/>
          <a:p>
            <a:r>
              <a:rPr lang="en-US" dirty="0" smtClean="0"/>
              <a:t>Determine if sensor is correctly detecting motion</a:t>
            </a:r>
          </a:p>
          <a:p>
            <a:pPr lvl="1"/>
            <a:r>
              <a:rPr lang="en-US" dirty="0" smtClean="0"/>
              <a:t>Observe digital output</a:t>
            </a:r>
          </a:p>
          <a:p>
            <a:r>
              <a:rPr lang="en-US" dirty="0" smtClean="0"/>
              <a:t>Test range of sensor to determine area of detection</a:t>
            </a:r>
          </a:p>
          <a:p>
            <a:r>
              <a:rPr lang="en-US" dirty="0" smtClean="0"/>
              <a:t>Test integration to Siemens system</a:t>
            </a:r>
            <a:endParaRPr lang="en-US" dirty="0"/>
          </a:p>
        </p:txBody>
      </p:sp>
      <p:pic>
        <p:nvPicPr>
          <p:cNvPr id="10" name="Content Placeholder 9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054" y="3194898"/>
            <a:ext cx="1970716" cy="186520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Dallas Perkins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90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Curtain Motion Sensors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5722838" cy="3310128"/>
          </a:xfrm>
        </p:spPr>
        <p:txBody>
          <a:bodyPr/>
          <a:lstStyle/>
          <a:p>
            <a:r>
              <a:rPr lang="en-US" dirty="0" smtClean="0"/>
              <a:t>Determine if sensor is correctly detecting motion</a:t>
            </a:r>
          </a:p>
          <a:p>
            <a:pPr lvl="1"/>
            <a:r>
              <a:rPr lang="en-US" dirty="0" smtClean="0"/>
              <a:t>Only registers motion when beam is broken</a:t>
            </a:r>
          </a:p>
          <a:p>
            <a:r>
              <a:rPr lang="en-US" dirty="0" smtClean="0"/>
              <a:t>Ensure distance between transmitter and receiver is within operating range (50’)</a:t>
            </a:r>
          </a:p>
          <a:p>
            <a:r>
              <a:rPr lang="en-US" dirty="0" smtClean="0"/>
              <a:t>Test integration to Siemens system</a:t>
            </a:r>
            <a:endParaRPr lang="en-US" dirty="0"/>
          </a:p>
        </p:txBody>
      </p:sp>
      <p:pic>
        <p:nvPicPr>
          <p:cNvPr id="8" name="Content Placeholder 7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529" y="2800921"/>
            <a:ext cx="1762125" cy="28289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Dallas Perkins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83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 Sensors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7" y="2560320"/>
            <a:ext cx="5412595" cy="3310128"/>
          </a:xfrm>
        </p:spPr>
        <p:txBody>
          <a:bodyPr/>
          <a:lstStyle/>
          <a:p>
            <a:r>
              <a:rPr lang="en-US" dirty="0" smtClean="0"/>
              <a:t>Determine if sensor is correctly collecting ambient light data</a:t>
            </a:r>
          </a:p>
          <a:p>
            <a:pPr lvl="1"/>
            <a:r>
              <a:rPr lang="en-US" dirty="0" smtClean="0"/>
              <a:t>Analog output should vary according to light intensity (0 – 5/10V)</a:t>
            </a:r>
          </a:p>
          <a:p>
            <a:pPr lvl="1"/>
            <a:r>
              <a:rPr lang="en-US" dirty="0" smtClean="0"/>
              <a:t>5-750 </a:t>
            </a:r>
            <a:r>
              <a:rPr lang="en-US" dirty="0" err="1" smtClean="0"/>
              <a:t>footcandles</a:t>
            </a:r>
            <a:endParaRPr lang="en-US" dirty="0" smtClean="0"/>
          </a:p>
          <a:p>
            <a:pPr lvl="1"/>
            <a:r>
              <a:rPr lang="en-US" dirty="0" smtClean="0"/>
              <a:t>Establish base point for minimum light level</a:t>
            </a:r>
          </a:p>
          <a:p>
            <a:r>
              <a:rPr lang="en-US" dirty="0" smtClean="0"/>
              <a:t>Test integration to Siemens system</a:t>
            </a:r>
            <a:endParaRPr lang="en-US" dirty="0"/>
          </a:p>
        </p:txBody>
      </p:sp>
      <p:pic>
        <p:nvPicPr>
          <p:cNvPr id="6" name="Content Placeholder 5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751" y="3066506"/>
            <a:ext cx="2706234" cy="227441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24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Dallas Perkins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62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Sensors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5494238" cy="331012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Determine if sensor is correctly collecting CO</a:t>
            </a:r>
            <a:r>
              <a:rPr lang="en-US" baseline="-25000" dirty="0" smtClean="0"/>
              <a:t>2</a:t>
            </a:r>
            <a:r>
              <a:rPr lang="en-US" dirty="0" smtClean="0"/>
              <a:t> data</a:t>
            </a:r>
          </a:p>
          <a:p>
            <a:pPr lvl="1"/>
            <a:r>
              <a:rPr lang="en-US" dirty="0" smtClean="0"/>
              <a:t>Analog output should vary according to the CO</a:t>
            </a:r>
            <a:r>
              <a:rPr lang="en-US" baseline="-25000" dirty="0" smtClean="0"/>
              <a:t>2</a:t>
            </a:r>
            <a:r>
              <a:rPr lang="en-US" dirty="0" smtClean="0"/>
              <a:t> concentration present (0 – 10V)</a:t>
            </a:r>
          </a:p>
          <a:p>
            <a:pPr lvl="1"/>
            <a:r>
              <a:rPr lang="en-US" dirty="0" smtClean="0"/>
              <a:t>Range from 0 – 2000 ppm</a:t>
            </a:r>
          </a:p>
          <a:p>
            <a:pPr lvl="1"/>
            <a:r>
              <a:rPr lang="en-US" dirty="0" smtClean="0"/>
              <a:t>Establish output for maximum CO</a:t>
            </a:r>
            <a:r>
              <a:rPr lang="en-US" baseline="-25000" dirty="0" smtClean="0"/>
              <a:t>2</a:t>
            </a:r>
            <a:r>
              <a:rPr lang="en-US" dirty="0" smtClean="0"/>
              <a:t> concentration</a:t>
            </a:r>
          </a:p>
          <a:p>
            <a:r>
              <a:rPr lang="en-US" dirty="0" smtClean="0"/>
              <a:t>Test integration to Siemens system</a:t>
            </a:r>
          </a:p>
          <a:p>
            <a:pPr lvl="1"/>
            <a:endParaRPr lang="en-US" dirty="0"/>
          </a:p>
        </p:txBody>
      </p:sp>
      <p:pic>
        <p:nvPicPr>
          <p:cNvPr id="6" name="Content Placeholder 5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808" y="3102429"/>
            <a:ext cx="2902177" cy="221399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25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Dallas Perkins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114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Integration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5517988" cy="3310128"/>
          </a:xfrm>
        </p:spPr>
        <p:txBody>
          <a:bodyPr/>
          <a:lstStyle/>
          <a:p>
            <a:r>
              <a:rPr lang="en-US" dirty="0" smtClean="0"/>
              <a:t>Ensure that all sensors are correctly relaying information</a:t>
            </a:r>
          </a:p>
          <a:p>
            <a:r>
              <a:rPr lang="en-US" dirty="0" smtClean="0"/>
              <a:t>Detect and remedy any “dead zones” in coverage</a:t>
            </a:r>
          </a:p>
          <a:p>
            <a:pPr lvl="1"/>
            <a:r>
              <a:rPr lang="en-US" dirty="0" smtClean="0"/>
              <a:t>Some overlap of zones</a:t>
            </a:r>
          </a:p>
          <a:p>
            <a:r>
              <a:rPr lang="en-US" dirty="0" smtClean="0"/>
              <a:t>Future testing could become necessary when control is introduced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791393" y="2970756"/>
            <a:ext cx="2449888" cy="21720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98522" y="5232745"/>
            <a:ext cx="243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Sensor coverage for open areas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Dallas Perkins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976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Test Plan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Installation of sensors still in progress</a:t>
            </a:r>
          </a:p>
          <a:p>
            <a:r>
              <a:rPr lang="en-US" dirty="0" smtClean="0"/>
              <a:t>Initial assumption is that they all function properly</a:t>
            </a:r>
          </a:p>
          <a:p>
            <a:r>
              <a:rPr lang="en-US" dirty="0" smtClean="0"/>
              <a:t>Testing will become necessary if data seems abnormal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27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Dallas Perkins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5405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Risk Assessment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Presented By Matthew </a:t>
            </a:r>
            <a:r>
              <a:rPr lang="en-US" dirty="0" err="1" smtClean="0"/>
              <a:t>Streich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3199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Risks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Installation risk</a:t>
            </a:r>
          </a:p>
          <a:p>
            <a:pPr lvl="1"/>
            <a:r>
              <a:rPr lang="en-US" dirty="0" smtClean="0"/>
              <a:t>Handling of high voltages, dangerous equipment</a:t>
            </a:r>
          </a:p>
          <a:p>
            <a:pPr lvl="1"/>
            <a:r>
              <a:rPr lang="en-US" dirty="0" smtClean="0"/>
              <a:t>Leaks or other efficiency losses throughout system</a:t>
            </a:r>
          </a:p>
          <a:p>
            <a:r>
              <a:rPr lang="en-US" dirty="0" smtClean="0"/>
              <a:t>Load/equipment damage</a:t>
            </a:r>
          </a:p>
          <a:p>
            <a:pPr lvl="1"/>
            <a:r>
              <a:rPr lang="en-US" dirty="0" smtClean="0"/>
              <a:t>Disconnecting power to certain areas could disrupt loads</a:t>
            </a:r>
          </a:p>
          <a:p>
            <a:r>
              <a:rPr lang="en-US" dirty="0" smtClean="0"/>
              <a:t>Software error</a:t>
            </a:r>
          </a:p>
          <a:p>
            <a:pPr lvl="1"/>
            <a:r>
              <a:rPr lang="en-US" dirty="0" smtClean="0"/>
              <a:t>Need to ensure all programs function for all possible ranges of parameters</a:t>
            </a:r>
          </a:p>
          <a:p>
            <a:r>
              <a:rPr lang="en-US" dirty="0" smtClean="0"/>
              <a:t>Quality of Life risks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221" y="2879372"/>
            <a:ext cx="2883774" cy="192251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C646-B45D-4715-998E-00F4187B3AAF}" type="slidenum">
              <a:rPr lang="en-US" smtClean="0"/>
              <a:t>29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Matthew Streich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30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Diagram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 flipV="1">
            <a:off x="3761295" y="1108110"/>
            <a:ext cx="944823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2890886" y="2192301"/>
          <a:ext cx="6410227" cy="4056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Visio" r:id="rId3" imgW="7702875" imgH="8293331" progId="Visio.Drawing.15">
                  <p:embed/>
                </p:oleObj>
              </mc:Choice>
              <mc:Fallback>
                <p:oleObj name="Visio" r:id="rId3" imgW="7702875" imgH="8293331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8138"/>
                      <a:stretch>
                        <a:fillRect/>
                      </a:stretch>
                    </p:blipFill>
                    <p:spPr bwMode="auto">
                      <a:xfrm>
                        <a:off x="2890886" y="2192301"/>
                        <a:ext cx="6410227" cy="40560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David Gonsoulin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86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Scheduling Risks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Completion risks</a:t>
            </a:r>
          </a:p>
          <a:p>
            <a:pPr lvl="1"/>
            <a:r>
              <a:rPr lang="en-US" dirty="0" smtClean="0"/>
              <a:t>Requires proper scheduling and communication with advisors</a:t>
            </a:r>
          </a:p>
          <a:p>
            <a:r>
              <a:rPr lang="en-US" dirty="0" smtClean="0"/>
              <a:t>Installation time</a:t>
            </a:r>
          </a:p>
          <a:p>
            <a:pPr lvl="1"/>
            <a:r>
              <a:rPr lang="en-US" dirty="0" smtClean="0"/>
              <a:t>Time required to contract out work</a:t>
            </a:r>
          </a:p>
          <a:p>
            <a:pPr lvl="1"/>
            <a:r>
              <a:rPr lang="en-US" dirty="0" smtClean="0"/>
              <a:t>Allow for extra time in design schedule</a:t>
            </a:r>
          </a:p>
          <a:p>
            <a:r>
              <a:rPr lang="en-US" dirty="0" smtClean="0"/>
              <a:t>Equipment malfunction/failure</a:t>
            </a:r>
          </a:p>
          <a:p>
            <a:pPr lvl="1"/>
            <a:r>
              <a:rPr lang="en-US" dirty="0" smtClean="0"/>
              <a:t>Delay for replacement</a:t>
            </a:r>
            <a:endParaRPr lang="en-US" dirty="0"/>
          </a:p>
        </p:txBody>
      </p:sp>
      <p:pic>
        <p:nvPicPr>
          <p:cNvPr id="1026" name="Picture 2" descr="http://www.rjsdatagroup.com/images/blog/schedu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077" y="3562548"/>
            <a:ext cx="3084426" cy="23133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C646-B45D-4715-998E-00F4187B3AAF}" type="slidenum">
              <a:rPr lang="en-US" smtClean="0"/>
              <a:t>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Matthew Streich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860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Budget Risks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Risks have by-in-large been eliminated</a:t>
            </a:r>
            <a:endParaRPr lang="en-US" dirty="0"/>
          </a:p>
          <a:p>
            <a:pPr lvl="1"/>
            <a:r>
              <a:rPr lang="en-US" dirty="0" smtClean="0"/>
              <a:t>Focusing on Dirac removes cost of VFD’s</a:t>
            </a:r>
          </a:p>
          <a:p>
            <a:pPr lvl="1"/>
            <a:r>
              <a:rPr lang="en-US" dirty="0" smtClean="0"/>
              <a:t>Siemens Contracts signed on some work orders,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installation prices have been finalized</a:t>
            </a:r>
          </a:p>
        </p:txBody>
      </p:sp>
      <p:pic>
        <p:nvPicPr>
          <p:cNvPr id="2050" name="Picture 2" descr="http://static.ebony.com/PiggyBank_page-bg_16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313" y="2968498"/>
            <a:ext cx="3993284" cy="24958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C646-B45D-4715-998E-00F4187B3AAF}" type="slidenum">
              <a:rPr lang="en-US" smtClean="0"/>
              <a:t>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Matthew Streich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02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Schedule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4620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Schedule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C646-B45D-4715-998E-00F4187B3AAF}" type="slidenum">
              <a:rPr lang="en-US" smtClean="0"/>
              <a:t>33</a:t>
            </a:fld>
            <a:endParaRPr lang="en-US"/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idx="1"/>
            <p:extLst/>
          </p:nvPr>
        </p:nvGraphicFramePr>
        <p:xfrm>
          <a:off x="1727200" y="2557461"/>
          <a:ext cx="9169398" cy="3317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5982"/>
                <a:gridCol w="3682069"/>
                <a:gridCol w="686879"/>
                <a:gridCol w="1144799"/>
                <a:gridCol w="845390"/>
                <a:gridCol w="1144799"/>
                <a:gridCol w="1119480"/>
              </a:tblGrid>
              <a:tr h="165894"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PLAN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PLAN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ACTUAL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ACTUAL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PERCENT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65894"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ACTIVITY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START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DURATION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START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DURATION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COMPLETE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65894"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 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 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 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 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 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 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658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Project Management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35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35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65%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58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2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Research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15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15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100%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58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Design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10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11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9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9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75%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58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3.1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Design Variable Freuqency Drives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10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4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9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9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100%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58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3.1.1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Interface VFD with Siemens System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10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2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11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2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100%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58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3.1.2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Monitoring Software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12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2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12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2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50%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58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3.2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Load Scheduling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10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10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40%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58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3.2.1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Identifying Loads to be Scheduled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10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10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100%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58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3.2.2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Shifting Loads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11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2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 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50%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58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3.4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Lighting Renovation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14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6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10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6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60%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58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3.4.1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Updating Lighting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14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10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60%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58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3.4.2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Add Lighting Motion Sensors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15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2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15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2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85%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58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3.4.3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Lighting Control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17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17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50%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58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3.5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Ventilation Control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13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5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13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5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80%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58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3.5.1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Plan Where to Install CO2 Sensors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13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13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100%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58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3.5.2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Off-Peak Hours Building Cooling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14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2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14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2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45%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58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3.5.3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Monitoring Software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13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5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13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5</a:t>
                      </a:r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 dirty="0">
                          <a:effectLst/>
                        </a:rPr>
                        <a:t>40%</a:t>
                      </a:r>
                      <a:endParaRPr lang="en-GB" sz="10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Matthew Streich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491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Schedule (cont.)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C646-B45D-4715-998E-00F4187B3AAF}" type="slidenum">
              <a:rPr lang="en-US" smtClean="0"/>
              <a:t>34</a:t>
            </a:fld>
            <a:endParaRPr lang="en-US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/>
          </p:nvPr>
        </p:nvGraphicFramePr>
        <p:xfrm>
          <a:off x="1457703" y="2557465"/>
          <a:ext cx="9276594" cy="33178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2364"/>
                <a:gridCol w="3725115"/>
                <a:gridCol w="694909"/>
                <a:gridCol w="1158182"/>
                <a:gridCol w="855273"/>
                <a:gridCol w="1158182"/>
                <a:gridCol w="1132569"/>
              </a:tblGrid>
              <a:tr h="27402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 dirty="0">
                          <a:effectLst/>
                        </a:rPr>
                        <a:t>4</a:t>
                      </a:r>
                      <a:endParaRPr lang="en-GB" sz="17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Implementation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20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11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20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11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u="none" strike="noStrike">
                          <a:effectLst/>
                        </a:rPr>
                        <a:t>15%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7402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4.1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 dirty="0">
                          <a:effectLst/>
                        </a:rPr>
                        <a:t>Simulation</a:t>
                      </a:r>
                      <a:endParaRPr lang="en-GB" sz="17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20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3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20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3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u="none" strike="noStrike">
                          <a:effectLst/>
                        </a:rPr>
                        <a:t>65%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7402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4.2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Review of Simulation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23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2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23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2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u="none" strike="noStrike">
                          <a:effectLst/>
                        </a:rPr>
                        <a:t>85%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7402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4.3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Physical Implementation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25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6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25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6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u="none" strike="noStrike">
                          <a:effectLst/>
                        </a:rPr>
                        <a:t>20%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7402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5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Integration into Siemens System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23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8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23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8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u="none" strike="noStrike">
                          <a:effectLst/>
                        </a:rPr>
                        <a:t>85%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7825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5.1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Hardware Connections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25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6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25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6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u="none" strike="noStrike">
                          <a:effectLst/>
                        </a:rPr>
                        <a:t>15%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7825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6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Analysis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13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19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13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19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u="none" strike="noStrike" dirty="0" smtClean="0">
                          <a:effectLst/>
                        </a:rPr>
                        <a:t>75</a:t>
                      </a:r>
                      <a:r>
                        <a:rPr lang="en-GB" sz="1700" u="none" strike="noStrike" dirty="0">
                          <a:effectLst/>
                        </a:rPr>
                        <a:t>%</a:t>
                      </a:r>
                      <a:endParaRPr lang="en-GB" sz="17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7825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6.1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Economic Impact to the University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13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8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13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8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u="none" strike="noStrike" dirty="0" smtClean="0">
                          <a:effectLst/>
                        </a:rPr>
                        <a:t>100%</a:t>
                      </a:r>
                      <a:endParaRPr lang="en-GB" sz="17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7825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6.2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Future Savings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15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5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15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5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u="none" strike="noStrike" dirty="0" smtClean="0">
                          <a:effectLst/>
                        </a:rPr>
                        <a:t>95%</a:t>
                      </a:r>
                      <a:endParaRPr lang="en-GB" sz="17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7825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6.3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 dirty="0" err="1">
                          <a:effectLst/>
                        </a:rPr>
                        <a:t>Analyzing</a:t>
                      </a:r>
                      <a:r>
                        <a:rPr lang="en-GB" sz="1700" u="none" strike="noStrike" dirty="0">
                          <a:effectLst/>
                        </a:rPr>
                        <a:t> Environmental Impact</a:t>
                      </a:r>
                      <a:endParaRPr lang="en-GB" sz="17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31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1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31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1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u="none" strike="noStrike" dirty="0" smtClean="0">
                          <a:effectLst/>
                        </a:rPr>
                        <a:t>100%</a:t>
                      </a:r>
                      <a:endParaRPr lang="en-GB" sz="17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7825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6.4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Measure Efficiency of Installed System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22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28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22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27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u="none" strike="noStrike" dirty="0">
                          <a:effectLst/>
                        </a:rPr>
                        <a:t>0%</a:t>
                      </a:r>
                      <a:endParaRPr lang="en-GB" sz="17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7825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 dirty="0">
                          <a:effectLst/>
                        </a:rPr>
                        <a:t>7</a:t>
                      </a:r>
                      <a:endParaRPr lang="en-GB" sz="17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Documentation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1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31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1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31</a:t>
                      </a:r>
                      <a:endParaRPr lang="en-GB" sz="17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u="none" strike="noStrike" dirty="0">
                          <a:effectLst/>
                        </a:rPr>
                        <a:t>50%</a:t>
                      </a:r>
                      <a:endParaRPr lang="en-GB" sz="17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1928777" y="2002390"/>
          <a:ext cx="8855898" cy="5672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400"/>
                <a:gridCol w="3770490"/>
                <a:gridCol w="703373"/>
                <a:gridCol w="1172290"/>
                <a:gridCol w="865691"/>
                <a:gridCol w="1172290"/>
                <a:gridCol w="1146364"/>
              </a:tblGrid>
              <a:tr h="283609">
                <a:tc>
                  <a:txBody>
                    <a:bodyPr/>
                    <a:lstStyle/>
                    <a:p>
                      <a:pPr algn="l" fontAlgn="ctr"/>
                      <a:endParaRPr lang="en-GB" sz="400" b="0" i="0" u="none" strike="noStrike" dirty="0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7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PLAN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PLAN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ACTUAL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ACTUAL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PERCENT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83609">
                <a:tc>
                  <a:txBody>
                    <a:bodyPr/>
                    <a:lstStyle/>
                    <a:p>
                      <a:pPr algn="l" fontAlgn="ctr"/>
                      <a:endParaRPr lang="en-GB" sz="4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ACTIVITY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START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DURATION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START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DURATION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 dirty="0">
                          <a:effectLst/>
                        </a:rPr>
                        <a:t>COMPLETE</a:t>
                      </a:r>
                      <a:endParaRPr lang="en-GB" sz="17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Matthew Streich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95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Schedule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1295401" y="2651127"/>
          <a:ext cx="3046542" cy="33178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3409"/>
                <a:gridCol w="2653133"/>
              </a:tblGrid>
              <a:tr h="19516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Project Management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16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Research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16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Design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16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3.1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Design Variable Freuqency Drives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16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3.1.1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Interface VFD with Siemens System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16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3.1.2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Monitoring Software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16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3.2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Load Scheduling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16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3.2.1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Identifying Loads to be Scheduled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16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3.2.2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Shifting Loads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16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3.4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Lighting Renovation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16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3.4.1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Updating Lighting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16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3.4.2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Add Lighting Motion Sensors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16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3.4.3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Lighting Control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16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3.5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Ventilation Control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16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3.5.1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Plan Where to Install CO2 Sensors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16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3.5.2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Off-Peak Hours Building Cooling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16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3.5.3</a:t>
                      </a:r>
                      <a:endParaRPr lang="en-GB" sz="12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Monitoring Software</a:t>
                      </a:r>
                      <a:endParaRPr lang="en-GB" sz="12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C646-B45D-4715-998E-00F4187B3AAF}" type="slidenum">
              <a:rPr lang="en-US" smtClean="0"/>
              <a:t>35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890" y="1451430"/>
            <a:ext cx="7260504" cy="451757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Matthew Streich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696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Schedule(</a:t>
            </a:r>
            <a:r>
              <a:rPr lang="en-GB" dirty="0" err="1" smtClean="0"/>
              <a:t>cont</a:t>
            </a:r>
            <a:r>
              <a:rPr lang="en-GB" dirty="0" smtClean="0"/>
              <a:t>)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1295400" y="2651129"/>
          <a:ext cx="3871685" cy="33178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9962"/>
                <a:gridCol w="3371723"/>
              </a:tblGrid>
              <a:tr h="27402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 dirty="0">
                          <a:effectLst/>
                        </a:rPr>
                        <a:t>4</a:t>
                      </a:r>
                      <a:endParaRPr lang="en-GB" sz="17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Implementation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7402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4.1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Simulation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7402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4.2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Review of Simulation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7402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4.3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Physical Implementation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7402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5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Integration into Siemens System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7825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5.1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 dirty="0">
                          <a:effectLst/>
                        </a:rPr>
                        <a:t>Hardware Connections</a:t>
                      </a:r>
                      <a:endParaRPr lang="en-GB" sz="17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7825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6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Analysis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7825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6.1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Economic Impact to the University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7825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6.2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Future Savings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7825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6.3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Analyzing Environmental Impact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7825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6.4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Measure Efficiency of Installed System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7825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7</a:t>
                      </a:r>
                      <a:endParaRPr lang="en-GB" sz="17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 dirty="0">
                          <a:effectLst/>
                        </a:rPr>
                        <a:t>Documentation</a:t>
                      </a:r>
                      <a:endParaRPr lang="en-GB" sz="17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C646-B45D-4715-998E-00F4187B3AAF}" type="slidenum">
              <a:rPr lang="en-US" smtClean="0"/>
              <a:t>36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6114" y="2627086"/>
            <a:ext cx="5700484" cy="33419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114" y="1654630"/>
            <a:ext cx="5700484" cy="97245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Matthew Streich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78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Budget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6326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Rough Budget ROI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Focus now on Dirac – ROI goes up significantly</a:t>
            </a:r>
          </a:p>
          <a:p>
            <a:pPr lvl="1"/>
            <a:r>
              <a:rPr lang="en-GB" dirty="0" smtClean="0"/>
              <a:t>Variable speed drives already installed but not tuned – tuning with CO2 sensors provides massive benefits</a:t>
            </a:r>
          </a:p>
          <a:p>
            <a:pPr lvl="1"/>
            <a:r>
              <a:rPr lang="en-GB" dirty="0" smtClean="0"/>
              <a:t>This reduction removes budget risks</a:t>
            </a:r>
          </a:p>
          <a:p>
            <a:pPr lvl="1"/>
            <a:r>
              <a:rPr lang="en-GB" dirty="0" smtClean="0"/>
              <a:t>As installation plans become finalized, estimates turn into concrete numbers, further reducing risks as estimates prove close to actual costs</a:t>
            </a:r>
          </a:p>
          <a:p>
            <a:r>
              <a:rPr lang="en-GB" dirty="0" smtClean="0"/>
              <a:t>Light Sensor Savings an estimate – sensors being installed into Dirac</a:t>
            </a:r>
          </a:p>
          <a:p>
            <a:pPr lvl="1"/>
            <a:r>
              <a:rPr lang="en-GB" dirty="0" smtClean="0"/>
              <a:t>Population study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C646-B45D-4715-998E-00F4187B3AAF}" type="slidenum">
              <a:rPr lang="en-US" smtClean="0"/>
              <a:t>38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943" y="711199"/>
            <a:ext cx="1302654" cy="15748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Matthew Streich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6072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Budget Estimate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C646-B45D-4715-998E-00F4187B3AAF}" type="slidenum">
              <a:rPr lang="en-US" smtClean="0"/>
              <a:t>39</a:t>
            </a:fld>
            <a:endParaRPr lang="en-US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/>
          </p:nvPr>
        </p:nvGraphicFramePr>
        <p:xfrm>
          <a:off x="1295401" y="2188334"/>
          <a:ext cx="9601197" cy="3832482"/>
        </p:xfrm>
        <a:graphic>
          <a:graphicData uri="http://schemas.openxmlformats.org/drawingml/2006/table">
            <a:tbl>
              <a:tblPr firstRow="1" firstCol="1" bandRow="1"/>
              <a:tblGrid>
                <a:gridCol w="1524284"/>
                <a:gridCol w="1138718"/>
                <a:gridCol w="849044"/>
                <a:gridCol w="850044"/>
                <a:gridCol w="708203"/>
                <a:gridCol w="990886"/>
                <a:gridCol w="990886"/>
                <a:gridCol w="850044"/>
                <a:gridCol w="849044"/>
                <a:gridCol w="850044"/>
              </a:tblGrid>
              <a:tr h="7419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Item Description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 Unit Construction Cost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Quantity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Cost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p.u. kW Reduction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kW Reduction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Demand Charge Reduction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3550" algn="l"/>
                        </a:tabLst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Kwh Savings per year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Savings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Simple Payback (Years)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</a:tr>
              <a:tr h="3386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Variable Frequency Drive (40 hp)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4.47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8.94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$49.75 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$3,549 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$4,146 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6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Variable Frequency Drive (7 ½ hp)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0.839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1.68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$9.34 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$2,841 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$2,954 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3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T8 LED Replacements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$20 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4,742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$94,840 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0.007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33.19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$370 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$9,111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$13,545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7.00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3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Duct CO2 Sensors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$729 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$8,019 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6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WT Ultrasonic Room Sensors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$80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$3,200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6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E-9611-2B25 Beam Sensors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$50.00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$300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6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MK7-B-CCF analog photon sensors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$219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$438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6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Sensor cost w/ Installation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$79,000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$325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$8,016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$11,917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6.63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3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$183,840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73.01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$1,264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$23,517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32,560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5.65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</a:tr>
            </a:tbl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Matthew Streich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12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Components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12939" y="2556933"/>
            <a:ext cx="7231165" cy="336494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Sensors will be </a:t>
            </a:r>
            <a:r>
              <a:rPr lang="en-US" dirty="0"/>
              <a:t>responsible for collecting the necessary motion </a:t>
            </a:r>
            <a:r>
              <a:rPr lang="en-US" dirty="0" smtClean="0"/>
              <a:t>and air </a:t>
            </a:r>
            <a:r>
              <a:rPr lang="en-US" dirty="0"/>
              <a:t>quality data to determine the building occupancy </a:t>
            </a:r>
            <a:endParaRPr lang="en-US" dirty="0" smtClean="0"/>
          </a:p>
          <a:p>
            <a:pPr lvl="1"/>
            <a:r>
              <a:rPr lang="en-US" dirty="0" smtClean="0"/>
              <a:t>Motion sensors in hallways and sparsely populated areas to reduce lighting</a:t>
            </a:r>
          </a:p>
          <a:p>
            <a:pPr lvl="1"/>
            <a:r>
              <a:rPr lang="en-US" dirty="0" smtClean="0"/>
              <a:t>Photo Sensors will be installed on second floor along the windows to determine amount of light inside the building</a:t>
            </a:r>
          </a:p>
          <a:p>
            <a:pPr lvl="1"/>
            <a:r>
              <a:rPr lang="en-US" dirty="0" smtClean="0"/>
              <a:t>CO2 Sensors</a:t>
            </a:r>
          </a:p>
          <a:p>
            <a:r>
              <a:rPr lang="en-US" dirty="0" smtClean="0"/>
              <a:t>Storage Tank </a:t>
            </a:r>
            <a:r>
              <a:rPr lang="en-US" dirty="0"/>
              <a:t>will act as an “energy storage” device by storing water during non-peak times </a:t>
            </a:r>
            <a:endParaRPr lang="en-US" dirty="0" smtClean="0"/>
          </a:p>
          <a:p>
            <a:pPr lvl="1"/>
            <a:r>
              <a:rPr lang="en-US" dirty="0"/>
              <a:t>HVAC system will then pull water from the storage tank to maintain the QOL in the building </a:t>
            </a:r>
            <a:endParaRPr lang="en-US" dirty="0" smtClean="0"/>
          </a:p>
          <a:p>
            <a:pPr lvl="1"/>
            <a:r>
              <a:rPr lang="en-US" dirty="0" smtClean="0"/>
              <a:t>May be part of a future project; not viable in current time frame of project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9760" y="2936198"/>
            <a:ext cx="2285741" cy="260628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David Gonsoulin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2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1736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Testing plan has been completed</a:t>
            </a:r>
          </a:p>
          <a:p>
            <a:r>
              <a:rPr lang="en-US" dirty="0" smtClean="0"/>
              <a:t>Component installation has began</a:t>
            </a:r>
          </a:p>
          <a:p>
            <a:r>
              <a:rPr lang="en-US" dirty="0" smtClean="0"/>
              <a:t>Budget risks have been eliminated with </a:t>
            </a:r>
            <a:r>
              <a:rPr lang="en-US" dirty="0"/>
              <a:t>c</a:t>
            </a:r>
            <a:r>
              <a:rPr lang="en-US" dirty="0" smtClean="0"/>
              <a:t>ost finalization</a:t>
            </a:r>
          </a:p>
          <a:p>
            <a:r>
              <a:rPr lang="en-US" dirty="0" smtClean="0"/>
              <a:t>Moving forward –</a:t>
            </a:r>
          </a:p>
          <a:p>
            <a:pPr lvl="1"/>
            <a:r>
              <a:rPr lang="en-US" dirty="0" smtClean="0"/>
              <a:t>Writing monitoring software for installed components</a:t>
            </a:r>
          </a:p>
          <a:p>
            <a:pPr lvl="1"/>
            <a:r>
              <a:rPr lang="en-US" dirty="0" smtClean="0"/>
              <a:t>Perform population study to get a better estimate of energy savings</a:t>
            </a:r>
          </a:p>
          <a:p>
            <a:pPr lvl="1"/>
            <a:r>
              <a:rPr lang="en-US" dirty="0" smtClean="0"/>
              <a:t>Continue to monitor component installation, begin analyzing impact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C646-B45D-4715-998E-00F4187B3AAF}" type="slidenum">
              <a:rPr lang="en-US" smtClean="0"/>
              <a:t>41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Matthew Streich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767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Components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95401" y="2556932"/>
            <a:ext cx="6241622" cy="339794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Motor Control</a:t>
            </a:r>
          </a:p>
          <a:p>
            <a:pPr lvl="1"/>
            <a:r>
              <a:rPr lang="en-US" dirty="0" smtClean="0"/>
              <a:t>Ventilation </a:t>
            </a:r>
            <a:r>
              <a:rPr lang="en-US" dirty="0"/>
              <a:t>motors and water pumps will be </a:t>
            </a:r>
            <a:r>
              <a:rPr lang="en-US" dirty="0" smtClean="0"/>
              <a:t>controlled to </a:t>
            </a:r>
            <a:r>
              <a:rPr lang="en-US" dirty="0"/>
              <a:t>allow for </a:t>
            </a:r>
            <a:r>
              <a:rPr lang="en-US" dirty="0" smtClean="0"/>
              <a:t>more energy savings</a:t>
            </a:r>
          </a:p>
          <a:p>
            <a:r>
              <a:rPr lang="en-US" dirty="0" smtClean="0"/>
              <a:t>Lighting system will be slowly upgraded to LED technology</a:t>
            </a:r>
          </a:p>
          <a:p>
            <a:pPr lvl="1"/>
            <a:r>
              <a:rPr lang="en-US" dirty="0" smtClean="0"/>
              <a:t>Will also integrate the motion sensors and dimming capabilities to lower lighting when not needed</a:t>
            </a:r>
          </a:p>
          <a:p>
            <a:pPr lvl="1"/>
            <a:r>
              <a:rPr lang="en-US" dirty="0" smtClean="0"/>
              <a:t>This aspect is still being discussed with Utility Department</a:t>
            </a:r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0716" y="3050489"/>
            <a:ext cx="3690602" cy="218483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David Gonsoulin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4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Subsystem Requirements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5214060" cy="313401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Variable Frequency Drives </a:t>
            </a:r>
            <a:endParaRPr lang="en-US" dirty="0" smtClean="0"/>
          </a:p>
          <a:p>
            <a:pPr lvl="1"/>
            <a:r>
              <a:rPr lang="en-US" dirty="0" smtClean="0"/>
              <a:t>Interface with Siemens system</a:t>
            </a:r>
          </a:p>
          <a:p>
            <a:pPr lvl="1"/>
            <a:r>
              <a:rPr lang="en-US" dirty="0" smtClean="0"/>
              <a:t>Monitor output</a:t>
            </a:r>
          </a:p>
          <a:p>
            <a:r>
              <a:rPr lang="en-US" dirty="0" smtClean="0"/>
              <a:t>Load Scheduling</a:t>
            </a:r>
          </a:p>
          <a:p>
            <a:pPr lvl="1"/>
            <a:r>
              <a:rPr lang="en-US" smtClean="0"/>
              <a:t>Use </a:t>
            </a:r>
            <a:r>
              <a:rPr lang="en-US" dirty="0" smtClean="0"/>
              <a:t>of peak and trough times of energy usage</a:t>
            </a:r>
          </a:p>
          <a:p>
            <a:pPr lvl="1"/>
            <a:r>
              <a:rPr lang="en-US" dirty="0" smtClean="0"/>
              <a:t>Software must be </a:t>
            </a:r>
            <a:r>
              <a:rPr lang="en-US" dirty="0"/>
              <a:t>implemented to </a:t>
            </a:r>
            <a:r>
              <a:rPr lang="en-US" dirty="0" smtClean="0"/>
              <a:t>track usage, respond to the real-time data,  and </a:t>
            </a:r>
            <a:r>
              <a:rPr lang="en-US" dirty="0"/>
              <a:t>communicate </a:t>
            </a:r>
            <a:r>
              <a:rPr lang="en-US" dirty="0" smtClean="0"/>
              <a:t>to the loads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9461" y="2664961"/>
            <a:ext cx="4965700" cy="3276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David Gonsoulin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42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Subsystem </a:t>
            </a:r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5784129" cy="3318936"/>
          </a:xfrm>
        </p:spPr>
        <p:txBody>
          <a:bodyPr>
            <a:normAutofit/>
          </a:bodyPr>
          <a:lstStyle/>
          <a:p>
            <a:r>
              <a:rPr lang="en-US" dirty="0" smtClean="0"/>
              <a:t>Lighting Renovation </a:t>
            </a:r>
          </a:p>
          <a:p>
            <a:pPr lvl="1"/>
            <a:r>
              <a:rPr lang="en-US" dirty="0"/>
              <a:t>Motion sensors will be added </a:t>
            </a:r>
            <a:r>
              <a:rPr lang="en-US" dirty="0" smtClean="0"/>
              <a:t>and/or optimized </a:t>
            </a:r>
            <a:r>
              <a:rPr lang="en-US" dirty="0"/>
              <a:t>to decrease lighting needs throughout the </a:t>
            </a:r>
            <a:r>
              <a:rPr lang="en-US" dirty="0" smtClean="0"/>
              <a:t>building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ontrolled </a:t>
            </a:r>
            <a:r>
              <a:rPr lang="en-US" dirty="0"/>
              <a:t>through </a:t>
            </a:r>
            <a:r>
              <a:rPr lang="en-US" dirty="0" smtClean="0"/>
              <a:t>turning </a:t>
            </a:r>
            <a:r>
              <a:rPr lang="en-US" dirty="0"/>
              <a:t>off the lighting when areas of a building </a:t>
            </a:r>
            <a:r>
              <a:rPr lang="en-US" dirty="0" smtClean="0"/>
              <a:t>are not </a:t>
            </a:r>
            <a:r>
              <a:rPr lang="en-US" dirty="0"/>
              <a:t>in use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3865" y="2677568"/>
            <a:ext cx="2858105" cy="285810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David Gonsoulin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3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Subsystem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5384017" cy="298555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Ventilation control</a:t>
            </a:r>
          </a:p>
          <a:p>
            <a:pPr lvl="1"/>
            <a:r>
              <a:rPr lang="en-US" dirty="0"/>
              <a:t>CO2 sensors will provide data to determine the amount of airflow </a:t>
            </a:r>
            <a:r>
              <a:rPr lang="en-US" dirty="0" smtClean="0"/>
              <a:t>needed</a:t>
            </a:r>
          </a:p>
          <a:p>
            <a:pPr lvl="1"/>
            <a:r>
              <a:rPr lang="en-US" dirty="0" smtClean="0"/>
              <a:t>Motion sensors will also provide occupancy data</a:t>
            </a:r>
          </a:p>
          <a:p>
            <a:pPr lvl="1"/>
            <a:r>
              <a:rPr lang="en-US" dirty="0" smtClean="0"/>
              <a:t>Variable speed drives and electronic dampers will adjust airflow to different areas of building  based on data from CO2 and motion sensors installed</a:t>
            </a:r>
          </a:p>
          <a:p>
            <a:pPr lvl="1"/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4507" y="1978290"/>
            <a:ext cx="2318379" cy="412244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David Gonsoulin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0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Assessment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Analyze the amount of power that a specific component will save over the course of each </a:t>
            </a:r>
            <a:r>
              <a:rPr lang="en-US" dirty="0" smtClean="0"/>
              <a:t>average month</a:t>
            </a:r>
          </a:p>
          <a:p>
            <a:pPr lvl="0"/>
            <a:r>
              <a:rPr lang="en-US" dirty="0" smtClean="0"/>
              <a:t>Calculate </a:t>
            </a:r>
            <a:r>
              <a:rPr lang="en-US" dirty="0"/>
              <a:t>new costs based off of new peak and total power estimate</a:t>
            </a:r>
          </a:p>
          <a:p>
            <a:pPr lvl="0"/>
            <a:r>
              <a:rPr lang="en-US" dirty="0"/>
              <a:t>Subtract new costs from old costs to determine power saved over an average month.</a:t>
            </a:r>
          </a:p>
          <a:p>
            <a:pPr lvl="0"/>
            <a:r>
              <a:rPr lang="en-US" dirty="0"/>
              <a:t>Estimate how long system will take to pay off itself – if time is ~</a:t>
            </a:r>
            <a:r>
              <a:rPr lang="en-US" dirty="0" smtClean="0"/>
              <a:t>7 </a:t>
            </a:r>
            <a:r>
              <a:rPr lang="en-US" dirty="0"/>
              <a:t>years, then the technique is viable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85" y="807714"/>
            <a:ext cx="1763544" cy="158056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7101-3915-4019-A1C7-0DB73CCFCF07}" type="slidenum">
              <a:rPr lang="en-US" smtClean="0"/>
              <a:t>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David Gonsoulin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4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85</TotalTime>
  <Words>1896</Words>
  <Application>Microsoft Office PowerPoint</Application>
  <PresentationFormat>Widescreen</PresentationFormat>
  <Paragraphs>653</Paragraphs>
  <Slides>41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Calibri</vt:lpstr>
      <vt:lpstr>Corbel</vt:lpstr>
      <vt:lpstr>Garamond</vt:lpstr>
      <vt:lpstr>Times New Roman</vt:lpstr>
      <vt:lpstr>Organic</vt:lpstr>
      <vt:lpstr>Visio</vt:lpstr>
      <vt:lpstr>Team #12: Energy Management</vt:lpstr>
      <vt:lpstr>System Design</vt:lpstr>
      <vt:lpstr>Block Diagram</vt:lpstr>
      <vt:lpstr>Major Components </vt:lpstr>
      <vt:lpstr>Major Components </vt:lpstr>
      <vt:lpstr>Subsystem Requirements </vt:lpstr>
      <vt:lpstr>Subsystem Requirements</vt:lpstr>
      <vt:lpstr>Subsystem Requirements</vt:lpstr>
      <vt:lpstr>Performance Assessment </vt:lpstr>
      <vt:lpstr>Design Process</vt:lpstr>
      <vt:lpstr>Design Process Cont…</vt:lpstr>
      <vt:lpstr>Design Of Major Components </vt:lpstr>
      <vt:lpstr>PLC-MULTIPOINT CELESTIAL AMBIENT LIGHT SENSORS</vt:lpstr>
      <vt:lpstr>Enforcer Curtain Barrier Sensor </vt:lpstr>
      <vt:lpstr>WattStopper’s WT Ultrasonic Ceiling Sensors </vt:lpstr>
      <vt:lpstr>Duct Mounted CO2 Sensors - Siemens QPM2100</vt:lpstr>
      <vt:lpstr>Temperature Control Software</vt:lpstr>
      <vt:lpstr>Lighting Software</vt:lpstr>
      <vt:lpstr>Variable Speed Drive Software </vt:lpstr>
      <vt:lpstr>Test Plan</vt:lpstr>
      <vt:lpstr>Component Testing</vt:lpstr>
      <vt:lpstr>Ceiling Occupancy Sensors</vt:lpstr>
      <vt:lpstr>Curtain Motion Sensors</vt:lpstr>
      <vt:lpstr>Photo Sensors</vt:lpstr>
      <vt:lpstr>CO2 Sensors</vt:lpstr>
      <vt:lpstr>System Integration</vt:lpstr>
      <vt:lpstr>Summary of Test Plan Status</vt:lpstr>
      <vt:lpstr>Risk Assessment</vt:lpstr>
      <vt:lpstr>Technical Risks</vt:lpstr>
      <vt:lpstr>Scheduling Risks</vt:lpstr>
      <vt:lpstr>Budget Risks</vt:lpstr>
      <vt:lpstr>Schedule</vt:lpstr>
      <vt:lpstr>Schedule</vt:lpstr>
      <vt:lpstr>Schedule (cont.)</vt:lpstr>
      <vt:lpstr>Schedule</vt:lpstr>
      <vt:lpstr>Schedule(cont)</vt:lpstr>
      <vt:lpstr>Budget</vt:lpstr>
      <vt:lpstr>Rough Budget ROI</vt:lpstr>
      <vt:lpstr>Budget Estimate</vt:lpstr>
      <vt:lpstr>Conclusion</vt:lpstr>
      <vt:lpstr>Conclusion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 #12: Energy Management</dc:title>
  <dc:creator>Microsoft account</dc:creator>
  <cp:lastModifiedBy>studentpro</cp:lastModifiedBy>
  <cp:revision>10</cp:revision>
  <dcterms:created xsi:type="dcterms:W3CDTF">2015-02-13T03:42:41Z</dcterms:created>
  <dcterms:modified xsi:type="dcterms:W3CDTF">2015-04-06T18:59:17Z</dcterms:modified>
</cp:coreProperties>
</file>