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sldIdLst>
    <p:sldId id="256" r:id="rId2"/>
    <p:sldId id="336" r:id="rId3"/>
    <p:sldId id="289" r:id="rId4"/>
    <p:sldId id="272" r:id="rId5"/>
    <p:sldId id="273" r:id="rId6"/>
    <p:sldId id="276" r:id="rId7"/>
    <p:sldId id="274" r:id="rId8"/>
    <p:sldId id="275" r:id="rId9"/>
    <p:sldId id="277" r:id="rId10"/>
    <p:sldId id="278" r:id="rId11"/>
    <p:sldId id="298" r:id="rId12"/>
    <p:sldId id="279" r:id="rId13"/>
    <p:sldId id="335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37" r:id="rId50"/>
    <p:sldId id="32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A49F7-DD3B-4639-A8C0-BA1BC63659F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119AB-9712-4B4B-8204-522CE3E66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3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4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B962-F53D-4B12-86FC-79BC246EF1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8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8941-E0D1-486B-ACF9-B154AF5CE1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6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FFB7F-7AFB-4467-A7EB-92C55C5830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9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03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44231-5BC0-4A63-AACD-4C0BDB729E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C4772-9BBB-4EDF-BEA1-ECF568DCE3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6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6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no class really for this.</a:t>
            </a:r>
            <a:r>
              <a:rPr lang="en-US" baseline="0" dirty="0" smtClean="0"/>
              <a:t> Having this project helped the team discover the possibilities present for reducing energy consumption using various methods.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EF5979-3EDD-413F-9A89-0ED598085AAF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70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7638-E6C9-4105-A220-697705A12671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8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34D6-F50F-4928-9F22-334ED0355CFB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27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B9A4-CB14-4990-A3C7-4BB02BAE5A35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67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A5B-089C-4C6D-B493-3632AD15BA34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0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B336-90E8-4CD9-BE9A-046895B92E56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71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8D96-7FED-410F-AAB2-4D53534C5EB4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991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9FD7-C0F4-4430-A61F-55DDAF975E6E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70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D6D3-4021-44CA-A8F2-CF7E4101CA12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5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0DB4-C9A0-4088-B55C-023171890F2D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7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737D-BC17-4244-BB66-F51A09B13801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67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94B4-19D4-4DD0-BD99-E207EBA5583A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5016-550D-448F-968B-7C727E54D081}" type="datetime1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2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A8A5-C142-422E-AD62-A8BBF5E96D15}" type="datetime1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27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036-3D99-492C-8E4E-C8D62E610E30}" type="datetime1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9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7ABB-CDDE-4EAB-AC36-78BC6E9A169C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2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221-001C-46FA-ABDC-9C11B189A24F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4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948AA6-766F-43E3-A16F-9EEF3D2BC5E8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Team #12: Energy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Detailed Design Review and Test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3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Performance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9601197" cy="331893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Analyze the amount of power that a specific component will </a:t>
            </a:r>
            <a:r>
              <a:rPr lang="en-US" dirty="0" smtClean="0"/>
              <a:t>use over a certain length of time for the current equipment/software and the newly implemented equipment and software</a:t>
            </a:r>
          </a:p>
          <a:p>
            <a:pPr lvl="0"/>
            <a:r>
              <a:rPr lang="en-US" dirty="0" smtClean="0"/>
              <a:t>Determine savings from implemented equipment/software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85" y="807714"/>
            <a:ext cx="1763544" cy="15805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Performance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197599" cy="3318936"/>
          </a:xfrm>
        </p:spPr>
        <p:txBody>
          <a:bodyPr>
            <a:normAutofit/>
          </a:bodyPr>
          <a:lstStyle/>
          <a:p>
            <a:r>
              <a:rPr lang="en-US" dirty="0" smtClean="0"/>
              <a:t>Ensure installed sensors are functioning properly</a:t>
            </a:r>
          </a:p>
          <a:p>
            <a:r>
              <a:rPr lang="en-US" dirty="0" smtClean="0"/>
              <a:t>Ensure data is being collected correctly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15" y="2556932"/>
            <a:ext cx="1717886" cy="1914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922" y="2887970"/>
            <a:ext cx="2241676" cy="2987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15" y="4471499"/>
            <a:ext cx="1717885" cy="17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901317" cy="3265976"/>
          </a:xfrm>
        </p:spPr>
        <p:txBody>
          <a:bodyPr>
            <a:noAutofit/>
          </a:bodyPr>
          <a:lstStyle/>
          <a:p>
            <a:pPr lvl="0"/>
            <a:r>
              <a:rPr lang="en-US" sz="1600" dirty="0"/>
              <a:t>Decided on what modifications in the building </a:t>
            </a:r>
            <a:r>
              <a:rPr lang="en-US" sz="1600" dirty="0" smtClean="0"/>
              <a:t>are </a:t>
            </a:r>
            <a:r>
              <a:rPr lang="en-US" sz="1600" dirty="0"/>
              <a:t>the most viable and cost-effective:</a:t>
            </a:r>
          </a:p>
          <a:p>
            <a:pPr lvl="1"/>
            <a:r>
              <a:rPr lang="en-US" sz="1400" dirty="0"/>
              <a:t>Motion Sensors in sparsely populated areas</a:t>
            </a:r>
          </a:p>
          <a:p>
            <a:pPr lvl="1"/>
            <a:r>
              <a:rPr lang="en-US" sz="1400" dirty="0"/>
              <a:t>Photo Sensors by windows</a:t>
            </a:r>
          </a:p>
          <a:p>
            <a:pPr lvl="1"/>
            <a:r>
              <a:rPr lang="en-US" sz="1400" dirty="0"/>
              <a:t>Duct-mounted CO2 </a:t>
            </a:r>
            <a:r>
              <a:rPr lang="en-US" sz="1400" dirty="0" smtClean="0"/>
              <a:t>sensors</a:t>
            </a:r>
            <a:endParaRPr lang="en-US" sz="1400" dirty="0"/>
          </a:p>
          <a:p>
            <a:pPr lvl="1"/>
            <a:r>
              <a:rPr lang="en-US" sz="1400" dirty="0"/>
              <a:t>Slowly install LED lights able to connect to working ballasts as old lights die out</a:t>
            </a:r>
          </a:p>
          <a:p>
            <a:pPr lvl="0"/>
            <a:r>
              <a:rPr lang="en-US" sz="1600" dirty="0" smtClean="0"/>
              <a:t>Schedule/cost constraints did not allow the following to be considered</a:t>
            </a:r>
            <a:endParaRPr lang="en-US" sz="1600" dirty="0"/>
          </a:p>
          <a:p>
            <a:pPr lvl="1"/>
            <a:r>
              <a:rPr lang="en-US" sz="1400" dirty="0"/>
              <a:t>Water Tank Storage</a:t>
            </a:r>
          </a:p>
          <a:p>
            <a:pPr lvl="1"/>
            <a:r>
              <a:rPr lang="en-US" sz="1400" dirty="0" smtClean="0"/>
              <a:t>Solar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855" y="2796635"/>
            <a:ext cx="3044924" cy="22315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Provided ideas for areas of cost savings</a:t>
            </a:r>
          </a:p>
          <a:p>
            <a:r>
              <a:rPr lang="en-US" dirty="0" smtClean="0"/>
              <a:t>Assisted in researching system components for design choices</a:t>
            </a:r>
          </a:p>
          <a:p>
            <a:r>
              <a:rPr lang="en-US" dirty="0" smtClean="0"/>
              <a:t>Provided technical assistance in the analysis of floor plans</a:t>
            </a:r>
          </a:p>
          <a:p>
            <a:r>
              <a:rPr lang="en-US" dirty="0" smtClean="0"/>
              <a:t>Assisted in zoning sensors</a:t>
            </a:r>
          </a:p>
          <a:p>
            <a:r>
              <a:rPr lang="en-US" dirty="0" smtClean="0"/>
              <a:t>Aided in analyzing sensor data to determine occupancy trends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Presented by David Gonsoulin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Of Major Components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Patrick Dawson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47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PLC-MULTIPOINT CELESTIAL </a:t>
            </a:r>
            <a:r>
              <a:rPr lang="en-US" dirty="0" smtClean="0"/>
              <a:t>AMBIENT </a:t>
            </a:r>
            <a:r>
              <a:rPr lang="en-US" dirty="0"/>
              <a:t>LIGHT </a:t>
            </a:r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697070" cy="33189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Self Contained MK7-B Series</a:t>
            </a:r>
          </a:p>
          <a:p>
            <a:r>
              <a:rPr lang="en-US" dirty="0" smtClean="0"/>
              <a:t>Variable </a:t>
            </a:r>
            <a:r>
              <a:rPr lang="en-US" dirty="0"/>
              <a:t>output voltage based upon the amount of ambient light detected in the specified </a:t>
            </a:r>
            <a:r>
              <a:rPr lang="en-US" dirty="0" smtClean="0"/>
              <a:t>area</a:t>
            </a:r>
          </a:p>
          <a:p>
            <a:r>
              <a:rPr lang="en-US" dirty="0"/>
              <a:t>A</a:t>
            </a:r>
            <a:r>
              <a:rPr lang="en-US" dirty="0" smtClean="0"/>
              <a:t>nalog </a:t>
            </a:r>
            <a:r>
              <a:rPr lang="en-US" dirty="0"/>
              <a:t>signal to transmit the amount of light currently present in a </a:t>
            </a:r>
            <a:r>
              <a:rPr lang="en-US" dirty="0" smtClean="0"/>
              <a:t>location</a:t>
            </a:r>
          </a:p>
          <a:p>
            <a:r>
              <a:rPr lang="en-US" dirty="0"/>
              <a:t>F</a:t>
            </a:r>
            <a:r>
              <a:rPr lang="en-US" dirty="0" smtClean="0"/>
              <a:t>actory </a:t>
            </a:r>
            <a:r>
              <a:rPr lang="en-US" dirty="0"/>
              <a:t>calibrated </a:t>
            </a:r>
          </a:p>
          <a:p>
            <a:r>
              <a:rPr lang="en-US" dirty="0"/>
              <a:t>O</a:t>
            </a:r>
            <a:r>
              <a:rPr lang="en-US" dirty="0" smtClean="0"/>
              <a:t>utput </a:t>
            </a:r>
            <a:r>
              <a:rPr lang="en-US" dirty="0"/>
              <a:t>signal of 0-5, 1-5, 0-10, 1-10 VDC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26" y="2858540"/>
            <a:ext cx="4676186" cy="27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Enforcer Curtain Barrier Sensor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150095" cy="3318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est </a:t>
            </a:r>
            <a:r>
              <a:rPr lang="en-US" dirty="0"/>
              <a:t>utilized when installed in doorways, windows, or fences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etects </a:t>
            </a:r>
            <a:r>
              <a:rPr lang="en-US" dirty="0"/>
              <a:t>motion passing through a specific </a:t>
            </a:r>
            <a:r>
              <a:rPr lang="en-US" dirty="0" smtClean="0"/>
              <a:t>barrier</a:t>
            </a:r>
          </a:p>
          <a:p>
            <a:r>
              <a:rPr lang="en-US" dirty="0"/>
              <a:t>T</a:t>
            </a:r>
            <a:r>
              <a:rPr lang="en-US" dirty="0" smtClean="0"/>
              <a:t>riggers </a:t>
            </a:r>
            <a:r>
              <a:rPr lang="en-US" dirty="0"/>
              <a:t>when any one or two adjacent beams have been broken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range for indoor use is 50 [</a:t>
            </a:r>
            <a:r>
              <a:rPr lang="en-US" dirty="0" err="1"/>
              <a:t>ft</a:t>
            </a:r>
            <a:r>
              <a:rPr lang="en-US" dirty="0"/>
              <a:t>] and is available in five different sizes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100" y="2955562"/>
            <a:ext cx="3981951" cy="203605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6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WattStopper’s</a:t>
            </a:r>
            <a:r>
              <a:rPr lang="en-US" dirty="0"/>
              <a:t> WT Ultrasonic Ceiling Sensors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310620" cy="3332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32 KHz frequencies in a variety of models to control </a:t>
            </a:r>
            <a:r>
              <a:rPr lang="en-US" dirty="0" smtClean="0"/>
              <a:t>lighting</a:t>
            </a:r>
          </a:p>
          <a:p>
            <a:r>
              <a:rPr lang="en-US" dirty="0"/>
              <a:t>O</a:t>
            </a:r>
            <a:r>
              <a:rPr lang="en-US" dirty="0" smtClean="0"/>
              <a:t>mni</a:t>
            </a:r>
            <a:r>
              <a:rPr lang="en-US" dirty="0"/>
              <a:t>-directional technology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esigned </a:t>
            </a:r>
            <a:r>
              <a:rPr lang="en-US" dirty="0"/>
              <a:t>to filter out moving air noise </a:t>
            </a:r>
            <a:endParaRPr lang="en-US" dirty="0" smtClean="0"/>
          </a:p>
          <a:p>
            <a:r>
              <a:rPr lang="en-US" dirty="0" smtClean="0"/>
              <a:t>Range </a:t>
            </a:r>
            <a:r>
              <a:rPr lang="en-US" dirty="0"/>
              <a:t>up to 2200 ft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delay can span from 15 seconds to 30 minutes </a:t>
            </a:r>
            <a:endParaRPr lang="en-US" dirty="0" smtClean="0"/>
          </a:p>
          <a:p>
            <a:r>
              <a:rPr lang="en-US" dirty="0" smtClean="0"/>
              <a:t>Zoning 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12" y="2595273"/>
            <a:ext cx="5372425" cy="20898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1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Duct </a:t>
            </a:r>
            <a:r>
              <a:rPr lang="en-US" dirty="0"/>
              <a:t>Mounted CO2 Sensors - Siemens QPM2100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7989571" cy="3318936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nalyze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and volatile organic compound concentrations, relative humidity, and temperature </a:t>
            </a: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easures </a:t>
            </a:r>
            <a:r>
              <a:rPr lang="en-US" dirty="0"/>
              <a:t>the CO2/VOC concentrations and outputs it as a 0 to 10 </a:t>
            </a:r>
            <a:r>
              <a:rPr lang="en-US" dirty="0" err="1"/>
              <a:t>Vdc</a:t>
            </a:r>
            <a:r>
              <a:rPr lang="en-US" dirty="0"/>
              <a:t> or 0 to 5 </a:t>
            </a:r>
            <a:r>
              <a:rPr lang="en-US" dirty="0" err="1"/>
              <a:t>Vdc</a:t>
            </a:r>
            <a:r>
              <a:rPr lang="en-US" dirty="0"/>
              <a:t> linear proportional </a:t>
            </a:r>
            <a:r>
              <a:rPr lang="en-US" dirty="0" smtClean="0"/>
              <a:t>signal</a:t>
            </a:r>
          </a:p>
          <a:p>
            <a:r>
              <a:rPr lang="en-US" dirty="0"/>
              <a:t>C</a:t>
            </a:r>
            <a:r>
              <a:rPr lang="en-US" dirty="0" smtClean="0"/>
              <a:t>hanges </a:t>
            </a:r>
            <a:r>
              <a:rPr lang="en-US" dirty="0"/>
              <a:t>capacitance relative to the humidity levels 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hanges </a:t>
            </a:r>
            <a:r>
              <a:rPr lang="en-US" dirty="0"/>
              <a:t>electrical resistance as a function of the temperature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229" y="2613314"/>
            <a:ext cx="2383790" cy="1718945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Control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10     C </a:t>
            </a:r>
            <a:r>
              <a:rPr lang="en-US" dirty="0"/>
              <a:t>IF THE PEAK LOAD LIMIT IS HIT THEN LET DRIFT ELSE IF SYSTEM IN </a:t>
            </a:r>
            <a:r>
              <a:rPr lang="en-US" dirty="0" smtClean="0"/>
              <a:t>    		NIGHT </a:t>
            </a:r>
            <a:r>
              <a:rPr lang="en-US" dirty="0"/>
              <a:t>MODE THEN 	LET DRIFT ELSE 	HOLD CONSTANT</a:t>
            </a:r>
          </a:p>
          <a:p>
            <a:r>
              <a:rPr lang="en-US" dirty="0"/>
              <a:t>20	IF (DIRAC.GE.@PDL) THEN DIRAC.TEMPSETPOINT.LOW = 66 ELSE IF 	</a:t>
            </a:r>
            <a:r>
              <a:rPr lang="en-US" dirty="0" smtClean="0"/>
              <a:t>		(</a:t>
            </a:r>
            <a:r>
              <a:rPr lang="en-US" dirty="0"/>
              <a:t>(MONTH.GE.5.AND.MONTH.LE.4).OR.(DIRAC.NGTMODE)) THEN </a:t>
            </a:r>
            <a:r>
              <a:rPr lang="en-US" dirty="0" smtClean="0"/>
              <a:t>				DIRAC.TEMPSETPOINT.LOW </a:t>
            </a:r>
            <a:r>
              <a:rPr lang="en-US" dirty="0"/>
              <a:t>= 68 ELSE DIRAC.TEMPSETPOINT.LOW=70</a:t>
            </a:r>
          </a:p>
          <a:p>
            <a:r>
              <a:rPr lang="en-US" dirty="0"/>
              <a:t>30	C SET HIGH POINT SAME AS LOW POINT</a:t>
            </a:r>
          </a:p>
          <a:p>
            <a:r>
              <a:rPr lang="en-US" dirty="0"/>
              <a:t>40	IF (DIRAC.GE.@PDL) THEN DIRAC.TEMPSETPOINT.HIGH = 74 ELSE IF 	</a:t>
            </a:r>
            <a:r>
              <a:rPr lang="en-US" dirty="0" smtClean="0"/>
              <a:t>		((</a:t>
            </a:r>
            <a:r>
              <a:rPr lang="en-US" dirty="0"/>
              <a:t>MONTH.GE.5.AND.MONTH.LE.4).OR.(DIRAC.NGTMODE)) THEN 	DIRAC.TEMPSETPOINT.HIGH = 72 ELSE DIRAC.TEMPSETPOINT.HIGH = 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87" y="887025"/>
            <a:ext cx="1211877" cy="137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559" y="867311"/>
            <a:ext cx="1409568" cy="140956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5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Advisors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Mr. Jim Stephens</a:t>
            </a:r>
          </a:p>
          <a:p>
            <a:r>
              <a:rPr lang="en-US" dirty="0" smtClean="0"/>
              <a:t>Dr. Faruque</a:t>
            </a:r>
          </a:p>
          <a:p>
            <a:r>
              <a:rPr lang="en-US" dirty="0" smtClean="0"/>
              <a:t>Dr. Li</a:t>
            </a:r>
          </a:p>
          <a:p>
            <a:r>
              <a:rPr lang="en-US" dirty="0" smtClean="0"/>
              <a:t>Dr. McGinnis</a:t>
            </a:r>
          </a:p>
          <a:p>
            <a:r>
              <a:rPr lang="en-US" dirty="0" smtClean="0"/>
              <a:t>Dr. Frank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Team Members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Patrick Dawson</a:t>
            </a:r>
          </a:p>
          <a:p>
            <a:r>
              <a:rPr lang="en-US" dirty="0" smtClean="0"/>
              <a:t>Dallas Perkins</a:t>
            </a:r>
          </a:p>
          <a:p>
            <a:r>
              <a:rPr lang="en-US" dirty="0" smtClean="0"/>
              <a:t>Matt Streich </a:t>
            </a:r>
          </a:p>
          <a:p>
            <a:r>
              <a:rPr lang="en-US" dirty="0" smtClean="0"/>
              <a:t>David Gonsoulin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	C CODE TO CONTROL THE LIGHTING SENSOR FOR ONE ZONE, CALLED Z1</a:t>
            </a:r>
          </a:p>
          <a:p>
            <a:r>
              <a:rPr lang="en-US" dirty="0"/>
              <a:t>20	IF(DIRAC.PHOTONSENSOR1.GE.(500+@LIGHTINGLEVELATNIGHT) THEN OFF(DIRAC.LIGHTING.Z1) ELSE IF(DIRAC.MOTIONSENSORS.Z1.EQ.OCC) THEN ON(DIRAC.LIGHTING.Z1) ELSE OFF(DIRAC.LIGHTING.Z1)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04" y="795945"/>
            <a:ext cx="1714067" cy="12838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1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Speed Drive Software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843516" cy="33189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10	C CODE TO CONTROL THE ELECTRONIC DAMPER USING INTEGRAL GAIN ALGORITHM</a:t>
            </a:r>
          </a:p>
          <a:p>
            <a:r>
              <a:rPr lang="en-US" dirty="0"/>
              <a:t>20	IF(DIRAC.GE.@PDL) THEN                  </a:t>
            </a:r>
            <a:r>
              <a:rPr lang="en-US" dirty="0" smtClean="0"/>
              <a:t>LOOP</a:t>
            </a:r>
            <a:r>
              <a:rPr lang="en-US" dirty="0"/>
              <a:t>(0,"DIRAC.AHU1CO2SENSOR","DIRAC.AHU1DAMPER",1500,1000,200,0,2,50,0,100,0)</a:t>
            </a:r>
          </a:p>
          <a:p>
            <a:r>
              <a:rPr lang="en-US" dirty="0"/>
              <a:t>	ELSE LOOP(0,"DIRAC.AHU1CO2SENSOR","DIRAC.AHU1DAMPER",1000,1000,200,0,2,50,0,100,0)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880" y="2725092"/>
            <a:ext cx="2760124" cy="322676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87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953932" cy="3318936"/>
          </a:xfrm>
        </p:spPr>
        <p:txBody>
          <a:bodyPr>
            <a:noAutofit/>
          </a:bodyPr>
          <a:lstStyle/>
          <a:p>
            <a:r>
              <a:rPr lang="en-US" sz="1300" dirty="0" err="1"/>
              <a:t>tsched</a:t>
            </a:r>
            <a:r>
              <a:rPr lang="en-US" sz="1300" dirty="0"/>
              <a:t>=input('Is the Library Open? 1=YES , 0=NO   ');       %Time Schedule</a:t>
            </a:r>
          </a:p>
          <a:p>
            <a:r>
              <a:rPr lang="en-US" sz="1300" dirty="0"/>
              <a:t>if </a:t>
            </a:r>
            <a:r>
              <a:rPr lang="en-US" sz="1300" dirty="0" err="1"/>
              <a:t>tsched</a:t>
            </a:r>
            <a:r>
              <a:rPr lang="en-US" sz="1300" dirty="0"/>
              <a:t>==1</a:t>
            </a:r>
          </a:p>
          <a:p>
            <a:r>
              <a:rPr lang="en-US" sz="1300" dirty="0"/>
              <a:t>    urs11=input('First floor occupied? 1=YES , 0=NO   ');                   %Ultrasonic sensor floor 1</a:t>
            </a:r>
          </a:p>
          <a:p>
            <a:r>
              <a:rPr lang="en-US" sz="1300" dirty="0"/>
              <a:t>    urs21=input('Second floor occupied? 1=YES , 0=NO   ');                        %Ultrasonic sensor floor 2</a:t>
            </a:r>
          </a:p>
          <a:p>
            <a:r>
              <a:rPr lang="en-US" sz="1300" dirty="0"/>
              <a:t>    </a:t>
            </a:r>
            <a:r>
              <a:rPr lang="en-US" sz="1300" dirty="0" err="1"/>
              <a:t>tsched</a:t>
            </a:r>
            <a:r>
              <a:rPr lang="en-US" sz="1300" dirty="0"/>
              <a:t>=input('Are we 5% below the daily peak? 1=YES , 0=NO   ');</a:t>
            </a:r>
          </a:p>
          <a:p>
            <a:r>
              <a:rPr lang="en-US" sz="1300" dirty="0"/>
              <a:t>else</a:t>
            </a:r>
          </a:p>
          <a:p>
            <a:r>
              <a:rPr lang="en-US" sz="1300" dirty="0"/>
              <a:t>     urs11=0;</a:t>
            </a:r>
          </a:p>
          <a:p>
            <a:r>
              <a:rPr lang="en-US" sz="1300" dirty="0"/>
              <a:t>     urs21=0</a:t>
            </a:r>
            <a:r>
              <a:rPr lang="en-US" sz="1300" dirty="0" smtClean="0"/>
              <a:t>;</a:t>
            </a: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06912" y="2497665"/>
            <a:ext cx="3953932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31557" y="2459841"/>
            <a:ext cx="49530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end</a:t>
            </a:r>
          </a:p>
          <a:p>
            <a:r>
              <a:rPr lang="en-US" sz="1300" dirty="0"/>
              <a:t>if urs11 ==1</a:t>
            </a:r>
          </a:p>
          <a:p>
            <a:r>
              <a:rPr lang="en-US" sz="1300" dirty="0"/>
              <a:t>    bs11=input('Stack occupied? 1=YES , 0=NO   '); </a:t>
            </a:r>
          </a:p>
          <a:p>
            <a:endParaRPr lang="en-US" sz="1300" dirty="0" smtClean="0"/>
          </a:p>
          <a:p>
            <a:r>
              <a:rPr lang="en-US" sz="1300" dirty="0" smtClean="0"/>
              <a:t>%</a:t>
            </a:r>
            <a:r>
              <a:rPr lang="en-US" sz="1300" dirty="0"/>
              <a:t>Beam Sensor </a:t>
            </a:r>
          </a:p>
          <a:p>
            <a:r>
              <a:rPr lang="en-US" sz="1300" dirty="0"/>
              <a:t>else</a:t>
            </a:r>
          </a:p>
          <a:p>
            <a:r>
              <a:rPr lang="en-US" sz="1300" dirty="0"/>
              <a:t>    bs11=0;</a:t>
            </a:r>
          </a:p>
          <a:p>
            <a:r>
              <a:rPr lang="en-US" sz="1300" dirty="0"/>
              <a:t>end </a:t>
            </a:r>
          </a:p>
          <a:p>
            <a:r>
              <a:rPr lang="en-US" sz="1300" dirty="0"/>
              <a:t>if urs21==1</a:t>
            </a:r>
          </a:p>
          <a:p>
            <a:r>
              <a:rPr lang="en-US" sz="1300" dirty="0"/>
              <a:t>    ps1=input('What is the ambient lighting level? ');</a:t>
            </a:r>
          </a:p>
          <a:p>
            <a:r>
              <a:rPr lang="en-US" sz="1300" dirty="0"/>
              <a:t>else</a:t>
            </a:r>
          </a:p>
          <a:p>
            <a:r>
              <a:rPr lang="en-US" sz="1300" dirty="0"/>
              <a:t>    ps1=0;</a:t>
            </a:r>
          </a:p>
          <a:p>
            <a:r>
              <a:rPr lang="en-US" sz="1300" dirty="0"/>
              <a:t>end</a:t>
            </a:r>
          </a:p>
          <a:p>
            <a:r>
              <a:rPr lang="en-US" sz="1300" dirty="0"/>
              <a:t>ts11=input('What is the current Temp? ');                                     %Temperature Sensor</a:t>
            </a:r>
          </a:p>
          <a:p>
            <a:r>
              <a:rPr lang="en-US" sz="1300" dirty="0"/>
              <a:t>co21=input('What is the current CO2 Level? ');           %CO2 Sensor</a:t>
            </a:r>
          </a:p>
          <a:p>
            <a:r>
              <a:rPr lang="en-US" sz="1300" dirty="0"/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89" y="903112"/>
            <a:ext cx="1554724" cy="139699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Organize basic concept of project</a:t>
            </a:r>
          </a:p>
          <a:p>
            <a:r>
              <a:rPr lang="en-US" dirty="0" smtClean="0"/>
              <a:t>Organize meetings with FSU Utilities</a:t>
            </a:r>
          </a:p>
          <a:p>
            <a:r>
              <a:rPr lang="en-US" dirty="0" smtClean="0"/>
              <a:t>Create software simulation in MATLAB</a:t>
            </a:r>
          </a:p>
          <a:p>
            <a:r>
              <a:rPr lang="en-US" dirty="0" smtClean="0"/>
              <a:t>Research hardware</a:t>
            </a:r>
          </a:p>
          <a:p>
            <a:r>
              <a:rPr lang="en-US" dirty="0" smtClean="0"/>
              <a:t>Participate in cost analysis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44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Occupancy </a:t>
            </a:r>
            <a:r>
              <a:rPr lang="en-US" smtClean="0"/>
              <a:t>Study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Floor Sensor Layout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3129" r="16582" b="13878"/>
          <a:stretch/>
        </p:blipFill>
        <p:spPr>
          <a:xfrm>
            <a:off x="2724761" y="2548132"/>
            <a:ext cx="6742477" cy="353542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2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1" y="989044"/>
            <a:ext cx="3707369" cy="4943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2" y="989045"/>
            <a:ext cx="3707367" cy="494315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63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7"/>
          <a:stretch/>
        </p:blipFill>
        <p:spPr>
          <a:xfrm>
            <a:off x="1582385" y="1099307"/>
            <a:ext cx="4575820" cy="4670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44" y="1099307"/>
            <a:ext cx="3498035" cy="46640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22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Floor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305" y="2837791"/>
            <a:ext cx="4584589" cy="2755631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Curtain sensors not included</a:t>
            </a:r>
          </a:p>
          <a:p>
            <a:pPr lvl="1"/>
            <a:r>
              <a:rPr lang="en-US" dirty="0" smtClean="0"/>
              <a:t>No delay was set when providing data</a:t>
            </a:r>
          </a:p>
          <a:p>
            <a:pPr lvl="1"/>
            <a:r>
              <a:rPr lang="en-US" dirty="0" smtClean="0"/>
              <a:t>Some stack zones included hallway areas</a:t>
            </a:r>
          </a:p>
          <a:p>
            <a:r>
              <a:rPr lang="en-US" dirty="0" smtClean="0"/>
              <a:t>Data covers 12:01 AM 4/9/15 – 11:59 PM 4/10/15</a:t>
            </a:r>
          </a:p>
          <a:p>
            <a:pPr lvl="1"/>
            <a:r>
              <a:rPr lang="en-US" dirty="0" smtClean="0"/>
              <a:t>(Thursday and Friday)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Sensor Data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1212" y="2658269"/>
            <a:ext cx="3152775" cy="31146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Beam sensors registered as unoccupied immediately after beam was restored</a:t>
            </a:r>
          </a:p>
          <a:p>
            <a:r>
              <a:rPr lang="en-US" dirty="0" smtClean="0"/>
              <a:t>Ceiling mount sensors incorporated proper delay</a:t>
            </a:r>
          </a:p>
          <a:p>
            <a:pPr lvl="1"/>
            <a:r>
              <a:rPr lang="en-US" dirty="0" smtClean="0"/>
              <a:t>Does not register unoccupied within 15 min of detecting motion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collected at set intervals, return ppm concentration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5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David </a:t>
            </a:r>
            <a:r>
              <a:rPr lang="en-US" dirty="0" err="1" smtClean="0"/>
              <a:t>Gonsoulin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Floor Sensor Layout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27513" r="18554" b="12147"/>
          <a:stretch/>
        </p:blipFill>
        <p:spPr>
          <a:xfrm>
            <a:off x="2792963" y="2537926"/>
            <a:ext cx="6606073" cy="360161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08" y="1062344"/>
            <a:ext cx="3588657" cy="478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13" y="1062344"/>
            <a:ext cx="3588656" cy="478487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92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Floor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Clearly higher occupancies than 1</a:t>
            </a:r>
            <a:r>
              <a:rPr lang="en-US" baseline="30000" dirty="0" smtClean="0"/>
              <a:t>st</a:t>
            </a:r>
            <a:r>
              <a:rPr lang="en-US" dirty="0" smtClean="0"/>
              <a:t> floor</a:t>
            </a:r>
          </a:p>
          <a:p>
            <a:pPr lvl="1"/>
            <a:r>
              <a:rPr lang="en-US" dirty="0" smtClean="0"/>
              <a:t>Similar/Lower levels expected for 3</a:t>
            </a:r>
            <a:r>
              <a:rPr lang="en-US" baseline="30000" dirty="0" smtClean="0"/>
              <a:t>rd</a:t>
            </a:r>
            <a:r>
              <a:rPr lang="en-US" dirty="0" smtClean="0"/>
              <a:t> floor</a:t>
            </a:r>
          </a:p>
          <a:p>
            <a:r>
              <a:rPr lang="en-US" dirty="0" smtClean="0"/>
              <a:t>Ambient lighting sensors still require installation</a:t>
            </a:r>
          </a:p>
          <a:p>
            <a:r>
              <a:rPr lang="en-US" dirty="0" smtClean="0"/>
              <a:t>Same time span as 1</a:t>
            </a:r>
            <a:r>
              <a:rPr lang="en-US" baseline="30000" dirty="0" smtClean="0"/>
              <a:t>st</a:t>
            </a:r>
            <a:r>
              <a:rPr lang="en-US" dirty="0" smtClean="0"/>
              <a:t> floor study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05" y="2837791"/>
            <a:ext cx="4584589" cy="2755631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95401" y="2556932"/>
            <a:ext cx="7307423" cy="35359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 average weekday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floor are occupied ~70% of the time</a:t>
            </a:r>
          </a:p>
          <a:p>
            <a:r>
              <a:rPr lang="en-US" dirty="0" smtClean="0"/>
              <a:t>270 kWh savings available for zones studied per two day period</a:t>
            </a:r>
          </a:p>
          <a:p>
            <a:pPr lvl="1"/>
            <a:r>
              <a:rPr lang="en-US" dirty="0" smtClean="0"/>
              <a:t>Adding in stack zone data would raise savings to ~600 kWh</a:t>
            </a:r>
          </a:p>
          <a:p>
            <a:r>
              <a:rPr lang="en-US" dirty="0" smtClean="0"/>
              <a:t>Savings estimate of approximately $5,500 per year </a:t>
            </a:r>
          </a:p>
          <a:p>
            <a:pPr lvl="1"/>
            <a:r>
              <a:rPr lang="en-US" dirty="0" smtClean="0"/>
              <a:t>Low estimate – does not account for weekend/break trends</a:t>
            </a:r>
          </a:p>
          <a:p>
            <a:r>
              <a:rPr lang="en-US" dirty="0" smtClean="0"/>
              <a:t>Provides extra incentive for thermal storage or other peak-shifting option</a:t>
            </a:r>
          </a:p>
          <a:p>
            <a:pPr lvl="1"/>
            <a:r>
              <a:rPr lang="en-US" dirty="0" smtClean="0"/>
              <a:t>Most savings from lighting control come from off-peak hours</a:t>
            </a:r>
          </a:p>
          <a:p>
            <a:pPr lvl="1"/>
            <a:r>
              <a:rPr lang="en-US" dirty="0" smtClean="0"/>
              <a:t>Lower “valleys” allow for more thermal energy to be stored</a:t>
            </a:r>
          </a:p>
          <a:p>
            <a:pPr lvl="2"/>
            <a:r>
              <a:rPr lang="en-US" dirty="0" smtClean="0"/>
              <a:t>Higher total displacement of peak possible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445" y="4096898"/>
            <a:ext cx="2034073" cy="1896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445" y="2556932"/>
            <a:ext cx="2034073" cy="153996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Researched system components for design choices</a:t>
            </a:r>
          </a:p>
          <a:p>
            <a:r>
              <a:rPr lang="en-US" dirty="0" smtClean="0"/>
              <a:t>Performed cost/benefit analysis and return on investment estimate</a:t>
            </a:r>
          </a:p>
          <a:p>
            <a:r>
              <a:rPr lang="en-US" dirty="0" smtClean="0"/>
              <a:t>Provided technical assistance in the analysis of floor plans</a:t>
            </a:r>
          </a:p>
          <a:p>
            <a:r>
              <a:rPr lang="en-US" dirty="0" smtClean="0"/>
              <a:t>Assisted in zoning sensors</a:t>
            </a:r>
          </a:p>
          <a:p>
            <a:r>
              <a:rPr lang="en-US" dirty="0" smtClean="0"/>
              <a:t>Analyzed sensor data to determine occupancy trends</a:t>
            </a:r>
          </a:p>
          <a:p>
            <a:pPr lvl="1"/>
            <a:r>
              <a:rPr lang="en-US" dirty="0" smtClean="0"/>
              <a:t>Used to update savings values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86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Presented by Matthew Streich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14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1081316" y="1898251"/>
          <a:ext cx="10054771" cy="40707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700"/>
                <a:gridCol w="4037600"/>
                <a:gridCol w="753201"/>
                <a:gridCol w="1255338"/>
                <a:gridCol w="927018"/>
                <a:gridCol w="1255338"/>
                <a:gridCol w="1227576"/>
              </a:tblGrid>
              <a:tr h="178710">
                <a:tc>
                  <a:txBody>
                    <a:bodyPr/>
                    <a:lstStyle/>
                    <a:p>
                      <a:pPr algn="l" fontAlgn="ctr"/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PLAN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PLAN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ACTUAL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ACTUAL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PERCENT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0269">
                <a:tc>
                  <a:txBody>
                    <a:bodyPr/>
                    <a:lstStyle/>
                    <a:p>
                      <a:pPr algn="l" fontAlgn="ctr"/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ACTIVITY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START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DURATION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START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DURATION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COMPLETE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Project Management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35</a:t>
                      </a:r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35</a:t>
                      </a:r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100%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Research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Design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Design Variable </a:t>
                      </a:r>
                      <a:r>
                        <a:rPr lang="en-GB" sz="1200" u="none" strike="noStrike" dirty="0" err="1">
                          <a:effectLst/>
                        </a:rPr>
                        <a:t>Freuqency</a:t>
                      </a:r>
                      <a:r>
                        <a:rPr lang="en-GB" sz="1200" u="none" strike="noStrike" dirty="0">
                          <a:effectLst/>
                        </a:rPr>
                        <a:t> Drives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Interface VFD with Siemens System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Monitoring Software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Load Scheduling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Identifying Loads to be Scheduled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Shifting Loads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Thermal Storage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3.3.1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Analysis of Possible Tank Locations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3.3.2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Scheduling of Storage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Lighting Renovation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Updating Lighting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3</a:t>
                      </a:r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Add Lighting Motion Sensors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Lighting Control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17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17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Ventilation Control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Plan Where to Install CO2 Sensors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Off-Peak Hours Building Cooling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100%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87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Monitoring Software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5</a:t>
                      </a:r>
                      <a:endParaRPr lang="en-GB" sz="12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100%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353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(cont.)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928777" y="2002390"/>
          <a:ext cx="8855898" cy="567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/>
                <a:gridCol w="3770490"/>
                <a:gridCol w="703373"/>
                <a:gridCol w="1172290"/>
                <a:gridCol w="865691"/>
                <a:gridCol w="1172290"/>
                <a:gridCol w="1146364"/>
              </a:tblGrid>
              <a:tr h="283609">
                <a:tc>
                  <a:txBody>
                    <a:bodyPr/>
                    <a:lstStyle/>
                    <a:p>
                      <a:pPr algn="l" fontAlgn="ctr"/>
                      <a:endParaRPr lang="en-GB" sz="4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PLAN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PLAN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ACTUAL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ACTUAL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PERCENT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83609">
                <a:tc>
                  <a:txBody>
                    <a:bodyPr/>
                    <a:lstStyle/>
                    <a:p>
                      <a:pPr algn="l" fontAlgn="ctr"/>
                      <a:endParaRPr lang="en-GB" sz="4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ACTIVITY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START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DURATION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START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DURATION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COMPLETE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973943" y="2557464"/>
          <a:ext cx="8781145" cy="3317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863"/>
                <a:gridCol w="3526161"/>
                <a:gridCol w="657795"/>
                <a:gridCol w="1096326"/>
                <a:gridCol w="809594"/>
                <a:gridCol w="1096326"/>
                <a:gridCol w="1072080"/>
              </a:tblGrid>
              <a:tr h="233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Implementation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3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4.1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Simulation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4.2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Review of Simulation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4.3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Physical Implementation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90%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Integration into Siemens System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5.1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Hardware Connections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5.2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3.1.1  Interface VFD with Siemens System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5.3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3.1.2  Monitoring Software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29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29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Analysis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19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19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6.1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Economic Impact to the University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6.2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Future Savings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6.3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Analyzing Environmental Impact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100%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6.4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Measure Efficiency of Installed System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22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85%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7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Documentation</a:t>
                      </a:r>
                      <a:endParaRPr lang="en-GB" sz="14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100%</a:t>
                      </a:r>
                      <a:endParaRPr lang="en-GB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010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Schedule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295401" y="2651127"/>
          <a:ext cx="3046542" cy="33178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409"/>
                <a:gridCol w="2653133"/>
              </a:tblGrid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Project Management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Research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Design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Design Variable Freuqency Drives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Interface VFD with Siemens System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Monitoring Software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Load Scheduling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Identifying Loads to be Scheduled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Shifting Loads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Lighting Renovation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Updating Lighting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Add Lighting Motion Sensors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Lighting Control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Ventilation Control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Plan Where to Install CO2 Sensors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Off-Peak Hours Building Cooling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Monitoring Software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568" y="1696453"/>
            <a:ext cx="7232277" cy="4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54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Schedule(</a:t>
            </a:r>
            <a:r>
              <a:rPr lang="en-GB" dirty="0" err="1" smtClean="0"/>
              <a:t>cont</a:t>
            </a:r>
            <a:r>
              <a:rPr lang="en-GB" dirty="0" smtClean="0"/>
              <a:t>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295400" y="2651129"/>
          <a:ext cx="3871685" cy="3317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962"/>
                <a:gridCol w="3371723"/>
              </a:tblGrid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4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Implementation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Simulation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4.2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Review of Simulation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4.3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Physical Implementation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Integration into Siemens System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Hardware Connections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Analysis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Economic Impact to the University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6.2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Future Savings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6.3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Analyzing Environmental Impact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6.4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Measure Efficiency of Installed System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7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Documentation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14" y="1654630"/>
            <a:ext cx="5700484" cy="9724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14" y="2627086"/>
            <a:ext cx="6415315" cy="33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0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3761295" y="1108110"/>
            <a:ext cx="9448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94" y="2550586"/>
            <a:ext cx="6851211" cy="34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Initial projections fairly accurate, but a couple discrepancies</a:t>
            </a:r>
          </a:p>
          <a:p>
            <a:r>
              <a:rPr lang="en-GB" dirty="0" smtClean="0"/>
              <a:t>Had to cancel plans for Water Tank storage, economically feasible but time of installation/approval of space for &gt;1000G tank kept from being installed</a:t>
            </a:r>
          </a:p>
          <a:p>
            <a:r>
              <a:rPr lang="en-GB" dirty="0" smtClean="0"/>
              <a:t>Analysis of installed sensors started late, installation time longer than expected</a:t>
            </a:r>
          </a:p>
          <a:p>
            <a:pPr lvl="2"/>
            <a:r>
              <a:rPr lang="en-GB" dirty="0" smtClean="0"/>
              <a:t>Tying into this, photon sensors still not installed in Dirac, we have contacted Siemens about this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71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Project Task Completion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25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Matthew Streich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Wrote PPCL code</a:t>
            </a:r>
          </a:p>
          <a:p>
            <a:r>
              <a:rPr lang="en-GB" dirty="0" smtClean="0"/>
              <a:t>Tested PPCL code on Siemens TEC 1000</a:t>
            </a:r>
          </a:p>
          <a:p>
            <a:r>
              <a:rPr lang="en-GB" dirty="0" smtClean="0"/>
              <a:t>Created and updated group website</a:t>
            </a:r>
          </a:p>
          <a:p>
            <a:r>
              <a:rPr lang="en-GB" dirty="0" smtClean="0"/>
              <a:t>Wrote meeting minutes</a:t>
            </a:r>
          </a:p>
          <a:p>
            <a:r>
              <a:rPr lang="en-GB" dirty="0" smtClean="0"/>
              <a:t>Assisted with schedule/budget 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42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66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Estimate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295401" y="2188334"/>
          <a:ext cx="9601197" cy="3832482"/>
        </p:xfrm>
        <a:graphic>
          <a:graphicData uri="http://schemas.openxmlformats.org/drawingml/2006/table">
            <a:tbl>
              <a:tblPr firstRow="1" firstCol="1" bandRow="1"/>
              <a:tblGrid>
                <a:gridCol w="1524284"/>
                <a:gridCol w="1138718"/>
                <a:gridCol w="849044"/>
                <a:gridCol w="850044"/>
                <a:gridCol w="708203"/>
                <a:gridCol w="990886"/>
                <a:gridCol w="990886"/>
                <a:gridCol w="850044"/>
                <a:gridCol w="849044"/>
                <a:gridCol w="850044"/>
              </a:tblGrid>
              <a:tr h="74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Description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Unit Construction Cost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Cost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p.u. kW Reduction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kW Reduction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Demand Charge Reduction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3550" algn="l"/>
                        </a:tabLs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Kwh Savings per year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Savings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Payback (Years)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 Frequency Drive (40 hp)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$49.75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$3,549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$4,146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 Frequency Drive (7 ½ hp)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0.839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$9.34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$2,841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$2,954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T8 LED Replacements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4,742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$94,840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$370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$9,111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$13,545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Duct CO2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$729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$8,019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WT Ultrasonic Room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$3,200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E-9611-2B25 Beam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$50.00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MK7-B-CCF analog photon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$438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cost w/ Installation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$79,000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$8,016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$11,917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$183,840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$1,264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$23,517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32,560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41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Initial Budget Estimate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45</a:t>
            </a:fld>
            <a:endParaRPr lang="en-US"/>
          </a:p>
        </p:txBody>
      </p:sp>
      <p:pic>
        <p:nvPicPr>
          <p:cNvPr id="5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743" y="3169795"/>
            <a:ext cx="8331200" cy="2656790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743" y="2409371"/>
            <a:ext cx="8331200" cy="7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99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Overhead costs and Solar panels greatly inflated initial </a:t>
            </a:r>
            <a:r>
              <a:rPr lang="en-GB" dirty="0" err="1" smtClean="0"/>
              <a:t>budgete</a:t>
            </a:r>
            <a:endParaRPr lang="en-GB" dirty="0" smtClean="0"/>
          </a:p>
          <a:p>
            <a:r>
              <a:rPr lang="en-GB" dirty="0" smtClean="0"/>
              <a:t>However, sensor/sensor installation costs were greatly underestimated, hiring electricians much more than $45/hr for 30 hours.</a:t>
            </a:r>
          </a:p>
          <a:p>
            <a:r>
              <a:rPr lang="en-GB" dirty="0" smtClean="0"/>
              <a:t>Overall met budget goals, payoff in &lt;6 years</a:t>
            </a:r>
          </a:p>
          <a:p>
            <a:pPr lvl="1"/>
            <a:r>
              <a:rPr lang="en-GB" dirty="0" smtClean="0"/>
              <a:t>Actual numbers may vary, however great enough buffer to maintain estimates at minimum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43" y="711199"/>
            <a:ext cx="1302654" cy="1574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9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29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Demand-Side Management provided a relatively simple way to save a lot of energy/money for university</a:t>
            </a:r>
          </a:p>
          <a:p>
            <a:r>
              <a:rPr lang="en-US" dirty="0" smtClean="0"/>
              <a:t>Component installation mostly completed</a:t>
            </a:r>
          </a:p>
          <a:p>
            <a:r>
              <a:rPr lang="en-US" dirty="0" smtClean="0"/>
              <a:t>Data from sensors shows expected cost savings</a:t>
            </a:r>
          </a:p>
          <a:p>
            <a:r>
              <a:rPr lang="en-US" dirty="0" smtClean="0"/>
              <a:t>Waiting for follow-up with Siemens regarding photon sensor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2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big thank you goes out to Mr. Jim Stephens and Dr. Faruque for assisting the team in the design.</a:t>
            </a:r>
          </a:p>
          <a:p>
            <a:r>
              <a:rPr lang="en-US" dirty="0" smtClean="0"/>
              <a:t>The team learned a lot about the process of incorporating energy saving techniques into building designs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2939" y="2556933"/>
            <a:ext cx="7231165" cy="33649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Sensors are </a:t>
            </a:r>
            <a:r>
              <a:rPr lang="en-US" dirty="0"/>
              <a:t>responsible for collecting the necessary motion </a:t>
            </a:r>
            <a:r>
              <a:rPr lang="en-US" dirty="0" smtClean="0"/>
              <a:t>and air </a:t>
            </a:r>
            <a:r>
              <a:rPr lang="en-US" dirty="0"/>
              <a:t>quality data to determine the building occupancy </a:t>
            </a:r>
            <a:endParaRPr lang="en-US" dirty="0" smtClean="0"/>
          </a:p>
          <a:p>
            <a:pPr lvl="1"/>
            <a:r>
              <a:rPr lang="en-US" dirty="0" smtClean="0"/>
              <a:t>Motion sensors in hallways and sparsely populated areas to reduce lighting</a:t>
            </a:r>
          </a:p>
          <a:p>
            <a:pPr lvl="1"/>
            <a:r>
              <a:rPr lang="en-US" dirty="0" smtClean="0"/>
              <a:t>Photo Sensors will be installed on second floor along the windows to determine amount of light inside the building</a:t>
            </a:r>
          </a:p>
          <a:p>
            <a:pPr lvl="1"/>
            <a:r>
              <a:rPr lang="en-US" dirty="0" smtClean="0"/>
              <a:t>CO2 Sensors</a:t>
            </a:r>
          </a:p>
          <a:p>
            <a:r>
              <a:rPr lang="en-US" dirty="0" smtClean="0"/>
              <a:t>Storage Tank </a:t>
            </a:r>
            <a:r>
              <a:rPr lang="en-US" dirty="0"/>
              <a:t>will act as an “energy storage” device by storing water during non-peak times </a:t>
            </a:r>
            <a:endParaRPr lang="en-US" dirty="0" smtClean="0"/>
          </a:p>
          <a:p>
            <a:pPr lvl="1"/>
            <a:r>
              <a:rPr lang="en-US" dirty="0"/>
              <a:t>HVAC system will then pull water from the storage tank to maintain the QOL in the building </a:t>
            </a:r>
            <a:endParaRPr lang="en-US" dirty="0" smtClean="0"/>
          </a:p>
          <a:p>
            <a:pPr lvl="1"/>
            <a:r>
              <a:rPr lang="en-US" dirty="0" smtClean="0"/>
              <a:t>May be part of a future project; </a:t>
            </a:r>
            <a:r>
              <a:rPr lang="en-US" sz="1900" b="1" dirty="0" smtClean="0"/>
              <a:t>NOT</a:t>
            </a:r>
            <a:r>
              <a:rPr lang="en-US" dirty="0" smtClean="0"/>
              <a:t> viable in current time frame of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301" y="3086370"/>
            <a:ext cx="2733467" cy="20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Questions???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784129" cy="3318936"/>
          </a:xfrm>
        </p:spPr>
        <p:txBody>
          <a:bodyPr>
            <a:normAutofit/>
          </a:bodyPr>
          <a:lstStyle/>
          <a:p>
            <a:r>
              <a:rPr lang="en-US" dirty="0" smtClean="0"/>
              <a:t>Lighting Renovation </a:t>
            </a:r>
          </a:p>
          <a:p>
            <a:pPr lvl="1"/>
            <a:r>
              <a:rPr lang="en-US" dirty="0"/>
              <a:t>Motion sensors </a:t>
            </a:r>
            <a:r>
              <a:rPr lang="en-US" dirty="0" smtClean="0"/>
              <a:t>have been </a:t>
            </a:r>
            <a:r>
              <a:rPr lang="en-US" dirty="0"/>
              <a:t>added </a:t>
            </a:r>
            <a:r>
              <a:rPr lang="en-US" dirty="0" smtClean="0"/>
              <a:t>to decrease </a:t>
            </a:r>
            <a:r>
              <a:rPr lang="en-US" dirty="0"/>
              <a:t>lighting needs throughout the </a:t>
            </a:r>
            <a:r>
              <a:rPr lang="en-US" dirty="0" smtClean="0"/>
              <a:t>building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ontrolled </a:t>
            </a:r>
            <a:r>
              <a:rPr lang="en-US" dirty="0"/>
              <a:t>through </a:t>
            </a:r>
            <a:r>
              <a:rPr lang="en-US" dirty="0" smtClean="0"/>
              <a:t>turning </a:t>
            </a:r>
            <a:r>
              <a:rPr lang="en-US" dirty="0"/>
              <a:t>off the lighting when areas of a building </a:t>
            </a:r>
            <a:r>
              <a:rPr lang="en-US" dirty="0" smtClean="0"/>
              <a:t>are not </a:t>
            </a:r>
            <a:r>
              <a:rPr lang="en-US" dirty="0"/>
              <a:t>in use </a:t>
            </a:r>
            <a:r>
              <a:rPr lang="en-US" dirty="0" smtClean="0"/>
              <a:t>or if enough ambient light is detected in well lit areas</a:t>
            </a:r>
          </a:p>
          <a:p>
            <a:pPr lvl="1"/>
            <a:r>
              <a:rPr lang="en-US" dirty="0" smtClean="0"/>
              <a:t>Used existing layout of lighting panel on main floor to decrease cost of installation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865" y="2677568"/>
            <a:ext cx="2858105" cy="28581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1" y="2556932"/>
            <a:ext cx="6241622" cy="3397940"/>
          </a:xfrm>
        </p:spPr>
        <p:txBody>
          <a:bodyPr>
            <a:normAutofit/>
          </a:bodyPr>
          <a:lstStyle/>
          <a:p>
            <a:r>
              <a:rPr lang="en-US" dirty="0"/>
              <a:t>Team has suggested for LED technology additions with replacement of failing bulbs</a:t>
            </a:r>
          </a:p>
          <a:p>
            <a:pPr lvl="1"/>
            <a:r>
              <a:rPr lang="en-US" dirty="0"/>
              <a:t>Replacement at end of life will allow for additional savings rather than immediate replacement </a:t>
            </a:r>
            <a:endParaRPr lang="en-US" dirty="0" smtClean="0"/>
          </a:p>
          <a:p>
            <a:r>
              <a:rPr lang="en-US" dirty="0" smtClean="0"/>
              <a:t>Motor Control</a:t>
            </a:r>
          </a:p>
          <a:p>
            <a:pPr lvl="1"/>
            <a:r>
              <a:rPr lang="en-US" dirty="0" smtClean="0"/>
              <a:t>Ventilation </a:t>
            </a:r>
            <a:r>
              <a:rPr lang="en-US" dirty="0"/>
              <a:t>motors and water pumps will be </a:t>
            </a:r>
            <a:r>
              <a:rPr lang="en-US" dirty="0" smtClean="0"/>
              <a:t>controlled to </a:t>
            </a:r>
            <a:r>
              <a:rPr lang="en-US" dirty="0"/>
              <a:t>allow for </a:t>
            </a:r>
            <a:r>
              <a:rPr lang="en-US" dirty="0" smtClean="0"/>
              <a:t>more energy savings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566" y="2556932"/>
            <a:ext cx="1919565" cy="34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214060" cy="3134012"/>
          </a:xfrm>
        </p:spPr>
        <p:txBody>
          <a:bodyPr>
            <a:normAutofit/>
          </a:bodyPr>
          <a:lstStyle/>
          <a:p>
            <a:r>
              <a:rPr lang="en-US" dirty="0" smtClean="0"/>
              <a:t>Load Scheduling</a:t>
            </a:r>
          </a:p>
          <a:p>
            <a:pPr lvl="1"/>
            <a:r>
              <a:rPr lang="en-US" dirty="0" smtClean="0"/>
              <a:t>Possibly allow swing in building temperature during peak demand</a:t>
            </a:r>
          </a:p>
          <a:p>
            <a:pPr lvl="1"/>
            <a:r>
              <a:rPr lang="en-US" dirty="0" smtClean="0"/>
              <a:t>Need energy storage system to effectively mitigate peak demand for Dirac</a:t>
            </a:r>
          </a:p>
          <a:p>
            <a:pPr lvl="2"/>
            <a:r>
              <a:rPr lang="en-US" dirty="0" smtClean="0"/>
              <a:t>Solar Panels w/ batteries </a:t>
            </a:r>
          </a:p>
          <a:p>
            <a:pPr lvl="2"/>
            <a:r>
              <a:rPr lang="en-US" dirty="0" smtClean="0"/>
              <a:t>Thermal Storage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61" y="2664961"/>
            <a:ext cx="4965700" cy="3276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384017" cy="2985553"/>
          </a:xfrm>
        </p:spPr>
        <p:txBody>
          <a:bodyPr>
            <a:normAutofit/>
          </a:bodyPr>
          <a:lstStyle/>
          <a:p>
            <a:r>
              <a:rPr lang="en-US" dirty="0" smtClean="0"/>
              <a:t>Ventilation control</a:t>
            </a:r>
          </a:p>
          <a:p>
            <a:pPr lvl="1"/>
            <a:r>
              <a:rPr lang="en-US" dirty="0"/>
              <a:t>CO2 </a:t>
            </a:r>
            <a:r>
              <a:rPr lang="en-US" dirty="0" smtClean="0"/>
              <a:t>sensors static pressure sensors, and temperature sensors </a:t>
            </a:r>
            <a:r>
              <a:rPr lang="en-US" dirty="0"/>
              <a:t>will provide data to determine the amount of airflow </a:t>
            </a:r>
            <a:r>
              <a:rPr lang="en-US" dirty="0" smtClean="0"/>
              <a:t>needed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044" y="2466310"/>
            <a:ext cx="4767803" cy="3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249</TotalTime>
  <Words>2164</Words>
  <Application>Microsoft Office PowerPoint</Application>
  <PresentationFormat>Widescreen</PresentationFormat>
  <Paragraphs>701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Corbel</vt:lpstr>
      <vt:lpstr>Garamond</vt:lpstr>
      <vt:lpstr>Times New Roman</vt:lpstr>
      <vt:lpstr>Organic</vt:lpstr>
      <vt:lpstr>Team #12: Energy Management</vt:lpstr>
      <vt:lpstr>Contributors</vt:lpstr>
      <vt:lpstr>System Design</vt:lpstr>
      <vt:lpstr>Block Diagram</vt:lpstr>
      <vt:lpstr>Major Components </vt:lpstr>
      <vt:lpstr>Major Components</vt:lpstr>
      <vt:lpstr>Major Components </vt:lpstr>
      <vt:lpstr>Major Components</vt:lpstr>
      <vt:lpstr>Major Components</vt:lpstr>
      <vt:lpstr>Design Performance Assessment </vt:lpstr>
      <vt:lpstr>Installation Performance Assessment </vt:lpstr>
      <vt:lpstr>Design Process</vt:lpstr>
      <vt:lpstr>Individual Contribution</vt:lpstr>
      <vt:lpstr>Design Of Major Components </vt:lpstr>
      <vt:lpstr>PLC-MULTIPOINT CELESTIAL AMBIENT LIGHT SENSORS</vt:lpstr>
      <vt:lpstr>Enforcer Curtain Barrier Sensor </vt:lpstr>
      <vt:lpstr>WattStopper’s WT Ultrasonic Ceiling Sensors </vt:lpstr>
      <vt:lpstr>Duct Mounted CO2 Sensors - Siemens QPM2100</vt:lpstr>
      <vt:lpstr>Temperature Control Software</vt:lpstr>
      <vt:lpstr>Lighting Software</vt:lpstr>
      <vt:lpstr>Variable Speed Drive Software </vt:lpstr>
      <vt:lpstr>MATLAB Simulation</vt:lpstr>
      <vt:lpstr>Individual Contributions</vt:lpstr>
      <vt:lpstr>Occupancy Study Data</vt:lpstr>
      <vt:lpstr>1st Floor Sensor Layout</vt:lpstr>
      <vt:lpstr>PowerPoint Presentation</vt:lpstr>
      <vt:lpstr>PowerPoint Presentation</vt:lpstr>
      <vt:lpstr>1st Floor Data</vt:lpstr>
      <vt:lpstr>Sample Sensor Data</vt:lpstr>
      <vt:lpstr>2nd Floor Sensor Layout</vt:lpstr>
      <vt:lpstr>PowerPoint Presentation</vt:lpstr>
      <vt:lpstr>2nd Floor Data</vt:lpstr>
      <vt:lpstr>Data Summary</vt:lpstr>
      <vt:lpstr>Individual Contribution</vt:lpstr>
      <vt:lpstr>Schedule</vt:lpstr>
      <vt:lpstr>Schedule</vt:lpstr>
      <vt:lpstr>Schedule (cont.)</vt:lpstr>
      <vt:lpstr>Schedule</vt:lpstr>
      <vt:lpstr>Schedule(cont)</vt:lpstr>
      <vt:lpstr>Schedule Summary</vt:lpstr>
      <vt:lpstr>Project Task Completion</vt:lpstr>
      <vt:lpstr>Matthew Streich</vt:lpstr>
      <vt:lpstr>Budget</vt:lpstr>
      <vt:lpstr>Budget Estimate</vt:lpstr>
      <vt:lpstr>Initial Budget Estimate</vt:lpstr>
      <vt:lpstr>Budget Summary</vt:lpstr>
      <vt:lpstr>Conclusion</vt:lpstr>
      <vt:lpstr>Conclusion</vt:lpstr>
      <vt:lpstr>Thank You</vt:lpstr>
      <vt:lpstr>Questions???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#12: Energy Management</dc:title>
  <dc:creator>Microsoft account</dc:creator>
  <cp:lastModifiedBy>studentpro</cp:lastModifiedBy>
  <cp:revision>25</cp:revision>
  <dcterms:created xsi:type="dcterms:W3CDTF">2015-02-13T03:42:41Z</dcterms:created>
  <dcterms:modified xsi:type="dcterms:W3CDTF">2015-04-22T16:11:30Z</dcterms:modified>
</cp:coreProperties>
</file>