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12192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F375E3-3694-43B0-90AF-61424CDA5407}">
  <a:tblStyle styleId="{9CF375E3-3694-43B0-90AF-61424CDA540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8.xml"/><Relationship Id="rId37" Type="http://schemas.openxmlformats.org/officeDocument/2006/relationships/font" Target="fonts/Oswald-regular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Oswald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1fadd6a7f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a1fadd6a7f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7706ec751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a7706ec751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7706ec751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a7706ec751_1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b0ba817d6_2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ab0ba817d6_2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b0ba817d6_2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ab0ba817d6_2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7706ec751_1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a7706ec751_1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7706ec751_1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a7706ec751_1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7706ec751_1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a7706ec751_1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7706ec751_1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a7706ec751_1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7706ec751_1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a7706ec751_1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a7706ec751_1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a7706ec751_1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16f377c4e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16f377c4e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a16f377c4e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a7706ec751_1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a7706ec751_1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7706ec75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7706ec75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a7706ec75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7706ec75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7706ec75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a7706ec751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Explicitly state that these are the minimum requirements for the robot to be considered a success.</a:t>
            </a:r>
            <a:endParaRPr/>
          </a:p>
        </p:txBody>
      </p:sp>
      <p:sp>
        <p:nvSpPr>
          <p:cNvPr id="281" name="Google Shape;2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e3e258165_2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9e3e258165_2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7706ec751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a7706ec751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i="0"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2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/>
          <p:nvPr>
            <p:ph idx="2" type="pic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3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3960813" y="-1296988"/>
            <a:ext cx="4270374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 rot="5400000">
            <a:off x="7173913" y="1916113"/>
            <a:ext cx="5730875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 rot="5400000">
            <a:off x="1839913" y="-636587"/>
            <a:ext cx="57308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e-third Slide">
  <p:cSld name="Content One-third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838200" y="1825625"/>
            <a:ext cx="347472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4404360" y="1825625"/>
            <a:ext cx="694944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-thirds Slide">
  <p:cSld name="Content Two-thirds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7879080" y="1828800"/>
            <a:ext cx="347472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838199" y="1828800"/>
            <a:ext cx="694944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7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 Heading One-third Slide">
  <p:cSld name="Sub Heading One-third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839788" y="182880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839788" y="2518665"/>
            <a:ext cx="3474720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3" type="body"/>
          </p:nvPr>
        </p:nvSpPr>
        <p:spPr>
          <a:xfrm>
            <a:off x="4419600" y="2518665"/>
            <a:ext cx="6935788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Slide">
  <p:cSld name="Three Columns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787908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838200" y="1850122"/>
            <a:ext cx="3474720" cy="4245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3" type="body"/>
          </p:nvPr>
        </p:nvSpPr>
        <p:spPr>
          <a:xfrm>
            <a:off x="435864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9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Bottom Two Columns ">
  <p:cSld name="Content with Bottom Two Columns 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6205728" y="3124200"/>
            <a:ext cx="5148072" cy="2971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3" type="body"/>
          </p:nvPr>
        </p:nvSpPr>
        <p:spPr>
          <a:xfrm>
            <a:off x="838200" y="3124201"/>
            <a:ext cx="514807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Bottom Three Columns ">
  <p:cSld name="Content with Bottom Three Columns 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787908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3" type="body"/>
          </p:nvPr>
        </p:nvSpPr>
        <p:spPr>
          <a:xfrm>
            <a:off x="83820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4" type="body"/>
          </p:nvPr>
        </p:nvSpPr>
        <p:spPr>
          <a:xfrm>
            <a:off x="435864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1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with Captions">
  <p:cSld name="3 Columns with Captio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838200" y="1804140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4358640" y="1804139"/>
            <a:ext cx="3474720" cy="383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3" type="body"/>
          </p:nvPr>
        </p:nvSpPr>
        <p:spPr>
          <a:xfrm>
            <a:off x="7879080" y="1804138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4" type="body"/>
          </p:nvPr>
        </p:nvSpPr>
        <p:spPr>
          <a:xfrm>
            <a:off x="838200" y="5638800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22"/>
          <p:cNvSpPr txBox="1"/>
          <p:nvPr>
            <p:ph idx="5" type="body"/>
          </p:nvPr>
        </p:nvSpPr>
        <p:spPr>
          <a:xfrm>
            <a:off x="4358640" y="563880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22"/>
          <p:cNvSpPr txBox="1"/>
          <p:nvPr>
            <p:ph idx="6" type="body"/>
          </p:nvPr>
        </p:nvSpPr>
        <p:spPr>
          <a:xfrm>
            <a:off x="7875037" y="5638800"/>
            <a:ext cx="34787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2"/>
          <p:cNvSpPr txBox="1"/>
          <p:nvPr>
            <p:ph idx="7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and 2 Rows with Captions">
  <p:cSld name="3 Columns and 2 Rows with Captio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841248" y="1777261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2" type="body"/>
          </p:nvPr>
        </p:nvSpPr>
        <p:spPr>
          <a:xfrm>
            <a:off x="4358640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3" type="body"/>
          </p:nvPr>
        </p:nvSpPr>
        <p:spPr>
          <a:xfrm>
            <a:off x="7882128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4" type="body"/>
          </p:nvPr>
        </p:nvSpPr>
        <p:spPr>
          <a:xfrm>
            <a:off x="841248" y="5663462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23"/>
          <p:cNvSpPr txBox="1"/>
          <p:nvPr>
            <p:ph idx="5" type="body"/>
          </p:nvPr>
        </p:nvSpPr>
        <p:spPr>
          <a:xfrm>
            <a:off x="4350882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23"/>
          <p:cNvSpPr txBox="1"/>
          <p:nvPr>
            <p:ph idx="6" type="body"/>
          </p:nvPr>
        </p:nvSpPr>
        <p:spPr>
          <a:xfrm>
            <a:off x="7882128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23"/>
          <p:cNvSpPr txBox="1"/>
          <p:nvPr>
            <p:ph idx="7" type="body"/>
          </p:nvPr>
        </p:nvSpPr>
        <p:spPr>
          <a:xfrm>
            <a:off x="841248" y="3422706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23"/>
          <p:cNvSpPr txBox="1"/>
          <p:nvPr>
            <p:ph idx="8" type="body"/>
          </p:nvPr>
        </p:nvSpPr>
        <p:spPr>
          <a:xfrm>
            <a:off x="4350882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23"/>
          <p:cNvSpPr txBox="1"/>
          <p:nvPr>
            <p:ph idx="9" type="body"/>
          </p:nvPr>
        </p:nvSpPr>
        <p:spPr>
          <a:xfrm>
            <a:off x="7882128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23"/>
          <p:cNvSpPr txBox="1"/>
          <p:nvPr>
            <p:ph idx="13" type="body"/>
          </p:nvPr>
        </p:nvSpPr>
        <p:spPr>
          <a:xfrm>
            <a:off x="841248" y="3985855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4" type="body"/>
          </p:nvPr>
        </p:nvSpPr>
        <p:spPr>
          <a:xfrm>
            <a:off x="4358640" y="3985854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5" type="body"/>
          </p:nvPr>
        </p:nvSpPr>
        <p:spPr>
          <a:xfrm>
            <a:off x="7882128" y="3985853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Only">
  <p:cSld name="1_Content 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838200" y="365125"/>
            <a:ext cx="10515600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inition">
  <p:cSld name="Defini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1850" y="2286000"/>
            <a:ext cx="10515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1850" y="2895600"/>
            <a:ext cx="10515600" cy="274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8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172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839788" y="1828800"/>
            <a:ext cx="5157787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2505075"/>
            <a:ext cx="5157787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3" type="body"/>
          </p:nvPr>
        </p:nvSpPr>
        <p:spPr>
          <a:xfrm>
            <a:off x="6172200" y="1828800"/>
            <a:ext cx="5183188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0"/>
          <p:cNvSpPr txBox="1"/>
          <p:nvPr>
            <p:ph idx="4" type="body"/>
          </p:nvPr>
        </p:nvSpPr>
        <p:spPr>
          <a:xfrm>
            <a:off x="6172200" y="2505075"/>
            <a:ext cx="5183188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0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42.jpg"/><Relationship Id="rId5" Type="http://schemas.openxmlformats.org/officeDocument/2006/relationships/image" Target="../media/image40.png"/><Relationship Id="rId6" Type="http://schemas.openxmlformats.org/officeDocument/2006/relationships/image" Target="../media/image35.jpg"/><Relationship Id="rId7" Type="http://schemas.openxmlformats.org/officeDocument/2006/relationships/image" Target="../media/image34.jpg"/><Relationship Id="rId8" Type="http://schemas.openxmlformats.org/officeDocument/2006/relationships/image" Target="../media/image3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jobs-ups.com/job/barre/package-delivery-driver/1187/560416" TargetMode="External"/><Relationship Id="rId4" Type="http://schemas.openxmlformats.org/officeDocument/2006/relationships/hyperlink" Target="https://www.osha.gov/SLTC/etools/electricalcontractors/materials/heavy.html#:~:text=Limit%20weight%20you%20lift%20to,the%20load%20(Figure%204).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spectrum.ieee.org/robotics/robotics-software/three-engineers-hundreds-of-robots-one-warehouse" TargetMode="External"/><Relationship Id="rId6" Type="http://schemas.openxmlformats.org/officeDocument/2006/relationships/hyperlink" Target="https://ieeexplore.ieee.org/abstract/document/8576899" TargetMode="External"/><Relationship Id="rId7" Type="http://schemas.openxmlformats.org/officeDocument/2006/relationships/hyperlink" Target="https://ieeexplore.ieee.org/abstract/document/8956454" TargetMode="External"/><Relationship Id="rId8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5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jpg"/><Relationship Id="rId4" Type="http://schemas.openxmlformats.org/officeDocument/2006/relationships/image" Target="../media/image11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43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T311- Material Handler Robot</a:t>
            </a:r>
            <a:endParaRPr/>
          </a:p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1524000" y="4567881"/>
            <a:ext cx="91440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VDR2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13-Nov-20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975" y="6468225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1140825" y="390650"/>
            <a:ext cx="9484500" cy="1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latin typeface="Oswald"/>
                <a:ea typeface="Oswald"/>
                <a:cs typeface="Oswald"/>
                <a:sym typeface="Oswald"/>
              </a:rPr>
              <a:t>EEL4911C</a:t>
            </a:r>
            <a:endParaRPr sz="1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4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Sebastian Muriel </a:t>
            </a:r>
            <a:endParaRPr/>
          </a:p>
        </p:txBody>
      </p:sp>
      <p:pic>
        <p:nvPicPr>
          <p:cNvPr id="324" name="Google Shape;3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174" y="3597075"/>
            <a:ext cx="3034350" cy="25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4"/>
          <p:cNvSpPr txBox="1"/>
          <p:nvPr/>
        </p:nvSpPr>
        <p:spPr>
          <a:xfrm>
            <a:off x="747463" y="1619313"/>
            <a:ext cx="4146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Orange: Horizontal Movement of arms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Green: Rack and Pinion with bump switches to slide the package onto the top of the robot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Top base extends up and down like a cherry picker to get different levels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-------------------------------------------------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943175" y="159925"/>
            <a:ext cx="104217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b="1"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Fidelity Ideas</a:t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7" name="Google Shape;32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5570" y="3597070"/>
            <a:ext cx="3573500" cy="23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4"/>
          <p:cNvSpPr txBox="1"/>
          <p:nvPr/>
        </p:nvSpPr>
        <p:spPr>
          <a:xfrm>
            <a:off x="7285563" y="1619325"/>
            <a:ext cx="4146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Long arm to reach multiple heights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Packages are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equipped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with a space to be hooked on by the arm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Camera attached to the robots arm for calculating gripping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-------------------------------------------------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/>
          <p:nvPr>
            <p:ph type="title"/>
          </p:nvPr>
        </p:nvSpPr>
        <p:spPr>
          <a:xfrm>
            <a:off x="838200" y="4498296"/>
            <a:ext cx="105156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Concept Selection</a:t>
            </a:r>
            <a:endParaRPr/>
          </a:p>
        </p:txBody>
      </p:sp>
      <p:pic>
        <p:nvPicPr>
          <p:cNvPr id="334" name="Google Shape;3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4125" y="6459013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536" y="0"/>
            <a:ext cx="5738464" cy="38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6453525" cy="38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5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Alexandar Jen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Requirement Analysis</a:t>
            </a:r>
            <a:endParaRPr/>
          </a:p>
        </p:txBody>
      </p:sp>
      <p:pic>
        <p:nvPicPr>
          <p:cNvPr id="344" name="Google Shape;3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6" name="Google Shape;346;p36"/>
          <p:cNvGraphicFramePr/>
          <p:nvPr/>
        </p:nvGraphicFramePr>
        <p:xfrm>
          <a:off x="838200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{9CF375E3-3694-43B0-90AF-61424CDA5407}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19075">
                <a:tc gridSpan="3"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3" hMerge="1"/>
                <a:tc rowSpan="3" hMerge="1"/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Engineering Requirements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90525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Cost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Lift Force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Power Motors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Safety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Battery Life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Creates Path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Error Calls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Customer Needs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Cost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↑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Safety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↑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↑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0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AGV Autonomy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↑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Obstacle Avoidance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↑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Navigation through warehouse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↓↓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↑↑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7" name="Google Shape;347;p36"/>
          <p:cNvSpPr txBox="1"/>
          <p:nvPr/>
        </p:nvSpPr>
        <p:spPr>
          <a:xfrm>
            <a:off x="838200" y="4888350"/>
            <a:ext cx="95250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Compares customer needs with engineering targets and requirements.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Gives an idea of the tradeoffs that will be made when considering concepts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3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Alexandar Jen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Trade-Off Matrix</a:t>
            </a:r>
            <a:endParaRPr/>
          </a:p>
        </p:txBody>
      </p:sp>
      <p:pic>
        <p:nvPicPr>
          <p:cNvPr id="354" name="Google Shape;3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Alexandar Jen </a:t>
            </a:r>
            <a:endParaRPr/>
          </a:p>
        </p:txBody>
      </p:sp>
      <p:pic>
        <p:nvPicPr>
          <p:cNvPr id="357" name="Google Shape;35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9775" y="2143125"/>
            <a:ext cx="81724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House of Quality</a:t>
            </a:r>
            <a:endParaRPr/>
          </a:p>
        </p:txBody>
      </p:sp>
      <p:pic>
        <p:nvPicPr>
          <p:cNvPr id="363" name="Google Shape;3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Alexandar Jen </a:t>
            </a:r>
            <a:endParaRPr/>
          </a:p>
        </p:txBody>
      </p:sp>
      <p:pic>
        <p:nvPicPr>
          <p:cNvPr id="366" name="Google Shape;3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825" y="1646300"/>
            <a:ext cx="5699825" cy="443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Pugh Charts</a:t>
            </a:r>
            <a:endParaRPr/>
          </a:p>
        </p:txBody>
      </p:sp>
      <p:pic>
        <p:nvPicPr>
          <p:cNvPr id="372" name="Google Shape;3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4" name="Google Shape;374;p39"/>
          <p:cNvGraphicFramePr/>
          <p:nvPr/>
        </p:nvGraphicFramePr>
        <p:xfrm>
          <a:off x="838200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{9CF375E3-3694-43B0-90AF-61424CDA5407}</a:tableStyleId>
              </a:tblPr>
              <a:tblGrid>
                <a:gridCol w="1008225"/>
                <a:gridCol w="1008225"/>
                <a:gridCol w="1008225"/>
                <a:gridCol w="1008225"/>
                <a:gridCol w="1008225"/>
                <a:gridCol w="1008225"/>
                <a:gridCol w="1008225"/>
              </a:tblGrid>
              <a:tr h="395175">
                <a:tc gridSpan="2"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Scanning Sensors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24950">
                <a:tc gridSpan="2" vMerge="1"/>
                <a:tc hMerge="1" v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Barcode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QR Code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RFID Tag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April Tag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NFC Scanner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200">
                <a:tc gridSpan="2" vMerge="1"/>
                <a:tc hMerge="1" vMerge="1"/>
                <a:tc vMerge="1"/>
                <a:tc vMerge="1"/>
                <a:tc vMerge="1"/>
                <a:tc vMerge="1"/>
                <a:tc vMerge="1"/>
              </a:tr>
              <a:tr h="39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Storage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Cost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Proximity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Accuracy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Time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Score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-3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Continue?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YES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YES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NO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YES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75" name="Google Shape;375;p39"/>
          <p:cNvSpPr txBox="1"/>
          <p:nvPr/>
        </p:nvSpPr>
        <p:spPr>
          <a:xfrm>
            <a:off x="8248750" y="1690825"/>
            <a:ext cx="3744300" cy="4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First iteration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Compare to a baseline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Find the best options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39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Alexandar Jen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Pugh Charts (cont.)</a:t>
            </a:r>
            <a:endParaRPr/>
          </a:p>
        </p:txBody>
      </p:sp>
      <p:pic>
        <p:nvPicPr>
          <p:cNvPr id="382" name="Google Shape;3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4" name="Google Shape;384;p40"/>
          <p:cNvGraphicFramePr/>
          <p:nvPr/>
        </p:nvGraphicFramePr>
        <p:xfrm>
          <a:off x="838200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{9CF375E3-3694-43B0-90AF-61424CDA5407}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401500">
                <a:tc gridSpan="2"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Scanning Sensors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31750">
                <a:tc gridSpan="2" vMerge="1"/>
                <a:tc hMerge="1" v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QR Code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RFID Tag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NFC Scanner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Barcode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675">
                <a:tc gridSpan="2" vMerge="1"/>
                <a:tc hMerge="1" vMerge="1"/>
                <a:tc vMerge="1"/>
                <a:tc vMerge="1"/>
                <a:tc vMerge="1"/>
                <a:tc vMerge="1"/>
              </a:tr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Storage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Cost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Proximity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Accuracy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Time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Score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-5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5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Continue?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YES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NO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NO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NO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85" name="Google Shape;385;p40"/>
          <p:cNvSpPr txBox="1"/>
          <p:nvPr/>
        </p:nvSpPr>
        <p:spPr>
          <a:xfrm>
            <a:off x="7917575" y="1690825"/>
            <a:ext cx="37443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Second iteration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Compare using the best option from the first iteration as baseline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Do a second round of comparison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40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Alexandar Jen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Pairwise Comparison</a:t>
            </a:r>
            <a:endParaRPr/>
          </a:p>
        </p:txBody>
      </p:sp>
      <p:pic>
        <p:nvPicPr>
          <p:cNvPr id="392" name="Google Shape;39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4" name="Google Shape;394;p41"/>
          <p:cNvGraphicFramePr/>
          <p:nvPr/>
        </p:nvGraphicFramePr>
        <p:xfrm>
          <a:off x="838200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{9CF375E3-3694-43B0-90AF-61424CDA5407}</a:tableStyleId>
              </a:tblPr>
              <a:tblGrid>
                <a:gridCol w="1557425"/>
                <a:gridCol w="1416925"/>
                <a:gridCol w="1171000"/>
                <a:gridCol w="1358375"/>
                <a:gridCol w="1171000"/>
                <a:gridCol w="1171000"/>
                <a:gridCol w="1334950"/>
                <a:gridCol w="1334950"/>
              </a:tblGrid>
              <a:tr h="337300">
                <a:tc gridSpan="8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Pairwise Comparison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0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Storage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Cost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Proximity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Accuracy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Time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Geom. Mean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Norm. Weight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Storage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0.3333333333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0.3333333333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0.3333333333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0.644394015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0.1002079554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Cost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0.3333333333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0.1555072721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Proximity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1.933182045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0.3006238663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Accuracy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2.536517482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0.3944469143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Time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0.3333333333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0.3333333333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0.1428571429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0.3164738929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0.04921399178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395" name="Google Shape;395;p41"/>
          <p:cNvSpPr txBox="1"/>
          <p:nvPr/>
        </p:nvSpPr>
        <p:spPr>
          <a:xfrm>
            <a:off x="838200" y="4251300"/>
            <a:ext cx="105156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Used to determine the ranking of importance of listed criteria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The normalized weights are then used in calculating the consistency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indices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for each comparison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41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Tony Zheng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Analytical Hierarchy Process</a:t>
            </a:r>
            <a:endParaRPr/>
          </a:p>
        </p:txBody>
      </p:sp>
      <p:pic>
        <p:nvPicPr>
          <p:cNvPr id="402" name="Google Shape;4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4" name="Google Shape;404;p42"/>
          <p:cNvGraphicFramePr/>
          <p:nvPr/>
        </p:nvGraphicFramePr>
        <p:xfrm>
          <a:off x="838200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{9CF375E3-3694-43B0-90AF-61424CDA5407}</a:tableStyleId>
              </a:tblPr>
              <a:tblGrid>
                <a:gridCol w="1316675"/>
                <a:gridCol w="1197875"/>
                <a:gridCol w="989975"/>
                <a:gridCol w="1050875"/>
                <a:gridCol w="1087475"/>
                <a:gridCol w="989975"/>
                <a:gridCol w="1128575"/>
              </a:tblGrid>
              <a:tr h="28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Scanning Sensors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8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Barcode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QR Code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RFID Tag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April Tag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NFC Scanner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  <a:tc vMerge="1"/>
              </a:tr>
              <a:tr h="23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Storage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0.1002079554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Cost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0.1555072721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Proximity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0.3006238663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Accuracy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0.3944469143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Time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0.04921399178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62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Score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0.4946548697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0.006384907505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-0.1002079554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0.3495382755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5" name="Google Shape;405;p42"/>
          <p:cNvSpPr txBox="1"/>
          <p:nvPr/>
        </p:nvSpPr>
        <p:spPr>
          <a:xfrm>
            <a:off x="838200" y="4361825"/>
            <a:ext cx="7761300" cy="1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Uses normalized weights from the consistency indices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More accurately determines the best choice for each concept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42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Tony Zheng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Analytical Hierarchy Process (cont.)</a:t>
            </a:r>
            <a:endParaRPr/>
          </a:p>
        </p:txBody>
      </p:sp>
      <p:pic>
        <p:nvPicPr>
          <p:cNvPr id="412" name="Google Shape;4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4" name="Google Shape;414;p43"/>
          <p:cNvGraphicFramePr/>
          <p:nvPr/>
        </p:nvGraphicFramePr>
        <p:xfrm>
          <a:off x="838200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{9CF375E3-3694-43B0-90AF-61424CDA5407}</a:tableStyleId>
              </a:tblPr>
              <a:tblGrid>
                <a:gridCol w="1540700"/>
                <a:gridCol w="1401700"/>
                <a:gridCol w="1158425"/>
                <a:gridCol w="1343775"/>
                <a:gridCol w="1158425"/>
                <a:gridCol w="1158425"/>
              </a:tblGrid>
              <a:tr h="29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Scanning Sensors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9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QR Code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RFID Tag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NFC Scanner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Barcode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</a:tr>
              <a:tr h="24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Storage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0.1002079554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Cost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0.1555072721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Proximity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0.3006238663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Accuracy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0.3944469143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Time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0.04921399178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0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Score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-0.00430535302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-0.355923183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-0.2453245497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5" name="Google Shape;415;p43"/>
          <p:cNvSpPr txBox="1"/>
          <p:nvPr/>
        </p:nvSpPr>
        <p:spPr>
          <a:xfrm>
            <a:off x="838200" y="4361825"/>
            <a:ext cx="7761300" cy="1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The method is applied for both iterations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Confirms the best choice or highlights an inconsistency in concept selection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43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Tony Zheng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Team Introductions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6275" y="6483625"/>
            <a:ext cx="2819680" cy="26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6"/>
          <p:cNvCxnSpPr/>
          <p:nvPr/>
        </p:nvCxnSpPr>
        <p:spPr>
          <a:xfrm rot="10800000">
            <a:off x="10903812" y="2320156"/>
            <a:ext cx="0" cy="8559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26"/>
          <p:cNvCxnSpPr/>
          <p:nvPr/>
        </p:nvCxnSpPr>
        <p:spPr>
          <a:xfrm>
            <a:off x="7950137" y="2320296"/>
            <a:ext cx="46800" cy="29793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26"/>
          <p:cNvCxnSpPr/>
          <p:nvPr/>
        </p:nvCxnSpPr>
        <p:spPr>
          <a:xfrm>
            <a:off x="5046654" y="2341097"/>
            <a:ext cx="23400" cy="29637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26"/>
          <p:cNvCxnSpPr/>
          <p:nvPr/>
        </p:nvCxnSpPr>
        <p:spPr>
          <a:xfrm rot="10800000">
            <a:off x="1363156" y="2344299"/>
            <a:ext cx="95394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26"/>
          <p:cNvSpPr/>
          <p:nvPr/>
        </p:nvSpPr>
        <p:spPr>
          <a:xfrm>
            <a:off x="6881770" y="1811645"/>
            <a:ext cx="2142600" cy="946200"/>
          </a:xfrm>
          <a:prstGeom prst="roundRect">
            <a:avLst>
              <a:gd fmla="val 16667" name="adj"/>
            </a:avLst>
          </a:prstGeom>
          <a:solidFill>
            <a:srgbClr val="F47D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SEBASTIAN MURIEL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Engineer</a:t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3976858" y="1811645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85F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TIFFANY 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MILLER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 Engineer</a:t>
            </a:r>
            <a:endParaRPr sz="1500"/>
          </a:p>
        </p:txBody>
      </p:sp>
      <p:sp>
        <p:nvSpPr>
          <p:cNvPr id="182" name="Google Shape;182;p26"/>
          <p:cNvSpPr/>
          <p:nvPr/>
        </p:nvSpPr>
        <p:spPr>
          <a:xfrm>
            <a:off x="6867202" y="3716645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C8E4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TONY ZHENG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Advisor</a:t>
            </a:r>
            <a:endParaRPr/>
          </a:p>
        </p:txBody>
      </p:sp>
      <p:cxnSp>
        <p:nvCxnSpPr>
          <p:cNvPr id="183" name="Google Shape;183;p26"/>
          <p:cNvCxnSpPr/>
          <p:nvPr/>
        </p:nvCxnSpPr>
        <p:spPr>
          <a:xfrm>
            <a:off x="1378776" y="2344299"/>
            <a:ext cx="0" cy="9822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26"/>
          <p:cNvCxnSpPr/>
          <p:nvPr/>
        </p:nvCxnSpPr>
        <p:spPr>
          <a:xfrm>
            <a:off x="1352501" y="4285590"/>
            <a:ext cx="0" cy="10140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26"/>
          <p:cNvCxnSpPr/>
          <p:nvPr/>
        </p:nvCxnSpPr>
        <p:spPr>
          <a:xfrm rot="10800000">
            <a:off x="1352414" y="5290853"/>
            <a:ext cx="9551400" cy="195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26"/>
          <p:cNvSpPr/>
          <p:nvPr/>
        </p:nvSpPr>
        <p:spPr>
          <a:xfrm>
            <a:off x="3976857" y="3736070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92C1E6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 JEN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Engineer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887388" y="1811645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FF93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WALTER CALDWELL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Manager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6"/>
          <p:cNvCxnSpPr/>
          <p:nvPr/>
        </p:nvCxnSpPr>
        <p:spPr>
          <a:xfrm rot="10800000">
            <a:off x="10890611" y="4169738"/>
            <a:ext cx="13200" cy="150720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26"/>
          <p:cNvCxnSpPr/>
          <p:nvPr/>
        </p:nvCxnSpPr>
        <p:spPr>
          <a:xfrm>
            <a:off x="10683196" y="5650663"/>
            <a:ext cx="4413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26"/>
          <p:cNvCxnSpPr/>
          <p:nvPr/>
        </p:nvCxnSpPr>
        <p:spPr>
          <a:xfrm>
            <a:off x="10769891" y="5584045"/>
            <a:ext cx="2652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26"/>
          <p:cNvCxnSpPr/>
          <p:nvPr/>
        </p:nvCxnSpPr>
        <p:spPr>
          <a:xfrm>
            <a:off x="10836223" y="5511952"/>
            <a:ext cx="132600" cy="0"/>
          </a:xfrm>
          <a:prstGeom prst="straightConnector1">
            <a:avLst/>
          </a:prstGeom>
          <a:noFill/>
          <a:ln cap="flat" cmpd="sng" w="28575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urrent source Electronic symbol Electrical network Electric current  Electronics, (source, miscellaneous, angle, electronics png | PNGWing" id="192" name="Google Shape;19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43" y="3326522"/>
            <a:ext cx="1037700" cy="103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Lights On" id="193" name="Google Shape;19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0814" y="3221422"/>
            <a:ext cx="927537" cy="99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2510200" y="1307025"/>
            <a:ext cx="1037700" cy="1131900"/>
          </a:xfrm>
          <a:prstGeom prst="ellipse">
            <a:avLst/>
          </a:prstGeom>
          <a:solidFill>
            <a:srgbClr val="FF93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5644600" y="1307013"/>
            <a:ext cx="1037700" cy="1131900"/>
          </a:xfrm>
          <a:prstGeom prst="ellipse">
            <a:avLst/>
          </a:prstGeom>
          <a:solidFill>
            <a:srgbClr val="85FF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5527425" y="3082750"/>
            <a:ext cx="1037700" cy="1131900"/>
          </a:xfrm>
          <a:prstGeom prst="ellipse">
            <a:avLst/>
          </a:prstGeom>
          <a:solidFill>
            <a:srgbClr val="92C1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8664300" y="1369400"/>
            <a:ext cx="1037700" cy="1131900"/>
          </a:xfrm>
          <a:prstGeom prst="ellipse">
            <a:avLst/>
          </a:prstGeom>
          <a:solidFill>
            <a:srgbClr val="F47D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8695025" y="3251625"/>
            <a:ext cx="1037700" cy="1131900"/>
          </a:xfrm>
          <a:prstGeom prst="ellipse">
            <a:avLst/>
          </a:prstGeom>
          <a:solidFill>
            <a:srgbClr val="C8E48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7">
            <a:alphaModFix/>
          </a:blip>
          <a:srcRect b="23906" l="9463" r="17570" t="3540"/>
          <a:stretch/>
        </p:blipFill>
        <p:spPr>
          <a:xfrm>
            <a:off x="5582475" y="3103800"/>
            <a:ext cx="927600" cy="1064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50074" y="3302325"/>
            <a:ext cx="927600" cy="103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4050" y="1341100"/>
            <a:ext cx="1418800" cy="10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Speaker: Everyone </a:t>
            </a:r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8648400" y="1436750"/>
            <a:ext cx="1069500" cy="997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11">
            <a:alphaModFix/>
          </a:blip>
          <a:srcRect b="0" l="0" r="0" t="3512"/>
          <a:stretch/>
        </p:blipFill>
        <p:spPr>
          <a:xfrm>
            <a:off x="2510200" y="1258125"/>
            <a:ext cx="1037700" cy="122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Final Selections</a:t>
            </a:r>
            <a:endParaRPr/>
          </a:p>
        </p:txBody>
      </p:sp>
      <p:sp>
        <p:nvSpPr>
          <p:cNvPr id="422" name="Google Shape;422;p44"/>
          <p:cNvSpPr txBox="1"/>
          <p:nvPr>
            <p:ph idx="1" type="body"/>
          </p:nvPr>
        </p:nvSpPr>
        <p:spPr>
          <a:xfrm>
            <a:off x="838200" y="1825625"/>
            <a:ext cx="98781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Power</a:t>
            </a:r>
            <a:endParaRPr b="1" sz="1400" u="sng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Lithium 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Motor</a:t>
            </a:r>
            <a:endParaRPr b="1" sz="1400" u="sng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DC Brushless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Pickup Sensor</a:t>
            </a:r>
            <a:endParaRPr b="1" sz="1400" u="sng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Tape Guide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Connectivity</a:t>
            </a:r>
            <a:endParaRPr b="1" sz="1400" u="sng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Wifi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Drive Train</a:t>
            </a:r>
            <a:endParaRPr b="1" sz="1400" u="sng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Omni-Directional Wheels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Movement Sensor</a:t>
            </a:r>
            <a:endParaRPr b="1" sz="1400" u="sng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Infrared Scanner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Scanning Sensor</a:t>
            </a:r>
            <a:endParaRPr b="1" sz="1400" u="sng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Camera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7325" y="1563875"/>
            <a:ext cx="5943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4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Tiffany Miller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pic>
        <p:nvPicPr>
          <p:cNvPr id="433" name="Google Shape;4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Tiffany Miller</a:t>
            </a:r>
            <a:endParaRPr/>
          </a:p>
        </p:txBody>
      </p:sp>
      <p:pic>
        <p:nvPicPr>
          <p:cNvPr id="435" name="Google Shape;43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9663" y="1690825"/>
            <a:ext cx="7931318" cy="443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Bill of Materials</a:t>
            </a:r>
            <a:endParaRPr/>
          </a:p>
        </p:txBody>
      </p:sp>
      <p:sp>
        <p:nvSpPr>
          <p:cNvPr id="441" name="Google Shape;441;p46"/>
          <p:cNvSpPr txBox="1"/>
          <p:nvPr>
            <p:ph idx="1" type="body"/>
          </p:nvPr>
        </p:nvSpPr>
        <p:spPr>
          <a:xfrm>
            <a:off x="838200" y="1825625"/>
            <a:ext cx="98781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2" name="Google Shape;4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199" y="1825625"/>
            <a:ext cx="2176458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6"/>
          <p:cNvSpPr txBox="1"/>
          <p:nvPr/>
        </p:nvSpPr>
        <p:spPr>
          <a:xfrm>
            <a:off x="838300" y="3706550"/>
            <a:ext cx="21765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11111"/>
                </a:solidFill>
                <a:highlight>
                  <a:srgbClr val="FFFFFF"/>
                </a:highlight>
              </a:rPr>
              <a:t>BEMONOC DC Gear Motor 12V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6" name="Google Shape;44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9800" y="1777233"/>
            <a:ext cx="2067246" cy="2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6"/>
          <p:cNvSpPr txBox="1"/>
          <p:nvPr/>
        </p:nvSpPr>
        <p:spPr>
          <a:xfrm>
            <a:off x="4675325" y="3996975"/>
            <a:ext cx="1636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Microprocessor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8" name="Google Shape;44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9437" y="1573200"/>
            <a:ext cx="3253924" cy="2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6"/>
          <p:cNvSpPr txBox="1"/>
          <p:nvPr/>
        </p:nvSpPr>
        <p:spPr>
          <a:xfrm>
            <a:off x="7876488" y="3797400"/>
            <a:ext cx="28398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11111"/>
                </a:solidFill>
                <a:highlight>
                  <a:srgbClr val="FFFFFF"/>
                </a:highlight>
              </a:rPr>
              <a:t>Raspberry Pi 3 Model B+ Board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0" name="Google Shape;450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23600" y="4093775"/>
            <a:ext cx="1636200" cy="16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6"/>
          <p:cNvSpPr txBox="1"/>
          <p:nvPr/>
        </p:nvSpPr>
        <p:spPr>
          <a:xfrm>
            <a:off x="2823600" y="5607625"/>
            <a:ext cx="16362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Omnidirectional Universal Wheels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2" name="Google Shape;452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1525" y="4129375"/>
            <a:ext cx="1564976" cy="1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6"/>
          <p:cNvSpPr txBox="1"/>
          <p:nvPr/>
        </p:nvSpPr>
        <p:spPr>
          <a:xfrm>
            <a:off x="6527050" y="5791675"/>
            <a:ext cx="1565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Pi Camera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p4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Tiffany Miller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400"/>
              <a:t>Five Most Important Points from this Presentation</a:t>
            </a:r>
            <a:endParaRPr sz="4000"/>
          </a:p>
        </p:txBody>
      </p:sp>
      <p:sp>
        <p:nvSpPr>
          <p:cNvPr id="460" name="Google Shape;460;p47"/>
          <p:cNvSpPr txBox="1"/>
          <p:nvPr>
            <p:ph idx="1" type="body"/>
          </p:nvPr>
        </p:nvSpPr>
        <p:spPr>
          <a:xfrm>
            <a:off x="838200" y="1812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We are creating an autonomous robot that will be able to navigate in a dark warehouse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Our robot will be able to pick up and carry boxes up to 25 pounds.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Our robot will be able to correctly identify packages using QR code scanning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Our robot will be able to keep track of inventory using QR code scanning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The robot is a scaled down version to operate in a scaled down environment</a:t>
            </a:r>
            <a:endParaRPr sz="2200"/>
          </a:p>
        </p:txBody>
      </p:sp>
      <p:pic>
        <p:nvPicPr>
          <p:cNvPr id="461" name="Google Shape;46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9475" y="6458738"/>
            <a:ext cx="3349125" cy="3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470" name="Google Shape;470;p48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https://www.jobs-ups.com/job/barre/package-delivery-driver/1187/560416</a:t>
            </a:r>
            <a:endParaRPr sz="1200"/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https://www.osha.gov/SLTC/etools/electricalcontractors/materials/heavy.html#:~:text=Limit%20weight%20you%20lift%20to,the%20load%20(Figure%204).</a:t>
            </a:r>
            <a:endParaRPr sz="1200"/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https://spectrum.ieee.org/robotics/robotics-software/three-engineers-hundreds-of-robots-one-warehouse</a:t>
            </a:r>
            <a:endParaRPr sz="1200"/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https://ieeexplore.ieee.org/abstract/document/8576899</a:t>
            </a:r>
            <a:endParaRPr sz="1200"/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 u="sng">
                <a:solidFill>
                  <a:schemeClr val="hlink"/>
                </a:solidFill>
                <a:hlinkClick r:id="rId7"/>
              </a:rPr>
              <a:t>https://ieeexplore.ieee.org/abstract/document/8956454</a:t>
            </a:r>
            <a:endParaRPr sz="1200"/>
          </a:p>
        </p:txBody>
      </p:sp>
      <p:pic>
        <p:nvPicPr>
          <p:cNvPr id="471" name="Google Shape;471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41625" y="6471262"/>
            <a:ext cx="3082725" cy="2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479" name="Google Shape;47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1800" y="6471300"/>
            <a:ext cx="3081875" cy="2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6585" y="2102160"/>
            <a:ext cx="6138825" cy="37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9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 Senior Design Team 506</a:t>
            </a:r>
            <a:endParaRPr/>
          </a:p>
        </p:txBody>
      </p:sp>
      <p:pic>
        <p:nvPicPr>
          <p:cNvPr descr="A person wearing a suit and tie smiling at the camera&#10;&#10;Description automatically generated" id="211" name="Google Shape;211;p27"/>
          <p:cNvPicPr preferRelativeResize="0"/>
          <p:nvPr/>
        </p:nvPicPr>
        <p:blipFill rotWithShape="1">
          <a:blip r:embed="rId3">
            <a:alphaModFix/>
          </a:blip>
          <a:srcRect b="3085" l="-3196" r="-937" t="501"/>
          <a:stretch/>
        </p:blipFill>
        <p:spPr>
          <a:xfrm>
            <a:off x="7556045" y="1738042"/>
            <a:ext cx="1920900" cy="266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27"/>
          <p:cNvSpPr/>
          <p:nvPr/>
        </p:nvSpPr>
        <p:spPr>
          <a:xfrm>
            <a:off x="298850" y="5270400"/>
            <a:ext cx="2206800" cy="942300"/>
          </a:xfrm>
          <a:prstGeom prst="roundRect">
            <a:avLst>
              <a:gd fmla="val 16667" name="adj"/>
            </a:avLst>
          </a:prstGeom>
          <a:solidFill>
            <a:srgbClr val="FF93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2656635" y="4512026"/>
            <a:ext cx="2154300" cy="914400"/>
          </a:xfrm>
          <a:prstGeom prst="roundRect">
            <a:avLst>
              <a:gd fmla="val 16667" name="adj"/>
            </a:avLst>
          </a:prstGeom>
          <a:solidFill>
            <a:srgbClr val="92C1E6"/>
          </a:solidFill>
          <a:ln cap="flat" cmpd="sng" w="12700">
            <a:solidFill>
              <a:srgbClr val="92C1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965749" y="5051782"/>
            <a:ext cx="2298000" cy="1169100"/>
          </a:xfrm>
          <a:prstGeom prst="roundRect">
            <a:avLst>
              <a:gd fmla="val 16667" name="adj"/>
            </a:avLst>
          </a:prstGeom>
          <a:solidFill>
            <a:srgbClr val="85F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9673010" y="5001153"/>
            <a:ext cx="2076900" cy="1211400"/>
          </a:xfrm>
          <a:prstGeom prst="roundRect">
            <a:avLst>
              <a:gd fmla="val 16667" name="adj"/>
            </a:avLst>
          </a:prstGeom>
          <a:solidFill>
            <a:srgbClr val="C8E4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7437352" y="4499015"/>
            <a:ext cx="2076900" cy="1038300"/>
          </a:xfrm>
          <a:prstGeom prst="roundRect">
            <a:avLst>
              <a:gd fmla="val 16667" name="adj"/>
            </a:avLst>
          </a:prstGeom>
          <a:solidFill>
            <a:srgbClr val="F47D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earing a suit and tie smiling at the camera&#10;&#10;Description automatically generated" id="217" name="Google Shape;217;p27"/>
          <p:cNvPicPr preferRelativeResize="0"/>
          <p:nvPr/>
        </p:nvPicPr>
        <p:blipFill rotWithShape="1">
          <a:blip r:embed="rId4">
            <a:alphaModFix/>
          </a:blip>
          <a:srcRect b="6748" l="2817" r="3881" t="546"/>
          <a:stretch/>
        </p:blipFill>
        <p:spPr>
          <a:xfrm>
            <a:off x="484915" y="2491780"/>
            <a:ext cx="1828800" cy="268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7496041" y="4560168"/>
            <a:ext cx="20229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PETER WATSON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Materials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2694587" y="4527700"/>
            <a:ext cx="20742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NICHOLAS NORWOOD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Controls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5108738" y="5062458"/>
            <a:ext cx="21252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DIANDRA REYES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Additive Manufacturing Engineer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descr="A person wearing a suit and tie smiling at the camera&#10;&#10;Description automatically generated" id="221" name="Google Shape;221;p27"/>
          <p:cNvPicPr preferRelativeResize="0"/>
          <p:nvPr/>
        </p:nvPicPr>
        <p:blipFill rotWithShape="1">
          <a:blip r:embed="rId5">
            <a:alphaModFix/>
          </a:blip>
          <a:srcRect b="5523" l="2544" r="1449" t="-274"/>
          <a:stretch/>
        </p:blipFill>
        <p:spPr>
          <a:xfrm>
            <a:off x="2889835" y="1761668"/>
            <a:ext cx="1755600" cy="259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9814278" y="5017482"/>
            <a:ext cx="18666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ALEXANDER WOZNY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Systems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324659" y="5343200"/>
            <a:ext cx="21378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TAYLOR HARVEY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</a:rPr>
              <a:t>Mechanical Design Engineer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4" name="Google Shape;224;p27"/>
          <p:cNvSpPr/>
          <p:nvPr/>
        </p:nvSpPr>
        <p:spPr>
          <a:xfrm flipH="1">
            <a:off x="7556707" y="1690833"/>
            <a:ext cx="1920100" cy="2721927"/>
          </a:xfrm>
          <a:custGeom>
            <a:rect b="b" l="l" r="r" t="t"/>
            <a:pathLst>
              <a:path extrusionOk="0" h="2911152" w="2855168">
                <a:moveTo>
                  <a:pt x="1427267" y="132895"/>
                </a:moveTo>
                <a:cubicBezTo>
                  <a:pt x="700615" y="132895"/>
                  <a:pt x="111547" y="719689"/>
                  <a:pt x="111547" y="1443535"/>
                </a:cubicBezTo>
                <a:cubicBezTo>
                  <a:pt x="111547" y="2167381"/>
                  <a:pt x="700615" y="2754175"/>
                  <a:pt x="1427267" y="2754175"/>
                </a:cubicBezTo>
                <a:cubicBezTo>
                  <a:pt x="2153919" y="2754175"/>
                  <a:pt x="2742987" y="2167381"/>
                  <a:pt x="2742987" y="1443535"/>
                </a:cubicBezTo>
                <a:cubicBezTo>
                  <a:pt x="2742987" y="719689"/>
                  <a:pt x="2153919" y="132895"/>
                  <a:pt x="1427267" y="132895"/>
                </a:cubicBezTo>
                <a:close/>
                <a:moveTo>
                  <a:pt x="1427584" y="0"/>
                </a:moveTo>
                <a:cubicBezTo>
                  <a:pt x="2216017" y="0"/>
                  <a:pt x="2855168" y="651684"/>
                  <a:pt x="2855168" y="1455576"/>
                </a:cubicBezTo>
                <a:cubicBezTo>
                  <a:pt x="2855168" y="2259468"/>
                  <a:pt x="2216017" y="2911152"/>
                  <a:pt x="1427584" y="2911152"/>
                </a:cubicBezTo>
                <a:cubicBezTo>
                  <a:pt x="639151" y="2911152"/>
                  <a:pt x="0" y="2259468"/>
                  <a:pt x="0" y="1455576"/>
                </a:cubicBezTo>
                <a:cubicBezTo>
                  <a:pt x="0" y="651684"/>
                  <a:pt x="639151" y="0"/>
                  <a:pt x="1427584" y="0"/>
                </a:cubicBezTo>
                <a:close/>
              </a:path>
            </a:pathLst>
          </a:custGeom>
          <a:solidFill>
            <a:srgbClr val="C75D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7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27"/>
          <p:cNvGrpSpPr/>
          <p:nvPr/>
        </p:nvGrpSpPr>
        <p:grpSpPr>
          <a:xfrm>
            <a:off x="9788161" y="2226423"/>
            <a:ext cx="1920100" cy="2721927"/>
            <a:chOff x="10001086" y="2035076"/>
            <a:chExt cx="1920100" cy="2721927"/>
          </a:xfrm>
        </p:grpSpPr>
        <p:pic>
          <p:nvPicPr>
            <p:cNvPr descr="A person wearing a suit and tie smiling at the camera&#10;&#10;Description automatically generated" id="226" name="Google Shape;226;p27"/>
            <p:cNvPicPr preferRelativeResize="0"/>
            <p:nvPr/>
          </p:nvPicPr>
          <p:blipFill rotWithShape="1">
            <a:blip r:embed="rId6">
              <a:alphaModFix/>
            </a:blip>
            <a:srcRect b="11696" l="5595" r="9630" t="1081"/>
            <a:stretch/>
          </p:blipFill>
          <p:spPr>
            <a:xfrm flipH="1">
              <a:off x="10067291" y="2096655"/>
              <a:ext cx="1792200" cy="26151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27" name="Google Shape;227;p27"/>
            <p:cNvSpPr/>
            <p:nvPr/>
          </p:nvSpPr>
          <p:spPr>
            <a:xfrm flipH="1">
              <a:off x="10001086" y="2035076"/>
              <a:ext cx="1920100" cy="2721927"/>
            </a:xfrm>
            <a:custGeom>
              <a:rect b="b" l="l" r="r" t="t"/>
              <a:pathLst>
                <a:path extrusionOk="0" h="2911152" w="2855168">
                  <a:moveTo>
                    <a:pt x="1427267" y="132895"/>
                  </a:moveTo>
                  <a:cubicBezTo>
                    <a:pt x="700615" y="132895"/>
                    <a:pt x="111547" y="719689"/>
                    <a:pt x="111547" y="1443535"/>
                  </a:cubicBezTo>
                  <a:cubicBezTo>
                    <a:pt x="111547" y="2167381"/>
                    <a:pt x="700615" y="2754175"/>
                    <a:pt x="1427267" y="2754175"/>
                  </a:cubicBezTo>
                  <a:cubicBezTo>
                    <a:pt x="2153919" y="2754175"/>
                    <a:pt x="2742987" y="2167381"/>
                    <a:pt x="2742987" y="1443535"/>
                  </a:cubicBezTo>
                  <a:cubicBezTo>
                    <a:pt x="2742987" y="719689"/>
                    <a:pt x="2153919" y="132895"/>
                    <a:pt x="1427267" y="132895"/>
                  </a:cubicBezTo>
                  <a:close/>
                  <a:moveTo>
                    <a:pt x="1427584" y="0"/>
                  </a:moveTo>
                  <a:cubicBezTo>
                    <a:pt x="2216017" y="0"/>
                    <a:pt x="2855168" y="651684"/>
                    <a:pt x="2855168" y="1455576"/>
                  </a:cubicBezTo>
                  <a:cubicBezTo>
                    <a:pt x="2855168" y="2259468"/>
                    <a:pt x="2216017" y="2911152"/>
                    <a:pt x="1427584" y="2911152"/>
                  </a:cubicBezTo>
                  <a:cubicBezTo>
                    <a:pt x="639151" y="2911152"/>
                    <a:pt x="0" y="2259468"/>
                    <a:pt x="0" y="1455576"/>
                  </a:cubicBezTo>
                  <a:cubicBezTo>
                    <a:pt x="0" y="651684"/>
                    <a:pt x="639151" y="0"/>
                    <a:pt x="1427584" y="0"/>
                  </a:cubicBezTo>
                  <a:close/>
                </a:path>
              </a:pathLst>
            </a:custGeom>
            <a:solidFill>
              <a:srgbClr val="C8E4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8E48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7"/>
          <p:cNvGrpSpPr/>
          <p:nvPr/>
        </p:nvGrpSpPr>
        <p:grpSpPr>
          <a:xfrm flipH="1">
            <a:off x="5160107" y="2249532"/>
            <a:ext cx="1920100" cy="2721927"/>
            <a:chOff x="5309024" y="1992869"/>
            <a:chExt cx="1920100" cy="2721927"/>
          </a:xfrm>
        </p:grpSpPr>
        <p:pic>
          <p:nvPicPr>
            <p:cNvPr descr="A person smiling for the camera&#10;&#10;Description automatically generated" id="229" name="Google Shape;229;p27"/>
            <p:cNvPicPr preferRelativeResize="0"/>
            <p:nvPr/>
          </p:nvPicPr>
          <p:blipFill rotWithShape="1">
            <a:blip r:embed="rId7">
              <a:alphaModFix/>
            </a:blip>
            <a:srcRect b="28510" l="15743" r="23566" t="4782"/>
            <a:stretch/>
          </p:blipFill>
          <p:spPr>
            <a:xfrm>
              <a:off x="5344325" y="2035076"/>
              <a:ext cx="1805700" cy="263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30" name="Google Shape;230;p27"/>
            <p:cNvSpPr/>
            <p:nvPr/>
          </p:nvSpPr>
          <p:spPr>
            <a:xfrm flipH="1">
              <a:off x="5309024" y="1992869"/>
              <a:ext cx="1920100" cy="2721927"/>
            </a:xfrm>
            <a:custGeom>
              <a:rect b="b" l="l" r="r" t="t"/>
              <a:pathLst>
                <a:path extrusionOk="0" h="2911152" w="2855168">
                  <a:moveTo>
                    <a:pt x="1427267" y="132895"/>
                  </a:moveTo>
                  <a:cubicBezTo>
                    <a:pt x="700615" y="132895"/>
                    <a:pt x="111547" y="719689"/>
                    <a:pt x="111547" y="1443535"/>
                  </a:cubicBezTo>
                  <a:cubicBezTo>
                    <a:pt x="111547" y="2167381"/>
                    <a:pt x="700615" y="2754175"/>
                    <a:pt x="1427267" y="2754175"/>
                  </a:cubicBezTo>
                  <a:cubicBezTo>
                    <a:pt x="2153919" y="2754175"/>
                    <a:pt x="2742987" y="2167381"/>
                    <a:pt x="2742987" y="1443535"/>
                  </a:cubicBezTo>
                  <a:cubicBezTo>
                    <a:pt x="2742987" y="719689"/>
                    <a:pt x="2153919" y="132895"/>
                    <a:pt x="1427267" y="132895"/>
                  </a:cubicBezTo>
                  <a:close/>
                  <a:moveTo>
                    <a:pt x="1427584" y="0"/>
                  </a:moveTo>
                  <a:cubicBezTo>
                    <a:pt x="2216017" y="0"/>
                    <a:pt x="2855168" y="651684"/>
                    <a:pt x="2855168" y="1455576"/>
                  </a:cubicBezTo>
                  <a:cubicBezTo>
                    <a:pt x="2855168" y="2259468"/>
                    <a:pt x="2216017" y="2911152"/>
                    <a:pt x="1427584" y="2911152"/>
                  </a:cubicBezTo>
                  <a:cubicBezTo>
                    <a:pt x="639151" y="2911152"/>
                    <a:pt x="0" y="2259468"/>
                    <a:pt x="0" y="1455576"/>
                  </a:cubicBezTo>
                  <a:cubicBezTo>
                    <a:pt x="0" y="651684"/>
                    <a:pt x="639151" y="0"/>
                    <a:pt x="1427584" y="0"/>
                  </a:cubicBezTo>
                  <a:close/>
                </a:path>
              </a:pathLst>
            </a:custGeom>
            <a:solidFill>
              <a:srgbClr val="8BE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7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27"/>
          <p:cNvSpPr/>
          <p:nvPr/>
        </p:nvSpPr>
        <p:spPr>
          <a:xfrm flipH="1">
            <a:off x="2799471" y="1703738"/>
            <a:ext cx="1920100" cy="2721927"/>
          </a:xfrm>
          <a:custGeom>
            <a:rect b="b" l="l" r="r" t="t"/>
            <a:pathLst>
              <a:path extrusionOk="0" h="2911152" w="2855168">
                <a:moveTo>
                  <a:pt x="1427267" y="132895"/>
                </a:moveTo>
                <a:cubicBezTo>
                  <a:pt x="700615" y="132895"/>
                  <a:pt x="111547" y="719689"/>
                  <a:pt x="111547" y="1443535"/>
                </a:cubicBezTo>
                <a:cubicBezTo>
                  <a:pt x="111547" y="2167381"/>
                  <a:pt x="700615" y="2754175"/>
                  <a:pt x="1427267" y="2754175"/>
                </a:cubicBezTo>
                <a:cubicBezTo>
                  <a:pt x="2153919" y="2754175"/>
                  <a:pt x="2742987" y="2167381"/>
                  <a:pt x="2742987" y="1443535"/>
                </a:cubicBezTo>
                <a:cubicBezTo>
                  <a:pt x="2742987" y="719689"/>
                  <a:pt x="2153919" y="132895"/>
                  <a:pt x="1427267" y="132895"/>
                </a:cubicBezTo>
                <a:close/>
                <a:moveTo>
                  <a:pt x="1427584" y="0"/>
                </a:moveTo>
                <a:cubicBezTo>
                  <a:pt x="2216017" y="0"/>
                  <a:pt x="2855168" y="651684"/>
                  <a:pt x="2855168" y="1455576"/>
                </a:cubicBezTo>
                <a:cubicBezTo>
                  <a:pt x="2855168" y="2259468"/>
                  <a:pt x="2216017" y="2911152"/>
                  <a:pt x="1427584" y="2911152"/>
                </a:cubicBezTo>
                <a:cubicBezTo>
                  <a:pt x="639151" y="2911152"/>
                  <a:pt x="0" y="2259468"/>
                  <a:pt x="0" y="1455576"/>
                </a:cubicBezTo>
                <a:cubicBezTo>
                  <a:pt x="0" y="651684"/>
                  <a:pt x="639151" y="0"/>
                  <a:pt x="1427584" y="0"/>
                </a:cubicBezTo>
                <a:close/>
              </a:path>
            </a:pathLst>
          </a:custGeom>
          <a:solidFill>
            <a:srgbClr val="92C1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7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 flipH="1">
            <a:off x="442261" y="2459404"/>
            <a:ext cx="1920100" cy="2721927"/>
          </a:xfrm>
          <a:custGeom>
            <a:rect b="b" l="l" r="r" t="t"/>
            <a:pathLst>
              <a:path extrusionOk="0" h="2911152" w="2855168">
                <a:moveTo>
                  <a:pt x="1427267" y="132895"/>
                </a:moveTo>
                <a:cubicBezTo>
                  <a:pt x="700615" y="132895"/>
                  <a:pt x="111547" y="719689"/>
                  <a:pt x="111547" y="1443535"/>
                </a:cubicBezTo>
                <a:cubicBezTo>
                  <a:pt x="111547" y="2167381"/>
                  <a:pt x="700615" y="2754175"/>
                  <a:pt x="1427267" y="2754175"/>
                </a:cubicBezTo>
                <a:cubicBezTo>
                  <a:pt x="2153919" y="2754175"/>
                  <a:pt x="2742987" y="2167381"/>
                  <a:pt x="2742987" y="1443535"/>
                </a:cubicBezTo>
                <a:cubicBezTo>
                  <a:pt x="2742987" y="719689"/>
                  <a:pt x="2153919" y="132895"/>
                  <a:pt x="1427267" y="132895"/>
                </a:cubicBezTo>
                <a:close/>
                <a:moveTo>
                  <a:pt x="1427584" y="0"/>
                </a:moveTo>
                <a:cubicBezTo>
                  <a:pt x="2216017" y="0"/>
                  <a:pt x="2855168" y="651684"/>
                  <a:pt x="2855168" y="1455576"/>
                </a:cubicBezTo>
                <a:cubicBezTo>
                  <a:pt x="2855168" y="2259468"/>
                  <a:pt x="2216017" y="2911152"/>
                  <a:pt x="1427584" y="2911152"/>
                </a:cubicBezTo>
                <a:cubicBezTo>
                  <a:pt x="639151" y="2911152"/>
                  <a:pt x="0" y="2259468"/>
                  <a:pt x="0" y="1455576"/>
                </a:cubicBezTo>
                <a:cubicBezTo>
                  <a:pt x="0" y="651684"/>
                  <a:pt x="639151" y="0"/>
                  <a:pt x="1427584" y="0"/>
                </a:cubicBezTo>
                <a:close/>
              </a:path>
            </a:pathLst>
          </a:custGeom>
          <a:solidFill>
            <a:srgbClr val="FF93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7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  <p:sp>
        <p:nvSpPr>
          <p:cNvPr id="242" name="Google Shape;242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589450" y="1870100"/>
            <a:ext cx="1714500" cy="1624200"/>
          </a:xfrm>
          <a:prstGeom prst="ellipse">
            <a:avLst/>
          </a:prstGeom>
          <a:solidFill>
            <a:srgbClr val="FF936A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"/>
          <p:cNvSpPr txBox="1"/>
          <p:nvPr/>
        </p:nvSpPr>
        <p:spPr>
          <a:xfrm>
            <a:off x="729550" y="2499350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Objective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562650" y="1870100"/>
            <a:ext cx="1714500" cy="1624200"/>
          </a:xfrm>
          <a:prstGeom prst="ellipse">
            <a:avLst/>
          </a:prstGeom>
          <a:solidFill>
            <a:srgbClr val="92C1E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3702750" y="2364875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Concept Generation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6600975" y="1870100"/>
            <a:ext cx="1714500" cy="1624200"/>
          </a:xfrm>
          <a:prstGeom prst="ellipse">
            <a:avLst/>
          </a:prstGeom>
          <a:solidFill>
            <a:srgbClr val="85F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6741075" y="2364875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Concept Selection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9639300" y="1870100"/>
            <a:ext cx="1714500" cy="1624200"/>
          </a:xfrm>
          <a:prstGeom prst="ellipse">
            <a:avLst/>
          </a:prstGeom>
          <a:solidFill>
            <a:srgbClr val="F47D8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 txBox="1"/>
          <p:nvPr/>
        </p:nvSpPr>
        <p:spPr>
          <a:xfrm>
            <a:off x="9779400" y="2499350"/>
            <a:ext cx="1434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Bill of Materials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493175" y="3810725"/>
            <a:ext cx="1876200" cy="2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Review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Key Goals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3237250" y="3810725"/>
            <a:ext cx="2266200" cy="2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Morphological Chart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 Evolution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Fidelity Ideas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6289025" y="3810725"/>
            <a:ext cx="2564700" cy="2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Requirement Analysis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Pugh Charts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Pairwise Comparisons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Analytic Hierarchy Process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 Selections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4" name="Google Shape;254;p28"/>
          <p:cNvCxnSpPr/>
          <p:nvPr/>
        </p:nvCxnSpPr>
        <p:spPr>
          <a:xfrm>
            <a:off x="2756775" y="3866750"/>
            <a:ext cx="22500" cy="18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8"/>
          <p:cNvCxnSpPr/>
          <p:nvPr/>
        </p:nvCxnSpPr>
        <p:spPr>
          <a:xfrm>
            <a:off x="5961425" y="3858525"/>
            <a:ext cx="22500" cy="18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8"/>
          <p:cNvCxnSpPr/>
          <p:nvPr/>
        </p:nvCxnSpPr>
        <p:spPr>
          <a:xfrm>
            <a:off x="8999750" y="3866750"/>
            <a:ext cx="22500" cy="18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8"/>
          <p:cNvSpPr/>
          <p:nvPr/>
        </p:nvSpPr>
        <p:spPr>
          <a:xfrm>
            <a:off x="2319750" y="2667725"/>
            <a:ext cx="1242900" cy="14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3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5317613" y="2609300"/>
            <a:ext cx="1242900" cy="14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C1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8355938" y="2609300"/>
            <a:ext cx="1242900" cy="14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FF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1155400" y="1645775"/>
            <a:ext cx="582600" cy="571500"/>
          </a:xfrm>
          <a:prstGeom prst="ellipse">
            <a:avLst/>
          </a:prstGeom>
          <a:solidFill>
            <a:srgbClr val="FF93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4128588" y="1645775"/>
            <a:ext cx="582600" cy="571500"/>
          </a:xfrm>
          <a:prstGeom prst="ellipse">
            <a:avLst/>
          </a:prstGeom>
          <a:solidFill>
            <a:srgbClr val="92C1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7166925" y="1645775"/>
            <a:ext cx="582600" cy="571500"/>
          </a:xfrm>
          <a:prstGeom prst="ellipse">
            <a:avLst/>
          </a:prstGeom>
          <a:solidFill>
            <a:srgbClr val="85FF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>
            <a:off x="10205250" y="1645775"/>
            <a:ext cx="582600" cy="571500"/>
          </a:xfrm>
          <a:prstGeom prst="ellipse">
            <a:avLst/>
          </a:prstGeom>
          <a:solidFill>
            <a:srgbClr val="F47D8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750" y="1695125"/>
            <a:ext cx="501900" cy="47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1338" y="1685375"/>
            <a:ext cx="501900" cy="492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6925" y="1663775"/>
            <a:ext cx="582600" cy="53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45600" y="1672625"/>
            <a:ext cx="501900" cy="517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838200" y="313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Objective</a:t>
            </a:r>
            <a:endParaRPr/>
          </a:p>
        </p:txBody>
      </p:sp>
      <p:pic>
        <p:nvPicPr>
          <p:cNvPr id="273" name="Google Shape;2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/>
        </p:nvSpPr>
        <p:spPr>
          <a:xfrm flipH="1">
            <a:off x="838200" y="152640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objective of this project is to create a partially autonomous material handling robot that works in a dark warehouse with conditions unfavorable to human workers. 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5" name="Google Shape;2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0413" y="3896400"/>
            <a:ext cx="22574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288" y="2579188"/>
            <a:ext cx="3152775" cy="246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9"/>
          <p:cNvCxnSpPr/>
          <p:nvPr/>
        </p:nvCxnSpPr>
        <p:spPr>
          <a:xfrm flipH="1">
            <a:off x="3847250" y="4498807"/>
            <a:ext cx="5157600" cy="957600"/>
          </a:xfrm>
          <a:prstGeom prst="curvedConnector4">
            <a:avLst>
              <a:gd fmla="val 40766" name="adj1"/>
              <a:gd fmla="val 123863" name="adj2"/>
            </a:avLst>
          </a:prstGeom>
          <a:noFill/>
          <a:ln cap="flat" cmpd="sng" w="28575">
            <a:solidFill>
              <a:srgbClr val="00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78" name="Google Shape;278;p29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Key Goals</a:t>
            </a:r>
            <a:endParaRPr/>
          </a:p>
        </p:txBody>
      </p:sp>
      <p:sp>
        <p:nvSpPr>
          <p:cNvPr id="284" name="Google Shape;284;p30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Autonomous navigation of the modified warehouse.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Pick up and move boxes up to 25 lbs.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Identify packages using QR codes.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Track inventory using QR codes.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/>
              <a:t>Be able to perform the key tasks in a modified warehouse with low lighting.</a:t>
            </a:r>
            <a:endParaRPr sz="2200"/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800" y="6475525"/>
            <a:ext cx="2992000" cy="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Walter Caldwell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>
            <p:ph type="title"/>
          </p:nvPr>
        </p:nvSpPr>
        <p:spPr>
          <a:xfrm>
            <a:off x="831850" y="3919771"/>
            <a:ext cx="105156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Concept Generation</a:t>
            </a:r>
            <a:endParaRPr/>
          </a:p>
        </p:txBody>
      </p:sp>
      <p:pic>
        <p:nvPicPr>
          <p:cNvPr id="293" name="Google Shape;2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4125" y="6459013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649708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9750" y="0"/>
            <a:ext cx="6552249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1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Sebastian Muriel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 rotWithShape="1">
          <a:blip r:embed="rId5">
            <a:alphaModFix/>
          </a:blip>
          <a:srcRect b="7163" l="1487" r="655" t="3519"/>
          <a:stretch/>
        </p:blipFill>
        <p:spPr>
          <a:xfrm>
            <a:off x="725938" y="796825"/>
            <a:ext cx="10740126" cy="54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2"/>
          <p:cNvSpPr txBox="1"/>
          <p:nvPr/>
        </p:nvSpPr>
        <p:spPr>
          <a:xfrm>
            <a:off x="943175" y="159925"/>
            <a:ext cx="104217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Morphological Chart</a:t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32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Sebastian Muriel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Concept Evolution</a:t>
            </a:r>
            <a:endParaRPr/>
          </a:p>
        </p:txBody>
      </p:sp>
      <p:sp>
        <p:nvSpPr>
          <p:cNvPr id="312" name="Google Shape;312;p33"/>
          <p:cNvSpPr txBox="1"/>
          <p:nvPr>
            <p:ph idx="1" type="body"/>
          </p:nvPr>
        </p:nvSpPr>
        <p:spPr>
          <a:xfrm>
            <a:off x="838200" y="1825625"/>
            <a:ext cx="98781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Take concepts and combine them into different, higher fidelity ideas.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Envision a functioning prototype of each high fidelity concept.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Consider the feasibility of each concept.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Compare the high fidelity concepts with customer needs and targets.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Determine important criteria to be met.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Compare each idea against each other.</a:t>
            </a:r>
            <a:endParaRPr sz="2200"/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651" y="6451113"/>
            <a:ext cx="3511250" cy="3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75" y="6459000"/>
            <a:ext cx="33432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3050" y="3822275"/>
            <a:ext cx="3813250" cy="24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Speaker: Sebastian Muriel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College of Engineering 2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">
  <a:themeElements>
    <a:clrScheme name="College of Engineering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