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5" r:id="rId2"/>
    <p:sldId id="256" r:id="rId3"/>
    <p:sldId id="276" r:id="rId4"/>
    <p:sldId id="302" r:id="rId5"/>
    <p:sldId id="278" r:id="rId6"/>
    <p:sldId id="277" r:id="rId7"/>
    <p:sldId id="286" r:id="rId8"/>
    <p:sldId id="279" r:id="rId9"/>
    <p:sldId id="297" r:id="rId10"/>
    <p:sldId id="298" r:id="rId11"/>
    <p:sldId id="299" r:id="rId12"/>
    <p:sldId id="300" r:id="rId13"/>
    <p:sldId id="301" r:id="rId14"/>
    <p:sldId id="287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69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853A5-F13A-4352-85A1-FC9DC4B8C820}" type="doc">
      <dgm:prSet loTypeId="urn:microsoft.com/office/officeart/2005/8/layout/hierarchy5" loCatId="hierarchy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CC3230C-EC9D-42D8-AFCF-13C2EF0D1D1B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Catalyst Preparation</a:t>
          </a:r>
          <a:endParaRPr lang="en-US" sz="1800" b="1" dirty="0">
            <a:latin typeface="Calibri" pitchFamily="34" charset="0"/>
          </a:endParaRPr>
        </a:p>
      </dgm:t>
    </dgm:pt>
    <dgm:pt modelId="{8D1DBB57-8B0D-4D05-9395-EB718BE4B6BA}" type="parTrans" cxnId="{489A925B-B4C2-464E-9E85-274527A4E0D0}">
      <dgm:prSet/>
      <dgm:spPr/>
      <dgm:t>
        <a:bodyPr/>
        <a:lstStyle/>
        <a:p>
          <a:endParaRPr lang="en-US"/>
        </a:p>
      </dgm:t>
    </dgm:pt>
    <dgm:pt modelId="{39CE43C9-B7F4-40A1-A5EC-07AEFEC32D52}" type="sibTrans" cxnId="{489A925B-B4C2-464E-9E85-274527A4E0D0}">
      <dgm:prSet/>
      <dgm:spPr/>
      <dgm:t>
        <a:bodyPr/>
        <a:lstStyle/>
        <a:p>
          <a:endParaRPr lang="en-US"/>
        </a:p>
      </dgm:t>
    </dgm:pt>
    <dgm:pt modelId="{0BA0EE0F-0867-45BC-B2DC-E9DF90717CF7}">
      <dgm:prSet phldrT="[Text]" custT="1"/>
      <dgm:spPr/>
      <dgm:t>
        <a:bodyPr/>
        <a:lstStyle/>
        <a:p>
          <a:r>
            <a:rPr lang="en-US" sz="1700" b="1" dirty="0" err="1" smtClean="0">
              <a:latin typeface="Calibri" pitchFamily="34" charset="0"/>
            </a:rPr>
            <a:t>Transesterification</a:t>
          </a:r>
          <a:r>
            <a:rPr lang="en-US" sz="1700" b="1" dirty="0" smtClean="0">
              <a:latin typeface="Calibri" pitchFamily="34" charset="0"/>
            </a:rPr>
            <a:t> Reaction</a:t>
          </a:r>
          <a:endParaRPr lang="en-US" sz="1700" b="1" dirty="0">
            <a:latin typeface="Calibri" pitchFamily="34" charset="0"/>
          </a:endParaRPr>
        </a:p>
      </dgm:t>
    </dgm:pt>
    <dgm:pt modelId="{8012F971-E316-4F16-BE87-978CD1A2BADF}" type="parTrans" cxnId="{CCCA237B-1195-482A-AB1E-DDF9C3DA2FF9}">
      <dgm:prSet/>
      <dgm:spPr/>
      <dgm:t>
        <a:bodyPr/>
        <a:lstStyle/>
        <a:p>
          <a:endParaRPr lang="en-US"/>
        </a:p>
      </dgm:t>
    </dgm:pt>
    <dgm:pt modelId="{7F84DA8D-B414-417E-8A64-3F3AAF6B4D58}" type="sibTrans" cxnId="{CCCA237B-1195-482A-AB1E-DDF9C3DA2FF9}">
      <dgm:prSet/>
      <dgm:spPr/>
      <dgm:t>
        <a:bodyPr/>
        <a:lstStyle/>
        <a:p>
          <a:endParaRPr lang="en-US"/>
        </a:p>
      </dgm:t>
    </dgm:pt>
    <dgm:pt modelId="{1EC5F77D-9D95-49DC-AEB0-881F06CF55C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Product Separation</a:t>
          </a:r>
          <a:endParaRPr lang="en-US" b="1" dirty="0">
            <a:latin typeface="Calibri" pitchFamily="34" charset="0"/>
          </a:endParaRPr>
        </a:p>
      </dgm:t>
    </dgm:pt>
    <dgm:pt modelId="{19EF7B19-5C9C-4310-9904-D497D30B995C}" type="parTrans" cxnId="{AC3B549E-1CE6-4649-941E-EB5AAFCB6BA1}">
      <dgm:prSet/>
      <dgm:spPr/>
      <dgm:t>
        <a:bodyPr/>
        <a:lstStyle/>
        <a:p>
          <a:endParaRPr lang="en-US"/>
        </a:p>
      </dgm:t>
    </dgm:pt>
    <dgm:pt modelId="{C1A84DA3-567D-4795-B640-626B6701D6C0}" type="sibTrans" cxnId="{AC3B549E-1CE6-4649-941E-EB5AAFCB6BA1}">
      <dgm:prSet/>
      <dgm:spPr/>
      <dgm:t>
        <a:bodyPr/>
        <a:lstStyle/>
        <a:p>
          <a:endParaRPr lang="en-US"/>
        </a:p>
      </dgm:t>
    </dgm:pt>
    <dgm:pt modelId="{AF52ED99-341C-40B2-BAF2-593EE833FCB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Glycerin Methanol Recovery</a:t>
          </a:r>
          <a:endParaRPr lang="en-US" b="1" dirty="0">
            <a:latin typeface="Calibri" pitchFamily="34" charset="0"/>
          </a:endParaRPr>
        </a:p>
      </dgm:t>
    </dgm:pt>
    <dgm:pt modelId="{38F09311-792A-4732-8A39-B0D077779250}" type="parTrans" cxnId="{D7508ABF-2D60-4C6E-9DAF-0373BE727ED3}">
      <dgm:prSet/>
      <dgm:spPr/>
      <dgm:t>
        <a:bodyPr/>
        <a:lstStyle/>
        <a:p>
          <a:endParaRPr lang="en-US"/>
        </a:p>
      </dgm:t>
    </dgm:pt>
    <dgm:pt modelId="{C3ACEF55-C486-4090-BC2B-F37C41DBA7B2}" type="sibTrans" cxnId="{D7508ABF-2D60-4C6E-9DAF-0373BE727ED3}">
      <dgm:prSet/>
      <dgm:spPr/>
      <dgm:t>
        <a:bodyPr/>
        <a:lstStyle/>
        <a:p>
          <a:endParaRPr lang="en-US"/>
        </a:p>
      </dgm:t>
    </dgm:pt>
    <dgm:pt modelId="{6F651752-5F5B-4785-AD75-F7F534687A3A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Biodiesel Washing</a:t>
          </a:r>
          <a:endParaRPr lang="en-US" b="1" dirty="0">
            <a:latin typeface="Calibri" pitchFamily="34" charset="0"/>
          </a:endParaRPr>
        </a:p>
      </dgm:t>
    </dgm:pt>
    <dgm:pt modelId="{B324FE77-86D3-4E14-AD91-05F14D0A6E0A}" type="parTrans" cxnId="{2E4C2894-9928-4B49-BF5A-4C88C959957D}">
      <dgm:prSet/>
      <dgm:spPr/>
      <dgm:t>
        <a:bodyPr/>
        <a:lstStyle/>
        <a:p>
          <a:endParaRPr lang="en-US"/>
        </a:p>
      </dgm:t>
    </dgm:pt>
    <dgm:pt modelId="{20D2C36C-22E5-4A1E-A618-D8C51887B840}" type="sibTrans" cxnId="{2E4C2894-9928-4B49-BF5A-4C88C959957D}">
      <dgm:prSet/>
      <dgm:spPr/>
      <dgm:t>
        <a:bodyPr/>
        <a:lstStyle/>
        <a:p>
          <a:endParaRPr lang="en-US"/>
        </a:p>
      </dgm:t>
    </dgm:pt>
    <dgm:pt modelId="{A3B93A9E-7776-4B8E-B3EE-ABF0AA354889}" type="pres">
      <dgm:prSet presAssocID="{F80853A5-F13A-4352-85A1-FC9DC4B8C82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7306427-BA31-45D6-BD42-06268CECF458}" type="pres">
      <dgm:prSet presAssocID="{F80853A5-F13A-4352-85A1-FC9DC4B8C820}" presName="hierFlow" presStyleCnt="0"/>
      <dgm:spPr/>
    </dgm:pt>
    <dgm:pt modelId="{09D68E7D-9B29-483C-802F-AC4136505D95}" type="pres">
      <dgm:prSet presAssocID="{F80853A5-F13A-4352-85A1-FC9DC4B8C82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5890F22-3CF0-4B31-B554-F7462F40B1E3}" type="pres">
      <dgm:prSet presAssocID="{ACC3230C-EC9D-42D8-AFCF-13C2EF0D1D1B}" presName="Name17" presStyleCnt="0"/>
      <dgm:spPr/>
    </dgm:pt>
    <dgm:pt modelId="{B61469B3-0A0D-4956-9598-A17023D653FA}" type="pres">
      <dgm:prSet presAssocID="{ACC3230C-EC9D-42D8-AFCF-13C2EF0D1D1B}" presName="level1Shape" presStyleLbl="node0" presStyleIdx="0" presStyleCnt="1" custScaleX="133100" custScaleY="133100">
        <dgm:presLayoutVars>
          <dgm:chPref val="3"/>
        </dgm:presLayoutVars>
      </dgm:prSet>
      <dgm:spPr/>
    </dgm:pt>
    <dgm:pt modelId="{BF208330-D436-4EB8-946B-4070AED752D0}" type="pres">
      <dgm:prSet presAssocID="{ACC3230C-EC9D-42D8-AFCF-13C2EF0D1D1B}" presName="hierChild2" presStyleCnt="0"/>
      <dgm:spPr/>
    </dgm:pt>
    <dgm:pt modelId="{AD5189D1-0810-42B9-B7D6-845D811D4BF2}" type="pres">
      <dgm:prSet presAssocID="{8012F971-E316-4F16-BE87-978CD1A2BADF}" presName="Name25" presStyleLbl="parChTrans1D2" presStyleIdx="0" presStyleCnt="1"/>
      <dgm:spPr/>
    </dgm:pt>
    <dgm:pt modelId="{C9E15F5A-FE9C-48B4-B46C-1A8FE84BD9EA}" type="pres">
      <dgm:prSet presAssocID="{8012F971-E316-4F16-BE87-978CD1A2BADF}" presName="connTx" presStyleLbl="parChTrans1D2" presStyleIdx="0" presStyleCnt="1"/>
      <dgm:spPr/>
    </dgm:pt>
    <dgm:pt modelId="{CCB3C22C-093D-4657-BE3E-60AD0F4C55EF}" type="pres">
      <dgm:prSet presAssocID="{0BA0EE0F-0867-45BC-B2DC-E9DF90717CF7}" presName="Name30" presStyleCnt="0"/>
      <dgm:spPr/>
    </dgm:pt>
    <dgm:pt modelId="{31818ED9-147A-4029-A139-FDCE83B115D8}" type="pres">
      <dgm:prSet presAssocID="{0BA0EE0F-0867-45BC-B2DC-E9DF90717CF7}" presName="level2Shape" presStyleLbl="node2" presStyleIdx="0" presStyleCnt="1" custScaleX="133100" custScaleY="133100"/>
      <dgm:spPr/>
    </dgm:pt>
    <dgm:pt modelId="{C224D4A2-4E58-4D6F-A9EE-771CB93E6821}" type="pres">
      <dgm:prSet presAssocID="{0BA0EE0F-0867-45BC-B2DC-E9DF90717CF7}" presName="hierChild3" presStyleCnt="0"/>
      <dgm:spPr/>
    </dgm:pt>
    <dgm:pt modelId="{B9AEFFCA-4082-4466-93A5-E68A8A508443}" type="pres">
      <dgm:prSet presAssocID="{19EF7B19-5C9C-4310-9904-D497D30B995C}" presName="Name25" presStyleLbl="parChTrans1D3" presStyleIdx="0" presStyleCnt="1"/>
      <dgm:spPr/>
    </dgm:pt>
    <dgm:pt modelId="{100F3145-694C-464E-BEE7-4227D85A020E}" type="pres">
      <dgm:prSet presAssocID="{19EF7B19-5C9C-4310-9904-D497D30B995C}" presName="connTx" presStyleLbl="parChTrans1D3" presStyleIdx="0" presStyleCnt="1"/>
      <dgm:spPr/>
    </dgm:pt>
    <dgm:pt modelId="{96658DF3-ECF7-416B-8E75-6D394612AE7D}" type="pres">
      <dgm:prSet presAssocID="{1EC5F77D-9D95-49DC-AEB0-881F06CF55C4}" presName="Name30" presStyleCnt="0"/>
      <dgm:spPr/>
    </dgm:pt>
    <dgm:pt modelId="{94B66555-6705-4041-B0A0-F98C1227D62B}" type="pres">
      <dgm:prSet presAssocID="{1EC5F77D-9D95-49DC-AEB0-881F06CF55C4}" presName="level2Shape" presStyleLbl="node3" presStyleIdx="0" presStyleCnt="1" custScaleX="133100" custScaleY="133100"/>
      <dgm:spPr/>
    </dgm:pt>
    <dgm:pt modelId="{E475762C-88C9-4D11-93E0-17757330BDA2}" type="pres">
      <dgm:prSet presAssocID="{1EC5F77D-9D95-49DC-AEB0-881F06CF55C4}" presName="hierChild3" presStyleCnt="0"/>
      <dgm:spPr/>
    </dgm:pt>
    <dgm:pt modelId="{C7417ABC-B4D8-4D67-8919-3132EA2ADC39}" type="pres">
      <dgm:prSet presAssocID="{38F09311-792A-4732-8A39-B0D077779250}" presName="Name25" presStyleLbl="parChTrans1D4" presStyleIdx="0" presStyleCnt="2"/>
      <dgm:spPr/>
    </dgm:pt>
    <dgm:pt modelId="{331B1189-DA63-4DD8-BC62-66C1623C319B}" type="pres">
      <dgm:prSet presAssocID="{38F09311-792A-4732-8A39-B0D077779250}" presName="connTx" presStyleLbl="parChTrans1D4" presStyleIdx="0" presStyleCnt="2"/>
      <dgm:spPr/>
    </dgm:pt>
    <dgm:pt modelId="{3A3A115B-8C85-4260-8410-D3F40E24DB98}" type="pres">
      <dgm:prSet presAssocID="{AF52ED99-341C-40B2-BAF2-593EE833FCB4}" presName="Name30" presStyleCnt="0"/>
      <dgm:spPr/>
    </dgm:pt>
    <dgm:pt modelId="{D56CB802-A657-4933-8514-0D96B7CE336D}" type="pres">
      <dgm:prSet presAssocID="{AF52ED99-341C-40B2-BAF2-593EE833FCB4}" presName="level2Shape" presStyleLbl="node4" presStyleIdx="0" presStyleCnt="2" custScaleX="133100" custScaleY="133100"/>
      <dgm:spPr/>
    </dgm:pt>
    <dgm:pt modelId="{4331F5C3-F78B-48F3-AA9A-DDAC4492DA93}" type="pres">
      <dgm:prSet presAssocID="{AF52ED99-341C-40B2-BAF2-593EE833FCB4}" presName="hierChild3" presStyleCnt="0"/>
      <dgm:spPr/>
    </dgm:pt>
    <dgm:pt modelId="{64A19BF6-B6F3-4AF5-B016-A82DA220E2C1}" type="pres">
      <dgm:prSet presAssocID="{B324FE77-86D3-4E14-AD91-05F14D0A6E0A}" presName="Name25" presStyleLbl="parChTrans1D4" presStyleIdx="1" presStyleCnt="2"/>
      <dgm:spPr/>
    </dgm:pt>
    <dgm:pt modelId="{0AD4F6ED-AA29-487B-AA3B-7C3564D8F0CA}" type="pres">
      <dgm:prSet presAssocID="{B324FE77-86D3-4E14-AD91-05F14D0A6E0A}" presName="connTx" presStyleLbl="parChTrans1D4" presStyleIdx="1" presStyleCnt="2"/>
      <dgm:spPr/>
    </dgm:pt>
    <dgm:pt modelId="{A5F8CB76-D0FC-43E6-B895-042C5E0D42AC}" type="pres">
      <dgm:prSet presAssocID="{6F651752-5F5B-4785-AD75-F7F534687A3A}" presName="Name30" presStyleCnt="0"/>
      <dgm:spPr/>
    </dgm:pt>
    <dgm:pt modelId="{5837CC84-43A6-4E66-BA75-C6661C09CA1F}" type="pres">
      <dgm:prSet presAssocID="{6F651752-5F5B-4785-AD75-F7F534687A3A}" presName="level2Shape" presStyleLbl="node4" presStyleIdx="1" presStyleCnt="2" custScaleX="133100" custScaleY="133100"/>
      <dgm:spPr/>
    </dgm:pt>
    <dgm:pt modelId="{75461289-94A4-44AE-AEBE-02564BF40F51}" type="pres">
      <dgm:prSet presAssocID="{6F651752-5F5B-4785-AD75-F7F534687A3A}" presName="hierChild3" presStyleCnt="0"/>
      <dgm:spPr/>
    </dgm:pt>
    <dgm:pt modelId="{ED5045DC-0C36-494E-B8B2-6BF87171E044}" type="pres">
      <dgm:prSet presAssocID="{F80853A5-F13A-4352-85A1-FC9DC4B8C820}" presName="bgShapesFlow" presStyleCnt="0"/>
      <dgm:spPr/>
    </dgm:pt>
  </dgm:ptLst>
  <dgm:cxnLst>
    <dgm:cxn modelId="{2E4C2894-9928-4B49-BF5A-4C88C959957D}" srcId="{1EC5F77D-9D95-49DC-AEB0-881F06CF55C4}" destId="{6F651752-5F5B-4785-AD75-F7F534687A3A}" srcOrd="1" destOrd="0" parTransId="{B324FE77-86D3-4E14-AD91-05F14D0A6E0A}" sibTransId="{20D2C36C-22E5-4A1E-A618-D8C51887B840}"/>
    <dgm:cxn modelId="{141D9CA2-428E-487D-8406-9425C28EDADB}" type="presOf" srcId="{6F651752-5F5B-4785-AD75-F7F534687A3A}" destId="{5837CC84-43A6-4E66-BA75-C6661C09CA1F}" srcOrd="0" destOrd="0" presId="urn:microsoft.com/office/officeart/2005/8/layout/hierarchy5"/>
    <dgm:cxn modelId="{489A925B-B4C2-464E-9E85-274527A4E0D0}" srcId="{F80853A5-F13A-4352-85A1-FC9DC4B8C820}" destId="{ACC3230C-EC9D-42D8-AFCF-13C2EF0D1D1B}" srcOrd="0" destOrd="0" parTransId="{8D1DBB57-8B0D-4D05-9395-EB718BE4B6BA}" sibTransId="{39CE43C9-B7F4-40A1-A5EC-07AEFEC32D52}"/>
    <dgm:cxn modelId="{041C6BD4-91A5-446B-9B27-3EE81D53FED8}" type="presOf" srcId="{B324FE77-86D3-4E14-AD91-05F14D0A6E0A}" destId="{0AD4F6ED-AA29-487B-AA3B-7C3564D8F0CA}" srcOrd="1" destOrd="0" presId="urn:microsoft.com/office/officeart/2005/8/layout/hierarchy5"/>
    <dgm:cxn modelId="{C4D4C811-78DA-41FA-9F74-45AE963C9BB2}" type="presOf" srcId="{ACC3230C-EC9D-42D8-AFCF-13C2EF0D1D1B}" destId="{B61469B3-0A0D-4956-9598-A17023D653FA}" srcOrd="0" destOrd="0" presId="urn:microsoft.com/office/officeart/2005/8/layout/hierarchy5"/>
    <dgm:cxn modelId="{3648214D-1BB2-4B51-8199-05EEA1CC643E}" type="presOf" srcId="{38F09311-792A-4732-8A39-B0D077779250}" destId="{331B1189-DA63-4DD8-BC62-66C1623C319B}" srcOrd="1" destOrd="0" presId="urn:microsoft.com/office/officeart/2005/8/layout/hierarchy5"/>
    <dgm:cxn modelId="{CCCA237B-1195-482A-AB1E-DDF9C3DA2FF9}" srcId="{ACC3230C-EC9D-42D8-AFCF-13C2EF0D1D1B}" destId="{0BA0EE0F-0867-45BC-B2DC-E9DF90717CF7}" srcOrd="0" destOrd="0" parTransId="{8012F971-E316-4F16-BE87-978CD1A2BADF}" sibTransId="{7F84DA8D-B414-417E-8A64-3F3AAF6B4D58}"/>
    <dgm:cxn modelId="{F189F9A2-B704-4570-AC70-4014B5932E9C}" type="presOf" srcId="{38F09311-792A-4732-8A39-B0D077779250}" destId="{C7417ABC-B4D8-4D67-8919-3132EA2ADC39}" srcOrd="0" destOrd="0" presId="urn:microsoft.com/office/officeart/2005/8/layout/hierarchy5"/>
    <dgm:cxn modelId="{B2B9CEBA-885F-4774-9A53-56F071CD4632}" type="presOf" srcId="{19EF7B19-5C9C-4310-9904-D497D30B995C}" destId="{B9AEFFCA-4082-4466-93A5-E68A8A508443}" srcOrd="0" destOrd="0" presId="urn:microsoft.com/office/officeart/2005/8/layout/hierarchy5"/>
    <dgm:cxn modelId="{0D018DD4-6E6D-4EF8-94A4-74BD870AA883}" type="presOf" srcId="{0BA0EE0F-0867-45BC-B2DC-E9DF90717CF7}" destId="{31818ED9-147A-4029-A139-FDCE83B115D8}" srcOrd="0" destOrd="0" presId="urn:microsoft.com/office/officeart/2005/8/layout/hierarchy5"/>
    <dgm:cxn modelId="{FF669D42-BBF3-4527-9D04-B71F6D43B85F}" type="presOf" srcId="{1EC5F77D-9D95-49DC-AEB0-881F06CF55C4}" destId="{94B66555-6705-4041-B0A0-F98C1227D62B}" srcOrd="0" destOrd="0" presId="urn:microsoft.com/office/officeart/2005/8/layout/hierarchy5"/>
    <dgm:cxn modelId="{D7508ABF-2D60-4C6E-9DAF-0373BE727ED3}" srcId="{1EC5F77D-9D95-49DC-AEB0-881F06CF55C4}" destId="{AF52ED99-341C-40B2-BAF2-593EE833FCB4}" srcOrd="0" destOrd="0" parTransId="{38F09311-792A-4732-8A39-B0D077779250}" sibTransId="{C3ACEF55-C486-4090-BC2B-F37C41DBA7B2}"/>
    <dgm:cxn modelId="{D7386067-52E5-42B0-B09B-1E4FF4BCB5D4}" type="presOf" srcId="{F80853A5-F13A-4352-85A1-FC9DC4B8C820}" destId="{A3B93A9E-7776-4B8E-B3EE-ABF0AA354889}" srcOrd="0" destOrd="0" presId="urn:microsoft.com/office/officeart/2005/8/layout/hierarchy5"/>
    <dgm:cxn modelId="{AC3B549E-1CE6-4649-941E-EB5AAFCB6BA1}" srcId="{0BA0EE0F-0867-45BC-B2DC-E9DF90717CF7}" destId="{1EC5F77D-9D95-49DC-AEB0-881F06CF55C4}" srcOrd="0" destOrd="0" parTransId="{19EF7B19-5C9C-4310-9904-D497D30B995C}" sibTransId="{C1A84DA3-567D-4795-B640-626B6701D6C0}"/>
    <dgm:cxn modelId="{5F0FC4D1-4FF0-45B7-BCCF-B6DFCB715840}" type="presOf" srcId="{B324FE77-86D3-4E14-AD91-05F14D0A6E0A}" destId="{64A19BF6-B6F3-4AF5-B016-A82DA220E2C1}" srcOrd="0" destOrd="0" presId="urn:microsoft.com/office/officeart/2005/8/layout/hierarchy5"/>
    <dgm:cxn modelId="{FECC1312-173C-4442-ADBC-DF391769E8DA}" type="presOf" srcId="{AF52ED99-341C-40B2-BAF2-593EE833FCB4}" destId="{D56CB802-A657-4933-8514-0D96B7CE336D}" srcOrd="0" destOrd="0" presId="urn:microsoft.com/office/officeart/2005/8/layout/hierarchy5"/>
    <dgm:cxn modelId="{CAD14513-593F-4636-A87D-ADAA9641934B}" type="presOf" srcId="{8012F971-E316-4F16-BE87-978CD1A2BADF}" destId="{AD5189D1-0810-42B9-B7D6-845D811D4BF2}" srcOrd="0" destOrd="0" presId="urn:microsoft.com/office/officeart/2005/8/layout/hierarchy5"/>
    <dgm:cxn modelId="{243A4EC9-EAE7-4747-A6AF-08D2EDD0B2FB}" type="presOf" srcId="{8012F971-E316-4F16-BE87-978CD1A2BADF}" destId="{C9E15F5A-FE9C-48B4-B46C-1A8FE84BD9EA}" srcOrd="1" destOrd="0" presId="urn:microsoft.com/office/officeart/2005/8/layout/hierarchy5"/>
    <dgm:cxn modelId="{0EC7B41E-A005-4DB4-9813-F4CE45BCC34E}" type="presOf" srcId="{19EF7B19-5C9C-4310-9904-D497D30B995C}" destId="{100F3145-694C-464E-BEE7-4227D85A020E}" srcOrd="1" destOrd="0" presId="urn:microsoft.com/office/officeart/2005/8/layout/hierarchy5"/>
    <dgm:cxn modelId="{1AD8DC5B-B1A0-4757-8B67-EAFFE0F33411}" type="presParOf" srcId="{A3B93A9E-7776-4B8E-B3EE-ABF0AA354889}" destId="{E7306427-BA31-45D6-BD42-06268CECF458}" srcOrd="0" destOrd="0" presId="urn:microsoft.com/office/officeart/2005/8/layout/hierarchy5"/>
    <dgm:cxn modelId="{02AE25C1-9EF1-4F8C-ABE7-7238B76E3CC9}" type="presParOf" srcId="{E7306427-BA31-45D6-BD42-06268CECF458}" destId="{09D68E7D-9B29-483C-802F-AC4136505D95}" srcOrd="0" destOrd="0" presId="urn:microsoft.com/office/officeart/2005/8/layout/hierarchy5"/>
    <dgm:cxn modelId="{17EAEDAD-8C21-458D-A42D-E0BEE19365BD}" type="presParOf" srcId="{09D68E7D-9B29-483C-802F-AC4136505D95}" destId="{A5890F22-3CF0-4B31-B554-F7462F40B1E3}" srcOrd="0" destOrd="0" presId="urn:microsoft.com/office/officeart/2005/8/layout/hierarchy5"/>
    <dgm:cxn modelId="{31AA2EA5-E3A0-447B-9E06-52D1CE3E8AA6}" type="presParOf" srcId="{A5890F22-3CF0-4B31-B554-F7462F40B1E3}" destId="{B61469B3-0A0D-4956-9598-A17023D653FA}" srcOrd="0" destOrd="0" presId="urn:microsoft.com/office/officeart/2005/8/layout/hierarchy5"/>
    <dgm:cxn modelId="{D5E9AB18-00F4-4D63-82FC-38B266CF19D0}" type="presParOf" srcId="{A5890F22-3CF0-4B31-B554-F7462F40B1E3}" destId="{BF208330-D436-4EB8-946B-4070AED752D0}" srcOrd="1" destOrd="0" presId="urn:microsoft.com/office/officeart/2005/8/layout/hierarchy5"/>
    <dgm:cxn modelId="{0E5D507B-4B4E-4570-93D2-86B48968430B}" type="presParOf" srcId="{BF208330-D436-4EB8-946B-4070AED752D0}" destId="{AD5189D1-0810-42B9-B7D6-845D811D4BF2}" srcOrd="0" destOrd="0" presId="urn:microsoft.com/office/officeart/2005/8/layout/hierarchy5"/>
    <dgm:cxn modelId="{093AE3E3-94CE-413D-8577-9602E4C1360F}" type="presParOf" srcId="{AD5189D1-0810-42B9-B7D6-845D811D4BF2}" destId="{C9E15F5A-FE9C-48B4-B46C-1A8FE84BD9EA}" srcOrd="0" destOrd="0" presId="urn:microsoft.com/office/officeart/2005/8/layout/hierarchy5"/>
    <dgm:cxn modelId="{C7FE6750-11E1-4E4C-9902-236444993850}" type="presParOf" srcId="{BF208330-D436-4EB8-946B-4070AED752D0}" destId="{CCB3C22C-093D-4657-BE3E-60AD0F4C55EF}" srcOrd="1" destOrd="0" presId="urn:microsoft.com/office/officeart/2005/8/layout/hierarchy5"/>
    <dgm:cxn modelId="{49C1879B-3DD1-4BBF-82A2-1404B5F2197A}" type="presParOf" srcId="{CCB3C22C-093D-4657-BE3E-60AD0F4C55EF}" destId="{31818ED9-147A-4029-A139-FDCE83B115D8}" srcOrd="0" destOrd="0" presId="urn:microsoft.com/office/officeart/2005/8/layout/hierarchy5"/>
    <dgm:cxn modelId="{0BD7665D-CC27-4BA9-BC49-44DB52B283ED}" type="presParOf" srcId="{CCB3C22C-093D-4657-BE3E-60AD0F4C55EF}" destId="{C224D4A2-4E58-4D6F-A9EE-771CB93E6821}" srcOrd="1" destOrd="0" presId="urn:microsoft.com/office/officeart/2005/8/layout/hierarchy5"/>
    <dgm:cxn modelId="{55025A19-0DF6-4F04-BDAC-A866C4B9012B}" type="presParOf" srcId="{C224D4A2-4E58-4D6F-A9EE-771CB93E6821}" destId="{B9AEFFCA-4082-4466-93A5-E68A8A508443}" srcOrd="0" destOrd="0" presId="urn:microsoft.com/office/officeart/2005/8/layout/hierarchy5"/>
    <dgm:cxn modelId="{121B1E68-364D-43D6-9673-172C80090E77}" type="presParOf" srcId="{B9AEFFCA-4082-4466-93A5-E68A8A508443}" destId="{100F3145-694C-464E-BEE7-4227D85A020E}" srcOrd="0" destOrd="0" presId="urn:microsoft.com/office/officeart/2005/8/layout/hierarchy5"/>
    <dgm:cxn modelId="{DFE668DE-4F04-4B13-9815-784AB97E64D5}" type="presParOf" srcId="{C224D4A2-4E58-4D6F-A9EE-771CB93E6821}" destId="{96658DF3-ECF7-416B-8E75-6D394612AE7D}" srcOrd="1" destOrd="0" presId="urn:microsoft.com/office/officeart/2005/8/layout/hierarchy5"/>
    <dgm:cxn modelId="{C130D882-6BE0-4084-B031-1B0CFE29F7A9}" type="presParOf" srcId="{96658DF3-ECF7-416B-8E75-6D394612AE7D}" destId="{94B66555-6705-4041-B0A0-F98C1227D62B}" srcOrd="0" destOrd="0" presId="urn:microsoft.com/office/officeart/2005/8/layout/hierarchy5"/>
    <dgm:cxn modelId="{E67873AA-C64B-4A89-9C30-934CFD884625}" type="presParOf" srcId="{96658DF3-ECF7-416B-8E75-6D394612AE7D}" destId="{E475762C-88C9-4D11-93E0-17757330BDA2}" srcOrd="1" destOrd="0" presId="urn:microsoft.com/office/officeart/2005/8/layout/hierarchy5"/>
    <dgm:cxn modelId="{3EA6E95D-89AE-45AD-8F96-650857107272}" type="presParOf" srcId="{E475762C-88C9-4D11-93E0-17757330BDA2}" destId="{C7417ABC-B4D8-4D67-8919-3132EA2ADC39}" srcOrd="0" destOrd="0" presId="urn:microsoft.com/office/officeart/2005/8/layout/hierarchy5"/>
    <dgm:cxn modelId="{5F0471C0-B0FF-4ACF-8CF6-1EBA9D8C8BC7}" type="presParOf" srcId="{C7417ABC-B4D8-4D67-8919-3132EA2ADC39}" destId="{331B1189-DA63-4DD8-BC62-66C1623C319B}" srcOrd="0" destOrd="0" presId="urn:microsoft.com/office/officeart/2005/8/layout/hierarchy5"/>
    <dgm:cxn modelId="{CFE20805-836D-4ED2-B63B-C0DFAC8B948D}" type="presParOf" srcId="{E475762C-88C9-4D11-93E0-17757330BDA2}" destId="{3A3A115B-8C85-4260-8410-D3F40E24DB98}" srcOrd="1" destOrd="0" presId="urn:microsoft.com/office/officeart/2005/8/layout/hierarchy5"/>
    <dgm:cxn modelId="{62B8DEF3-FB89-49A0-A32B-5F26C116CF9C}" type="presParOf" srcId="{3A3A115B-8C85-4260-8410-D3F40E24DB98}" destId="{D56CB802-A657-4933-8514-0D96B7CE336D}" srcOrd="0" destOrd="0" presId="urn:microsoft.com/office/officeart/2005/8/layout/hierarchy5"/>
    <dgm:cxn modelId="{CCC795BF-F00B-4887-9304-7A0EBC5BA637}" type="presParOf" srcId="{3A3A115B-8C85-4260-8410-D3F40E24DB98}" destId="{4331F5C3-F78B-48F3-AA9A-DDAC4492DA93}" srcOrd="1" destOrd="0" presId="urn:microsoft.com/office/officeart/2005/8/layout/hierarchy5"/>
    <dgm:cxn modelId="{7D79E62C-6BF0-4326-BD22-A2107E5824CC}" type="presParOf" srcId="{E475762C-88C9-4D11-93E0-17757330BDA2}" destId="{64A19BF6-B6F3-4AF5-B016-A82DA220E2C1}" srcOrd="2" destOrd="0" presId="urn:microsoft.com/office/officeart/2005/8/layout/hierarchy5"/>
    <dgm:cxn modelId="{FE2ABC64-CF80-4077-8A25-40897A620634}" type="presParOf" srcId="{64A19BF6-B6F3-4AF5-B016-A82DA220E2C1}" destId="{0AD4F6ED-AA29-487B-AA3B-7C3564D8F0CA}" srcOrd="0" destOrd="0" presId="urn:microsoft.com/office/officeart/2005/8/layout/hierarchy5"/>
    <dgm:cxn modelId="{15450338-A558-470F-BCD8-2EA7E258D09D}" type="presParOf" srcId="{E475762C-88C9-4D11-93E0-17757330BDA2}" destId="{A5F8CB76-D0FC-43E6-B895-042C5E0D42AC}" srcOrd="3" destOrd="0" presId="urn:microsoft.com/office/officeart/2005/8/layout/hierarchy5"/>
    <dgm:cxn modelId="{BE52474F-A84D-4C40-90C1-EC05902BF3C4}" type="presParOf" srcId="{A5F8CB76-D0FC-43E6-B895-042C5E0D42AC}" destId="{5837CC84-43A6-4E66-BA75-C6661C09CA1F}" srcOrd="0" destOrd="0" presId="urn:microsoft.com/office/officeart/2005/8/layout/hierarchy5"/>
    <dgm:cxn modelId="{02193DBF-9783-4792-90CA-C93322CC4A10}" type="presParOf" srcId="{A5F8CB76-D0FC-43E6-B895-042C5E0D42AC}" destId="{75461289-94A4-44AE-AEBE-02564BF40F51}" srcOrd="1" destOrd="0" presId="urn:microsoft.com/office/officeart/2005/8/layout/hierarchy5"/>
    <dgm:cxn modelId="{ED0695D6-2E4D-42E8-9F2C-E97198CA4840}" type="presParOf" srcId="{A3B93A9E-7776-4B8E-B3EE-ABF0AA354889}" destId="{ED5045DC-0C36-494E-B8B2-6BF87171E044}" srcOrd="1" destOrd="0" presId="urn:microsoft.com/office/officeart/2005/8/layout/hierarchy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E50F5D-1359-483F-9BD5-F0E1C82B8576}" type="datetimeFigureOut">
              <a:rPr lang="en-US"/>
              <a:pPr>
                <a:defRPr/>
              </a:pPr>
              <a:t>4/2/2008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B0F257-28DC-4B9D-BBEE-3BF2046FC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F4DA92-E222-409F-AD38-C0BB9B96B1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E09322-D534-496B-A017-61AA327926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5B622-0A77-47FA-AF67-A739B333C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5E5407-DA44-4895-BC42-D3F4E27134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BC1E3-DE59-466D-B23E-A131265A5E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F35B09-EEAE-4542-B02C-BF08F501A6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E823D5-C529-4E50-BB0F-752DFB1710A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9FD43-5C28-487D-9543-910F3207041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DDE2E-586B-4BA0-B816-49CBC4CF3F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32B93-5C53-4237-A993-19D9D7B9E0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462A24-A66B-45E7-9D41-919B553DF6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DF2686-14F6-4CDF-BE8C-0BEE71492A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D25E0C-3538-48DD-83A9-CA0E3EE53E4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5A338-0E76-4AD3-82FC-402608749B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F871E-7151-4816-8F86-4A9AB33280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98744-D8B3-4AD1-BDF5-A882DF492A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97EC8E-3024-4C1C-9D5F-CB1F59264E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97EC8E-3024-4C1C-9D5F-CB1F59264E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6DAB42-6484-4971-A1AD-91BF00A257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7D44E9-379E-4D47-BB40-3064D2BD0C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42F46-6D9C-44E4-8073-E2A7AA9865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0CAD81-5718-4007-BD11-11DCF4D80CD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493A4-D6B2-4386-9206-1846A273D339}" type="datetimeFigureOut">
              <a:rPr lang="en-US"/>
              <a:pPr>
                <a:defRPr/>
              </a:pPr>
              <a:t>4/2/2008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1975-8335-4DF5-9EDC-C8AEBAC9D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4CEB-9EE9-481C-A5CF-73A3DFD8D907}" type="datetimeFigureOut">
              <a:rPr lang="en-US"/>
              <a:pPr>
                <a:defRPr/>
              </a:pPr>
              <a:t>4/2/2008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849F1-B172-4EAF-B1FF-0B40195CF6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B106C-4FB6-4607-83E8-9A1401DC50CC}" type="datetimeFigureOut">
              <a:rPr lang="en-US"/>
              <a:pPr>
                <a:defRPr/>
              </a:pPr>
              <a:t>4/2/2008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4CA74-BB70-42D6-A2A5-9B04493B9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CBF0-B8F5-4A36-85CE-6BE20D3AFB56}" type="datetimeFigureOut">
              <a:rPr lang="en-US"/>
              <a:pPr>
                <a:defRPr/>
              </a:pPr>
              <a:t>4/2/2008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A4F1E-5C57-4EAF-ABD0-8918D2F6C6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C7ED0-264E-4E3D-B438-09E5CEEFC2A8}" type="datetimeFigureOut">
              <a:rPr lang="en-US"/>
              <a:pPr>
                <a:defRPr/>
              </a:pPr>
              <a:t>4/2/2008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8160-AC84-46EF-9DBA-271CB7C61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BFB32-38FB-4B31-AC08-F625D64D6E2F}" type="datetimeFigureOut">
              <a:rPr lang="en-US"/>
              <a:pPr>
                <a:defRPr/>
              </a:pPr>
              <a:t>4/2/2008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FFE37-B1B8-463A-80F1-12B64B2DA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B609C-B9B7-45CA-8AB5-525EF2A1F0F8}" type="datetimeFigureOut">
              <a:rPr lang="en-US"/>
              <a:pPr>
                <a:defRPr/>
              </a:pPr>
              <a:t>4/2/2008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3EE48-DBFD-4B6D-8D56-BD68173468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77DF-01DA-4AAF-95FE-E9B330204F1D}" type="datetimeFigureOut">
              <a:rPr lang="en-US"/>
              <a:pPr>
                <a:defRPr/>
              </a:pPr>
              <a:t>4/2/2008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4C9EC-EB11-4248-9DB3-64A20FFF7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E559-E92A-4C2B-A8FC-D73D4B7171B7}" type="datetimeFigureOut">
              <a:rPr lang="en-US"/>
              <a:pPr>
                <a:defRPr/>
              </a:pPr>
              <a:t>4/2/2008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6663-CFEE-415D-92CB-6077778C7C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32D40-D2B0-4EE7-931D-5FD34EC142FA}" type="datetimeFigureOut">
              <a:rPr lang="en-US"/>
              <a:pPr>
                <a:defRPr/>
              </a:pPr>
              <a:t>4/2/2008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A4871-83C7-470D-BC3F-12EF25C00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EB7AD-880E-4B63-9EDC-C7463136A40D}" type="datetimeFigureOut">
              <a:rPr lang="en-US"/>
              <a:pPr>
                <a:defRPr/>
              </a:pPr>
              <a:t>4/2/2008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FB6E8-0842-4FE6-9506-7E260B81D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77039A-F403-4980-BBE2-E4F1E508B35B}" type="datetimeFigureOut">
              <a:rPr lang="en-US"/>
              <a:pPr>
                <a:defRPr/>
              </a:pPr>
              <a:t>4/2/2008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19C14C-C61D-46A5-AA0A-F8ACBD4982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8" r:id="rId3"/>
    <p:sldLayoutId id="2147483710" r:id="rId4"/>
    <p:sldLayoutId id="2147483711" r:id="rId5"/>
    <p:sldLayoutId id="2147483712" r:id="rId6"/>
    <p:sldLayoutId id="2147483713" r:id="rId7"/>
    <p:sldLayoutId id="2147483719" r:id="rId8"/>
    <p:sldLayoutId id="2147483714" r:id="rId9"/>
    <p:sldLayoutId id="2147483715" r:id="rId10"/>
    <p:sldLayoutId id="2147483716" r:id="rId11"/>
    <p:sldLayoutId id="214748372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6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8836025" cy="61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 t="769"/>
          <a:stretch>
            <a:fillRect/>
          </a:stretch>
        </p:blipFill>
        <p:spPr bwMode="auto">
          <a:xfrm>
            <a:off x="152400" y="1066800"/>
            <a:ext cx="3762375" cy="614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 r="8376"/>
          <a:stretch>
            <a:fillRect/>
          </a:stretch>
        </p:blipFill>
        <p:spPr bwMode="auto">
          <a:xfrm>
            <a:off x="4162425" y="1066800"/>
            <a:ext cx="4829175" cy="61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914400" y="2025650"/>
            <a:ext cx="72390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latin typeface="Calibri" pitchFamily="34" charset="0"/>
              </a:rPr>
              <a:t>TEAM 12:</a:t>
            </a:r>
          </a:p>
          <a:p>
            <a:pPr algn="ctr"/>
            <a:r>
              <a:rPr lang="en-US" sz="3500" b="1">
                <a:latin typeface="Calibri" pitchFamily="34" charset="0"/>
              </a:rPr>
              <a:t>Low-Cost, Portable, Off-Grid Biodiesel Production Plant</a:t>
            </a:r>
          </a:p>
        </p:txBody>
      </p:sp>
      <p:sp>
        <p:nvSpPr>
          <p:cNvPr id="6150" name="TextBox 12"/>
          <p:cNvSpPr txBox="1">
            <a:spLocks noChangeArrowheads="1"/>
          </p:cNvSpPr>
          <p:nvPr/>
        </p:nvSpPr>
        <p:spPr bwMode="auto">
          <a:xfrm>
            <a:off x="762000" y="4191000"/>
            <a:ext cx="2590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Team Members:</a:t>
            </a:r>
          </a:p>
          <a:p>
            <a:r>
              <a:rPr lang="en-US" sz="2800">
                <a:latin typeface="Calibri" pitchFamily="34" charset="0"/>
              </a:rPr>
              <a:t>James Black</a:t>
            </a:r>
          </a:p>
          <a:p>
            <a:r>
              <a:rPr lang="en-US" sz="2800">
                <a:latin typeface="Calibri" pitchFamily="34" charset="0"/>
              </a:rPr>
              <a:t>Sam Dresser</a:t>
            </a:r>
          </a:p>
          <a:p>
            <a:r>
              <a:rPr lang="en-US" sz="2800">
                <a:latin typeface="Calibri" pitchFamily="34" charset="0"/>
              </a:rPr>
              <a:t>Joey Kilmer</a:t>
            </a:r>
          </a:p>
          <a:p>
            <a:r>
              <a:rPr lang="en-US" sz="2800">
                <a:latin typeface="Calibri" pitchFamily="34" charset="0"/>
              </a:rPr>
              <a:t>Matt Mills</a:t>
            </a:r>
          </a:p>
          <a:p>
            <a:endParaRPr lang="en-US" sz="2800">
              <a:latin typeface="Calibri" pitchFamily="34" charset="0"/>
            </a:endParaRPr>
          </a:p>
        </p:txBody>
      </p:sp>
      <p:sp>
        <p:nvSpPr>
          <p:cNvPr id="6151" name="TextBox 13"/>
          <p:cNvSpPr txBox="1">
            <a:spLocks noChangeArrowheads="1"/>
          </p:cNvSpPr>
          <p:nvPr/>
        </p:nvSpPr>
        <p:spPr bwMode="auto">
          <a:xfrm>
            <a:off x="4495800" y="5486400"/>
            <a:ext cx="3733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>
                <a:latin typeface="Calibri" pitchFamily="34" charset="0"/>
              </a:rPr>
              <a:t>Faculty Advisor:</a:t>
            </a:r>
          </a:p>
          <a:p>
            <a:pPr algn="r"/>
            <a:r>
              <a:rPr lang="en-US" sz="2800">
                <a:latin typeface="Calibri" pitchFamily="34" charset="0"/>
              </a:rPr>
              <a:t>Dr. Dave Cartes</a:t>
            </a:r>
          </a:p>
        </p:txBody>
      </p:sp>
      <p:sp>
        <p:nvSpPr>
          <p:cNvPr id="6152" name="TextBox 14"/>
          <p:cNvSpPr txBox="1">
            <a:spLocks noChangeArrowheads="1"/>
          </p:cNvSpPr>
          <p:nvPr/>
        </p:nvSpPr>
        <p:spPr bwMode="auto">
          <a:xfrm>
            <a:off x="3429000" y="4227513"/>
            <a:ext cx="4800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>
                <a:latin typeface="Calibri" pitchFamily="34" charset="0"/>
              </a:rPr>
              <a:t>Eglin AFB Sponsor:</a:t>
            </a:r>
          </a:p>
          <a:p>
            <a:pPr algn="r"/>
            <a:r>
              <a:rPr lang="en-US" sz="2800">
                <a:latin typeface="Calibri" pitchFamily="34" charset="0"/>
              </a:rPr>
              <a:t>John Deep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769"/>
          <a:stretch>
            <a:fillRect/>
          </a:stretch>
        </p:blipFill>
        <p:spPr bwMode="auto">
          <a:xfrm>
            <a:off x="152400" y="6324600"/>
            <a:ext cx="2239963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39" name="TextBox 9"/>
          <p:cNvSpPr txBox="1">
            <a:spLocks noChangeArrowheads="1"/>
          </p:cNvSpPr>
          <p:nvPr/>
        </p:nvSpPr>
        <p:spPr bwMode="auto">
          <a:xfrm>
            <a:off x="2057400" y="6211888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TEAM 12:  Low-Cost, Portable, Off-Grid </a:t>
            </a:r>
          </a:p>
          <a:p>
            <a:pPr algn="ctr"/>
            <a:r>
              <a:rPr lang="en-US" sz="1200" b="1">
                <a:latin typeface="Calibri" pitchFamily="34" charset="0"/>
              </a:rPr>
              <a:t>Biodiesel Production Plant</a:t>
            </a:r>
          </a:p>
          <a:p>
            <a:pPr algn="ctr"/>
            <a:r>
              <a:rPr lang="en-US" sz="1200" b="1">
                <a:latin typeface="Calibri" pitchFamily="34" charset="0"/>
              </a:rPr>
              <a:t>3/27/2008 Slide </a:t>
            </a:r>
            <a:fld id="{0388497C-7144-462C-A605-08AEB68068BE}" type="slidenum">
              <a:rPr lang="en-US" sz="1200" b="1">
                <a:latin typeface="Calibri" pitchFamily="34" charset="0"/>
              </a:rPr>
              <a:pPr algn="ctr"/>
              <a:t>10</a:t>
            </a:fld>
            <a:endParaRPr lang="en-US" sz="1200" b="1"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 r="8376"/>
          <a:stretch>
            <a:fillRect/>
          </a:stretch>
        </p:blipFill>
        <p:spPr bwMode="auto">
          <a:xfrm>
            <a:off x="6096000" y="6324600"/>
            <a:ext cx="2882900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8836025" cy="61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latin typeface="Calibri" pitchFamily="34" charset="0"/>
              </a:rPr>
              <a:t>Power</a:t>
            </a:r>
          </a:p>
        </p:txBody>
      </p:sp>
      <p:pic>
        <p:nvPicPr>
          <p:cNvPr id="14343" name="Picture 2" descr="C:\Users\Sam\Pictures\GDP4000ED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6764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1676400"/>
            <a:ext cx="224313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248400" y="1666965"/>
            <a:ext cx="27797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300" b="1" u="sng" dirty="0" smtClean="0">
                <a:latin typeface="Calibri" pitchFamily="34" charset="0"/>
              </a:rPr>
              <a:t>Design: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latin typeface="Calibri" pitchFamily="34" charset="0"/>
              </a:rPr>
              <a:t>Biodiesel generator to power pump, mixer, and heating elements</a:t>
            </a:r>
            <a:endParaRPr lang="en-US" sz="1900" dirty="0">
              <a:latin typeface="Calibri" pitchFamily="34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6248401" y="3733800"/>
            <a:ext cx="2895599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300" b="1" u="sng" dirty="0" smtClean="0">
                <a:latin typeface="Calibri" pitchFamily="34" charset="0"/>
              </a:rPr>
              <a:t>Construction: </a:t>
            </a:r>
            <a:endParaRPr lang="en-US" sz="2300" b="1" u="sng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latin typeface="Calibri" pitchFamily="34" charset="0"/>
              </a:rPr>
              <a:t>120V AC Power (due to budget constraints)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769"/>
          <a:stretch>
            <a:fillRect/>
          </a:stretch>
        </p:blipFill>
        <p:spPr bwMode="auto">
          <a:xfrm>
            <a:off x="152400" y="6324600"/>
            <a:ext cx="2239963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2057400" y="6211888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TEAM 12:  Low-Cost, Portable, Off-Grid </a:t>
            </a:r>
          </a:p>
          <a:p>
            <a:pPr algn="ctr"/>
            <a:r>
              <a:rPr lang="en-US" sz="1200" b="1">
                <a:latin typeface="Calibri" pitchFamily="34" charset="0"/>
              </a:rPr>
              <a:t>Biodiesel Production Plant</a:t>
            </a:r>
          </a:p>
          <a:p>
            <a:pPr algn="ctr"/>
            <a:r>
              <a:rPr lang="en-US" sz="1200" b="1">
                <a:latin typeface="Calibri" pitchFamily="34" charset="0"/>
              </a:rPr>
              <a:t>3/27/2008 Slide </a:t>
            </a:r>
            <a:fld id="{52B9AA01-C5A4-4871-84A1-E8073F0D97BA}" type="slidenum">
              <a:rPr lang="en-US" sz="1200" b="1">
                <a:latin typeface="Calibri" pitchFamily="34" charset="0"/>
              </a:rPr>
              <a:pPr algn="ctr"/>
              <a:t>11</a:t>
            </a:fld>
            <a:endParaRPr lang="en-US" sz="1200" b="1"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 r="8376"/>
          <a:stretch>
            <a:fillRect/>
          </a:stretch>
        </p:blipFill>
        <p:spPr bwMode="auto">
          <a:xfrm>
            <a:off x="6096000" y="6324600"/>
            <a:ext cx="2882900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8836025" cy="61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latin typeface="Calibri" pitchFamily="34" charset="0"/>
              </a:rPr>
              <a:t>Heating Elements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828800"/>
            <a:ext cx="22098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3538" y="1828800"/>
            <a:ext cx="2430462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4191000"/>
            <a:ext cx="39100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791200" y="2029361"/>
            <a:ext cx="27797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300" b="1" u="sng" dirty="0" smtClean="0">
                <a:latin typeface="Calibri" pitchFamily="34" charset="0"/>
              </a:rPr>
              <a:t>Design: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latin typeface="Calibri" pitchFamily="34" charset="0"/>
              </a:rPr>
              <a:t>Use two heating elements with adjustable temperature controls</a:t>
            </a:r>
            <a:endParaRPr lang="en-US" sz="1900" dirty="0">
              <a:latin typeface="Calibri" pitchFamily="34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5791201" y="4226749"/>
            <a:ext cx="2895599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300" b="1" u="sng" dirty="0" smtClean="0">
                <a:latin typeface="Calibri" pitchFamily="34" charset="0"/>
              </a:rPr>
              <a:t>Construction: </a:t>
            </a:r>
            <a:endParaRPr lang="en-US" sz="2300" b="1" u="sng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latin typeface="Calibri" pitchFamily="34" charset="0"/>
              </a:rPr>
              <a:t>One temperature controlled and one without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769"/>
          <a:stretch>
            <a:fillRect/>
          </a:stretch>
        </p:blipFill>
        <p:spPr bwMode="auto">
          <a:xfrm>
            <a:off x="152400" y="6324600"/>
            <a:ext cx="2239963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2057400" y="6211888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TEAM 12:  Low-Cost, Portable, Off-Grid </a:t>
            </a:r>
          </a:p>
          <a:p>
            <a:pPr algn="ctr"/>
            <a:r>
              <a:rPr lang="en-US" sz="1200" b="1">
                <a:latin typeface="Calibri" pitchFamily="34" charset="0"/>
              </a:rPr>
              <a:t>Biodiesel Production Plant</a:t>
            </a:r>
          </a:p>
          <a:p>
            <a:pPr algn="ctr"/>
            <a:r>
              <a:rPr lang="en-US" sz="1200" b="1">
                <a:latin typeface="Calibri" pitchFamily="34" charset="0"/>
              </a:rPr>
              <a:t>3/27/2008 Slide </a:t>
            </a:r>
            <a:fld id="{F2E1AA43-EE95-4AE3-BD3A-C93E3AF884A2}" type="slidenum">
              <a:rPr lang="en-US" sz="1200" b="1">
                <a:latin typeface="Calibri" pitchFamily="34" charset="0"/>
              </a:rPr>
              <a:pPr algn="ctr"/>
              <a:t>12</a:t>
            </a:fld>
            <a:endParaRPr lang="en-US" sz="1200" b="1"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 r="8376"/>
          <a:stretch>
            <a:fillRect/>
          </a:stretch>
        </p:blipFill>
        <p:spPr bwMode="auto">
          <a:xfrm>
            <a:off x="6096000" y="6324600"/>
            <a:ext cx="2882900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8836025" cy="61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latin typeface="Calibri" pitchFamily="34" charset="0"/>
              </a:rPr>
              <a:t>Methanol Recovery</a:t>
            </a:r>
          </a:p>
        </p:txBody>
      </p:sp>
      <p:pic>
        <p:nvPicPr>
          <p:cNvPr id="1639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828800"/>
            <a:ext cx="2039938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1752600"/>
            <a:ext cx="26955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3962400"/>
            <a:ext cx="11858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373687" y="1596985"/>
            <a:ext cx="3770313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300" b="1" u="sng" dirty="0" smtClean="0">
                <a:latin typeface="Calibri" pitchFamily="34" charset="0"/>
              </a:rPr>
              <a:t>Design: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latin typeface="Calibri" pitchFamily="34" charset="0"/>
              </a:rPr>
              <a:t>Heat glycerin to 68</a:t>
            </a:r>
            <a:r>
              <a:rPr lang="en-US" sz="1900" dirty="0" smtClean="0">
                <a:latin typeface="Times New Roman"/>
                <a:cs typeface="Times New Roman"/>
              </a:rPr>
              <a:t>˚</a:t>
            </a:r>
            <a:r>
              <a:rPr lang="en-US" sz="1900" dirty="0" smtClean="0">
                <a:latin typeface="Calibri" pitchFamily="34" charset="0"/>
                <a:cs typeface="Times New Roman"/>
              </a:rPr>
              <a:t>C to vaporize methanol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latin typeface="Calibri" pitchFamily="34" charset="0"/>
                <a:cs typeface="Times New Roman"/>
              </a:rPr>
              <a:t>Vacuum extract methanol from both the glycerin tank and reactor</a:t>
            </a:r>
            <a:endParaRPr lang="en-US" sz="1900" dirty="0">
              <a:latin typeface="Calibri" pitchFamily="34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5410201" y="3124200"/>
            <a:ext cx="373379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300" b="1" u="sng" dirty="0" smtClean="0">
                <a:latin typeface="Calibri" pitchFamily="34" charset="0"/>
              </a:rPr>
              <a:t>Construction: </a:t>
            </a:r>
            <a:endParaRPr lang="en-US" sz="2300" b="1" u="sng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latin typeface="Calibri" pitchFamily="34" charset="0"/>
              </a:rPr>
              <a:t>Same as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769"/>
          <a:stretch>
            <a:fillRect/>
          </a:stretch>
        </p:blipFill>
        <p:spPr bwMode="auto">
          <a:xfrm>
            <a:off x="152400" y="6324600"/>
            <a:ext cx="2239963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2057400" y="6211888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TEAM 12:  Low-Cost, Portable, Off-Grid </a:t>
            </a:r>
          </a:p>
          <a:p>
            <a:pPr algn="ctr"/>
            <a:r>
              <a:rPr lang="en-US" sz="1200" b="1">
                <a:latin typeface="Calibri" pitchFamily="34" charset="0"/>
              </a:rPr>
              <a:t>Biodiesel Production Plant</a:t>
            </a:r>
          </a:p>
          <a:p>
            <a:pPr algn="ctr"/>
            <a:r>
              <a:rPr lang="en-US" sz="1200" b="1">
                <a:latin typeface="Calibri" pitchFamily="34" charset="0"/>
              </a:rPr>
              <a:t>3/27/2008 Slide </a:t>
            </a:r>
            <a:fld id="{C2BFB47B-42E9-41FD-8ED1-55E0975B2769}" type="slidenum">
              <a:rPr lang="en-US" sz="1200" b="1">
                <a:latin typeface="Calibri" pitchFamily="34" charset="0"/>
              </a:rPr>
              <a:pPr algn="ctr"/>
              <a:t>13</a:t>
            </a:fld>
            <a:endParaRPr lang="en-US" sz="1200" b="1"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 r="8376"/>
          <a:stretch>
            <a:fillRect/>
          </a:stretch>
        </p:blipFill>
        <p:spPr bwMode="auto">
          <a:xfrm>
            <a:off x="6096000" y="6324600"/>
            <a:ext cx="2882900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8836025" cy="61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latin typeface="Calibri" pitchFamily="34" charset="0"/>
              </a:rPr>
              <a:t>Washing</a:t>
            </a:r>
          </a:p>
        </p:txBody>
      </p:sp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1752600"/>
            <a:ext cx="22764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219200"/>
            <a:ext cx="16954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657600"/>
            <a:ext cx="2833688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648200" y="1752600"/>
            <a:ext cx="3657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300" b="1" u="sng" dirty="0" smtClean="0">
                <a:latin typeface="Calibri" pitchFamily="34" charset="0"/>
              </a:rPr>
              <a:t>Design: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latin typeface="Calibri" pitchFamily="34" charset="0"/>
              </a:rPr>
              <a:t>Bubble Wash with air pump</a:t>
            </a:r>
            <a:endParaRPr lang="en-US" sz="1900" dirty="0">
              <a:latin typeface="Calibri" pitchFamily="34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4648200" y="2614136"/>
            <a:ext cx="3657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300" b="1" u="sng" dirty="0" smtClean="0">
                <a:latin typeface="Calibri" pitchFamily="34" charset="0"/>
              </a:rPr>
              <a:t>Construction: </a:t>
            </a:r>
            <a:endParaRPr lang="en-US" sz="2300" b="1" u="sng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latin typeface="Calibri" pitchFamily="34" charset="0"/>
              </a:rPr>
              <a:t>Paddle and drill wash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769"/>
          <a:stretch>
            <a:fillRect/>
          </a:stretch>
        </p:blipFill>
        <p:spPr bwMode="auto">
          <a:xfrm>
            <a:off x="152400" y="6324600"/>
            <a:ext cx="2239963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5" name="TextBox 9"/>
          <p:cNvSpPr txBox="1">
            <a:spLocks noChangeArrowheads="1"/>
          </p:cNvSpPr>
          <p:nvPr/>
        </p:nvSpPr>
        <p:spPr bwMode="auto">
          <a:xfrm>
            <a:off x="2057400" y="6211888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TEAM 12:  Low-Cost, Portable, Off-Grid </a:t>
            </a:r>
          </a:p>
          <a:p>
            <a:pPr algn="ctr"/>
            <a:r>
              <a:rPr lang="en-US" sz="1200" b="1">
                <a:latin typeface="Calibri" pitchFamily="34" charset="0"/>
              </a:rPr>
              <a:t>Biodiesel Production Plant</a:t>
            </a:r>
          </a:p>
          <a:p>
            <a:pPr algn="ctr"/>
            <a:r>
              <a:rPr lang="en-US" sz="1200" b="1">
                <a:latin typeface="Calibri" pitchFamily="34" charset="0"/>
              </a:rPr>
              <a:t>3/27/2008 Slide </a:t>
            </a:r>
            <a:fld id="{F43B036A-9198-4857-A874-4989C00F74C9}" type="slidenum">
              <a:rPr lang="en-US" sz="1200" b="1">
                <a:latin typeface="Calibri" pitchFamily="34" charset="0"/>
              </a:rPr>
              <a:pPr algn="ctr"/>
              <a:t>14</a:t>
            </a:fld>
            <a:endParaRPr lang="en-US" sz="1200" b="1"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 r="8376"/>
          <a:stretch>
            <a:fillRect/>
          </a:stretch>
        </p:blipFill>
        <p:spPr bwMode="auto">
          <a:xfrm>
            <a:off x="6096000" y="6324600"/>
            <a:ext cx="2882900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8836025" cy="61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latin typeface="Calibri" pitchFamily="34" charset="0"/>
              </a:rPr>
              <a:t>Final Spending Report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0" y="1330070"/>
          <a:ext cx="5947560" cy="4765930"/>
        </p:xfrm>
        <a:graphic>
          <a:graphicData uri="http://schemas.openxmlformats.org/drawingml/2006/table">
            <a:tbl>
              <a:tblPr/>
              <a:tblGrid>
                <a:gridCol w="1563572"/>
                <a:gridCol w="561090"/>
                <a:gridCol w="995001"/>
                <a:gridCol w="890264"/>
                <a:gridCol w="1017444"/>
                <a:gridCol w="920189"/>
              </a:tblGrid>
              <a:tr h="284405">
                <a:tc gridSpan="6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1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Part Description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Quantity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Vendor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SKU #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Per Unit Price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Part Total Price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30 Gallon Steel Drum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McMaster Carr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4115T61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$87.15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$174.30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55 Gallon Steel Drum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McMaster Carr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4115T46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$103.93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$103.93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 Gallon Steel Drum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McMaster Carr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4115T12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$67.18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$67.18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 Gallon Steel Drum Closed Head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McMaster Carr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4115T64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$55.09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$55.09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12x12 Polyester Filter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McMaster Carr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6376T11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$1.43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$1.43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Screw-Plug Immersion Heater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McMaster Carr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3656K322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$192.14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$192.14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Purchase Order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Capital Cash &amp; Carry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$213.00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$213.00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1" Clear Water Pump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Harbor Freight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1479-7VGA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$28.99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$28.99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Compressor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Harbor Freight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96068-1VGA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$25.67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$25.67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Vacuum Pump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Harbor Freight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92475-3VGA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$8.49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$8.49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Clear Tubing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McMaster Carr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5231K265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$1.46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$36.50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Weld on Tank Fitting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McMaster Carr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12555K86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$6.80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$6.80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Brass Hose Fitting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McMaster Carr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5346K69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$11.81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$59.05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Nylon Tube Fitting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McMaster Carr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5372K627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$14.18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$14.18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Couplings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Ferguson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$1.91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$11.46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3/4" Ball Valve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Ferguson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PF200F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$5.34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$42.74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Heat Blanket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McMaster Carr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3545K42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$102.91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$102.91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3/4" Galvanized Steel Nipple 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Ferguson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GNFCL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$0.77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$12.34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Methanol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FSU Chem Dept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$2.84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$56.80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Sodium Hydoxide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FSU Chem Dept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$9.58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$28.74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Lid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McMaster Carr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$34.99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$34.99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Miscellaneous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$300.00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$300.00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Total Cost of Parts Ordered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$1,576.73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Remaining Balance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-$76.73</a:t>
                      </a:r>
                    </a:p>
                  </a:txBody>
                  <a:tcPr marL="7484" marR="7484" marT="7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769"/>
          <a:stretch>
            <a:fillRect/>
          </a:stretch>
        </p:blipFill>
        <p:spPr bwMode="auto">
          <a:xfrm>
            <a:off x="152400" y="6324600"/>
            <a:ext cx="2239963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2057400" y="6211888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TEAM 12:  Low-Cost, Portable, Off-Grid </a:t>
            </a:r>
          </a:p>
          <a:p>
            <a:pPr algn="ctr"/>
            <a:r>
              <a:rPr lang="en-US" sz="1200" b="1">
                <a:latin typeface="Calibri" pitchFamily="34" charset="0"/>
              </a:rPr>
              <a:t>Biodiesel Production Plant</a:t>
            </a:r>
          </a:p>
          <a:p>
            <a:pPr algn="ctr"/>
            <a:r>
              <a:rPr lang="en-US" sz="1200" b="1">
                <a:latin typeface="Calibri" pitchFamily="34" charset="0"/>
              </a:rPr>
              <a:t>3/27/2008 Slide </a:t>
            </a:r>
            <a:fld id="{497E7D47-EF95-464E-AC88-ACA0D0CF096E}" type="slidenum">
              <a:rPr lang="en-US" sz="1200" b="1">
                <a:latin typeface="Calibri" pitchFamily="34" charset="0"/>
              </a:rPr>
              <a:pPr algn="ctr"/>
              <a:t>15</a:t>
            </a:fld>
            <a:endParaRPr lang="en-US" sz="1200" b="1"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 r="8376"/>
          <a:stretch>
            <a:fillRect/>
          </a:stretch>
        </p:blipFill>
        <p:spPr bwMode="auto">
          <a:xfrm>
            <a:off x="6096000" y="6324600"/>
            <a:ext cx="2882900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8836025" cy="61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latin typeface="Calibri" pitchFamily="34" charset="0"/>
              </a:rPr>
              <a:t>Chemical Mixing / Reactor Stage</a:t>
            </a: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609600" y="2971800"/>
            <a:ext cx="3352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Virgin feedstock mixes with methoxide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Two heating elements control temperature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Pump mixing</a:t>
            </a:r>
          </a:p>
        </p:txBody>
      </p:sp>
      <p:pic>
        <p:nvPicPr>
          <p:cNvPr id="20488" name="Picture 9" descr="C:\Users\Sam\Pictures\2008-03-26 biodiesel plant\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19812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4191000"/>
            <a:ext cx="595313" cy="595313"/>
          </a:xfrm>
          <a:prstGeom prst="rect">
            <a:avLst/>
          </a:prstGeom>
          <a:noFill/>
          <a:scene3d>
            <a:camera prst="orthographicFront">
              <a:rot lat="0" lon="20099993" rev="0"/>
            </a:camera>
            <a:lightRig rig="threePt" dir="t"/>
          </a:scene3d>
        </p:spPr>
      </p:pic>
      <p:pic>
        <p:nvPicPr>
          <p:cNvPr id="20490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2895600"/>
            <a:ext cx="67151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769"/>
          <a:stretch>
            <a:fillRect/>
          </a:stretch>
        </p:blipFill>
        <p:spPr bwMode="auto">
          <a:xfrm>
            <a:off x="152400" y="6324600"/>
            <a:ext cx="2239963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2057400" y="6211888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TEAM 12:  Low-Cost, Portable, Off-Grid </a:t>
            </a:r>
          </a:p>
          <a:p>
            <a:pPr algn="ctr"/>
            <a:r>
              <a:rPr lang="en-US" sz="1200" b="1">
                <a:latin typeface="Calibri" pitchFamily="34" charset="0"/>
              </a:rPr>
              <a:t>Biodiesel Production Plant</a:t>
            </a:r>
          </a:p>
          <a:p>
            <a:pPr algn="ctr"/>
            <a:r>
              <a:rPr lang="en-US" sz="1200" b="1">
                <a:latin typeface="Calibri" pitchFamily="34" charset="0"/>
              </a:rPr>
              <a:t>3/27/2008 Slide </a:t>
            </a:r>
            <a:fld id="{22977D60-C64A-4686-A1F9-FB39503AAD81}" type="slidenum">
              <a:rPr lang="en-US" sz="1200" b="1">
                <a:latin typeface="Calibri" pitchFamily="34" charset="0"/>
              </a:rPr>
              <a:pPr algn="ctr"/>
              <a:t>16</a:t>
            </a:fld>
            <a:endParaRPr lang="en-US" sz="1200" b="1"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 r="8376"/>
          <a:stretch>
            <a:fillRect/>
          </a:stretch>
        </p:blipFill>
        <p:spPr bwMode="auto">
          <a:xfrm>
            <a:off x="6096000" y="6324600"/>
            <a:ext cx="2882900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8836025" cy="61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latin typeface="Calibri" pitchFamily="34" charset="0"/>
              </a:rPr>
              <a:t>Glycerine Separation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152400" y="2743200"/>
            <a:ext cx="3429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err="1">
                <a:latin typeface="Calibri" pitchFamily="34" charset="0"/>
              </a:rPr>
              <a:t>Glycerine</a:t>
            </a:r>
            <a:r>
              <a:rPr lang="en-US" sz="2000" dirty="0">
                <a:latin typeface="Calibri" pitchFamily="34" charset="0"/>
              </a:rPr>
              <a:t> settles in bottom of reactor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Then drained off and transferred to </a:t>
            </a:r>
            <a:r>
              <a:rPr lang="en-US" sz="2000" dirty="0" err="1">
                <a:latin typeface="Calibri" pitchFamily="34" charset="0"/>
              </a:rPr>
              <a:t>glycerine</a:t>
            </a:r>
            <a:r>
              <a:rPr lang="en-US" sz="2000" dirty="0">
                <a:latin typeface="Calibri" pitchFamily="34" charset="0"/>
              </a:rPr>
              <a:t> tank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Heated to recover methanol</a:t>
            </a:r>
          </a:p>
          <a:p>
            <a:pPr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21514" name="Picture 6" descr="C:\Users\Sam\Pictures\2008-03-26 biodiesel plant\002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1828800"/>
            <a:ext cx="3886200" cy="290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:\Users\Sam\Pictures\2008-03-26 biodiesel plant\biodiesel plant 0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886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8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4343400"/>
            <a:ext cx="510041" cy="51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4" descr="C:\Users\Sam\Pictures\2008-03-26 biodiesel plant\003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905000"/>
            <a:ext cx="3124200" cy="234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 t="769"/>
          <a:stretch>
            <a:fillRect/>
          </a:stretch>
        </p:blipFill>
        <p:spPr bwMode="auto">
          <a:xfrm>
            <a:off x="152400" y="6324600"/>
            <a:ext cx="2239963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2057400" y="6211888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TEAM 12:  Low-Cost, Portable, Off-Grid </a:t>
            </a:r>
          </a:p>
          <a:p>
            <a:pPr algn="ctr"/>
            <a:r>
              <a:rPr lang="en-US" sz="1200" b="1">
                <a:latin typeface="Calibri" pitchFamily="34" charset="0"/>
              </a:rPr>
              <a:t>Biodiesel Production Plant</a:t>
            </a:r>
          </a:p>
          <a:p>
            <a:pPr algn="ctr"/>
            <a:r>
              <a:rPr lang="en-US" sz="1200" b="1">
                <a:latin typeface="Calibri" pitchFamily="34" charset="0"/>
              </a:rPr>
              <a:t>3/27/2008 Slide </a:t>
            </a:r>
            <a:fld id="{F3109B91-EAAE-4632-B0E7-B9ED27154663}" type="slidenum">
              <a:rPr lang="en-US" sz="1200" b="1">
                <a:latin typeface="Calibri" pitchFamily="34" charset="0"/>
              </a:rPr>
              <a:pPr algn="ctr"/>
              <a:t>17</a:t>
            </a:fld>
            <a:endParaRPr lang="en-US" sz="1200" b="1"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 r="8376"/>
          <a:stretch>
            <a:fillRect/>
          </a:stretch>
        </p:blipFill>
        <p:spPr bwMode="auto">
          <a:xfrm>
            <a:off x="6096000" y="6324600"/>
            <a:ext cx="2882900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28600"/>
            <a:ext cx="8836025" cy="61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latin typeface="Calibri" pitchFamily="34" charset="0"/>
              </a:rPr>
              <a:t>Washing Stage</a:t>
            </a:r>
          </a:p>
        </p:txBody>
      </p:sp>
      <p:pic>
        <p:nvPicPr>
          <p:cNvPr id="22536" name="Picture 8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2971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152400" y="2438400"/>
            <a:ext cx="2895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Top layer of fluid </a:t>
            </a:r>
            <a:r>
              <a:rPr lang="en-US" sz="2000" dirty="0" smtClean="0">
                <a:latin typeface="Calibri" pitchFamily="34" charset="0"/>
              </a:rPr>
              <a:t> (biodiesel) is </a:t>
            </a:r>
            <a:r>
              <a:rPr lang="en-US" sz="2000" dirty="0">
                <a:latin typeface="Calibri" pitchFamily="34" charset="0"/>
              </a:rPr>
              <a:t>transferred to wash tank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Water is added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Variable speed drill rotates paddle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Paddle mixes fluid to remove impurities</a:t>
            </a:r>
          </a:p>
        </p:txBody>
      </p:sp>
      <p:pic>
        <p:nvPicPr>
          <p:cNvPr id="22539" name="Picture 15" descr="C:\Users\Sam\Pictures\2008-03-26 biodiesel plant\004 (3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3733800"/>
            <a:ext cx="3276600" cy="246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769"/>
          <a:stretch>
            <a:fillRect/>
          </a:stretch>
        </p:blipFill>
        <p:spPr bwMode="auto">
          <a:xfrm>
            <a:off x="152400" y="6324600"/>
            <a:ext cx="2239963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5" name="TextBox 9"/>
          <p:cNvSpPr txBox="1">
            <a:spLocks noChangeArrowheads="1"/>
          </p:cNvSpPr>
          <p:nvPr/>
        </p:nvSpPr>
        <p:spPr bwMode="auto">
          <a:xfrm>
            <a:off x="2057400" y="6211888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TEAM 12:  Low-Cost, Portable, Off-Grid </a:t>
            </a:r>
          </a:p>
          <a:p>
            <a:pPr algn="ctr"/>
            <a:r>
              <a:rPr lang="en-US" sz="1200" b="1">
                <a:latin typeface="Calibri" pitchFamily="34" charset="0"/>
              </a:rPr>
              <a:t>Biodiesel Production Plant</a:t>
            </a:r>
          </a:p>
          <a:p>
            <a:pPr algn="ctr"/>
            <a:r>
              <a:rPr lang="en-US" sz="1200" b="1">
                <a:latin typeface="Calibri" pitchFamily="34" charset="0"/>
              </a:rPr>
              <a:t>3/27/2008 Slide </a:t>
            </a:r>
            <a:fld id="{6007C519-9090-4648-8D4C-BC1D819DA68B}" type="slidenum">
              <a:rPr lang="en-US" sz="1200" b="1">
                <a:latin typeface="Calibri" pitchFamily="34" charset="0"/>
              </a:rPr>
              <a:pPr algn="ctr"/>
              <a:t>18</a:t>
            </a:fld>
            <a:endParaRPr lang="en-US" sz="1200" b="1"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 r="8376"/>
          <a:stretch>
            <a:fillRect/>
          </a:stretch>
        </p:blipFill>
        <p:spPr bwMode="auto">
          <a:xfrm>
            <a:off x="6096000" y="6324600"/>
            <a:ext cx="2882900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8836025" cy="61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latin typeface="Calibri" pitchFamily="34" charset="0"/>
              </a:rPr>
              <a:t>Transfer System</a:t>
            </a:r>
          </a:p>
        </p:txBody>
      </p:sp>
      <p:pic>
        <p:nvPicPr>
          <p:cNvPr id="23559" name="Picture 7" descr="C:\Users\Sam\Pictures\2008-03-26 biodiesel plant\biodiesel plant 0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1752600"/>
            <a:ext cx="3976688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C:\Users\Sam\Pictures\2008-03-26 biodiesel plant\0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17526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914400" y="4876800"/>
            <a:ext cx="7467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Single pump is used to transfer fluid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Set of valves are used to direct flow to required location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Illustration shows which valves should be open or closed for desired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769"/>
          <a:stretch>
            <a:fillRect/>
          </a:stretch>
        </p:blipFill>
        <p:spPr bwMode="auto">
          <a:xfrm>
            <a:off x="152400" y="6324600"/>
            <a:ext cx="2239963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2057400" y="6211888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TEAM 12:  Low-Cost, Portable, Off-Grid </a:t>
            </a:r>
          </a:p>
          <a:p>
            <a:pPr algn="ctr"/>
            <a:r>
              <a:rPr lang="en-US" sz="1200" b="1">
                <a:latin typeface="Calibri" pitchFamily="34" charset="0"/>
              </a:rPr>
              <a:t>Biodiesel Production Plant</a:t>
            </a:r>
          </a:p>
          <a:p>
            <a:pPr algn="ctr"/>
            <a:r>
              <a:rPr lang="en-US" sz="1200" b="1">
                <a:latin typeface="Calibri" pitchFamily="34" charset="0"/>
              </a:rPr>
              <a:t>3/27/2008 Slide </a:t>
            </a:r>
            <a:fld id="{F6F1768B-55EE-4014-A5A3-D1FB4A32E086}" type="slidenum">
              <a:rPr lang="en-US" sz="1200" b="1">
                <a:latin typeface="Calibri" pitchFamily="34" charset="0"/>
              </a:rPr>
              <a:pPr algn="ctr"/>
              <a:t>19</a:t>
            </a:fld>
            <a:endParaRPr lang="en-US" sz="1200" b="1"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 r="8376"/>
          <a:stretch>
            <a:fillRect/>
          </a:stretch>
        </p:blipFill>
        <p:spPr bwMode="auto">
          <a:xfrm>
            <a:off x="6096000" y="6324600"/>
            <a:ext cx="2882900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8836025" cy="61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latin typeface="Calibri" pitchFamily="34" charset="0"/>
              </a:rPr>
              <a:t>Methanol Recovery</a:t>
            </a:r>
          </a:p>
        </p:txBody>
      </p:sp>
      <p:pic>
        <p:nvPicPr>
          <p:cNvPr id="24583" name="Picture 7" descr="C:\Users\Sam\Pictures\2008-03-26 biodiesel plant\biodiesel plant 007.JPG"/>
          <p:cNvPicPr>
            <a:picLocks noChangeAspect="1" noChangeArrowheads="1"/>
          </p:cNvPicPr>
          <p:nvPr/>
        </p:nvPicPr>
        <p:blipFill>
          <a:blip r:embed="rId6"/>
          <a:srcRect l="21635" t="64819" r="43750"/>
          <a:stretch>
            <a:fillRect/>
          </a:stretch>
        </p:blipFill>
        <p:spPr bwMode="auto">
          <a:xfrm>
            <a:off x="3505200" y="4114800"/>
            <a:ext cx="25908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457200" y="1981200"/>
            <a:ext cx="2743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Methanol is recovered during reaction and from glycerine tank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Vacuum pumps sucks vapors out of reactor/glycerine tank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Vapor is run through condenser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Condensed vapor is collected in methanol recovery tank</a:t>
            </a:r>
          </a:p>
          <a:p>
            <a:pPr>
              <a:buFont typeface="Arial" charset="0"/>
              <a:buChar char="•"/>
            </a:pPr>
            <a:endParaRPr lang="en-US" sz="2000">
              <a:latin typeface="Calibri" pitchFamily="34" charset="0"/>
            </a:endParaRPr>
          </a:p>
        </p:txBody>
      </p:sp>
      <p:pic>
        <p:nvPicPr>
          <p:cNvPr id="24587" name="Picture 8" descr="C:\Users\Sam\Pictures\2008-03-26 biodiesel plant\003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114800"/>
            <a:ext cx="25336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9" descr="C:\Users\Sam\Pictures\2008-03-26 biodiesel plant\004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1905000"/>
            <a:ext cx="25336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0" descr="C:\Users\Sam\Pictures\2008-03-26 biodiesel plant\005 (2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1905000"/>
            <a:ext cx="25812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769"/>
          <a:stretch>
            <a:fillRect/>
          </a:stretch>
        </p:blipFill>
        <p:spPr bwMode="auto">
          <a:xfrm>
            <a:off x="152400" y="6324600"/>
            <a:ext cx="2239963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1" name="TextBox 9"/>
          <p:cNvSpPr txBox="1">
            <a:spLocks noChangeArrowheads="1"/>
          </p:cNvSpPr>
          <p:nvPr/>
        </p:nvSpPr>
        <p:spPr bwMode="auto">
          <a:xfrm>
            <a:off x="2057400" y="6211888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TEAM 12:  Low-Cost, Portable, Off-Grid </a:t>
            </a:r>
          </a:p>
          <a:p>
            <a:pPr algn="ctr"/>
            <a:r>
              <a:rPr lang="en-US" sz="1200" b="1">
                <a:latin typeface="Calibri" pitchFamily="34" charset="0"/>
              </a:rPr>
              <a:t>Biodiesel Production Plant</a:t>
            </a:r>
          </a:p>
          <a:p>
            <a:pPr algn="ctr"/>
            <a:r>
              <a:rPr lang="en-US" sz="1200" b="1">
                <a:latin typeface="Calibri" pitchFamily="34" charset="0"/>
              </a:rPr>
              <a:t>3/27/2008 Slide </a:t>
            </a:r>
            <a:fld id="{9F1AD3BC-4439-4B73-BC7D-FF93B3BF47FD}" type="slidenum">
              <a:rPr lang="en-US" sz="1200" b="1">
                <a:latin typeface="Calibri" pitchFamily="34" charset="0"/>
              </a:rPr>
              <a:pPr algn="ctr"/>
              <a:t>2</a:t>
            </a:fld>
            <a:endParaRPr lang="en-US" sz="1200" b="1"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 r="8376"/>
          <a:stretch>
            <a:fillRect/>
          </a:stretch>
        </p:blipFill>
        <p:spPr bwMode="auto">
          <a:xfrm>
            <a:off x="6096000" y="6324600"/>
            <a:ext cx="2882900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8836025" cy="61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latin typeface="Calibri" pitchFamily="34" charset="0"/>
              </a:rPr>
              <a:t>Motivations</a:t>
            </a:r>
          </a:p>
        </p:txBody>
      </p:sp>
      <p:sp>
        <p:nvSpPr>
          <p:cNvPr id="7175" name="Rectangle 3"/>
          <p:cNvSpPr txBox="1">
            <a:spLocks noChangeArrowheads="1"/>
          </p:cNvSpPr>
          <p:nvPr/>
        </p:nvSpPr>
        <p:spPr bwMode="auto">
          <a:xfrm>
            <a:off x="457200" y="2027238"/>
            <a:ext cx="82296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>
                <a:latin typeface="Calibri" pitchFamily="34" charset="0"/>
              </a:rPr>
              <a:t>Finite supply of fossil fuels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>
                <a:latin typeface="Calibri" pitchFamily="34" charset="0"/>
              </a:rPr>
              <a:t>Need for alternative energy sources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>
                <a:latin typeface="Calibri" pitchFamily="34" charset="0"/>
              </a:rPr>
              <a:t>Society should shift towards sustainable energy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>
                <a:latin typeface="Calibri" pitchFamily="34" charset="0"/>
              </a:rPr>
              <a:t>Pollution levels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>
                <a:latin typeface="Calibri" pitchFamily="34" charset="0"/>
              </a:rPr>
              <a:t>Green house and environmentally unsafe gas emissions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>
                <a:latin typeface="Calibri" pitchFamily="34" charset="0"/>
              </a:rPr>
              <a:t>Provides a use for waste biological matter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769"/>
          <a:stretch>
            <a:fillRect/>
          </a:stretch>
        </p:blipFill>
        <p:spPr bwMode="auto">
          <a:xfrm>
            <a:off x="152400" y="6324600"/>
            <a:ext cx="2239963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3" name="TextBox 9"/>
          <p:cNvSpPr txBox="1">
            <a:spLocks noChangeArrowheads="1"/>
          </p:cNvSpPr>
          <p:nvPr/>
        </p:nvSpPr>
        <p:spPr bwMode="auto">
          <a:xfrm>
            <a:off x="2057400" y="6211888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TEAM 12:  Low-Cost, Portable, Off-Grid </a:t>
            </a:r>
          </a:p>
          <a:p>
            <a:pPr algn="ctr"/>
            <a:r>
              <a:rPr lang="en-US" sz="1200" b="1">
                <a:latin typeface="Calibri" pitchFamily="34" charset="0"/>
              </a:rPr>
              <a:t>Biodiesel Production Plant</a:t>
            </a:r>
          </a:p>
          <a:p>
            <a:pPr algn="ctr"/>
            <a:r>
              <a:rPr lang="en-US" sz="1200" b="1">
                <a:latin typeface="Calibri" pitchFamily="34" charset="0"/>
              </a:rPr>
              <a:t>3/27/2008 Slide </a:t>
            </a:r>
            <a:fld id="{62CD222A-327A-4D69-BD77-EAEFFED835BE}" type="slidenum">
              <a:rPr lang="en-US" sz="1200" b="1">
                <a:latin typeface="Calibri" pitchFamily="34" charset="0"/>
              </a:rPr>
              <a:pPr algn="ctr"/>
              <a:t>20</a:t>
            </a:fld>
            <a:endParaRPr lang="en-US" sz="1200" b="1"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 r="8376"/>
          <a:stretch>
            <a:fillRect/>
          </a:stretch>
        </p:blipFill>
        <p:spPr bwMode="auto">
          <a:xfrm>
            <a:off x="6096000" y="6324600"/>
            <a:ext cx="2882900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8836025" cy="61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305800" cy="11430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latin typeface="Calibri" pitchFamily="34" charset="0"/>
              </a:rPr>
              <a:t>What Went Wrong</a:t>
            </a:r>
          </a:p>
        </p:txBody>
      </p:sp>
      <p:pic>
        <p:nvPicPr>
          <p:cNvPr id="25607" name="Picture 7" descr="C:\Users\Sam\Pictures\2008-03-26 biodiesel plant\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82880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762000" y="2362200"/>
            <a:ext cx="2667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Incomplete </a:t>
            </a:r>
            <a:r>
              <a:rPr lang="en-US" sz="2000" dirty="0" smtClean="0">
                <a:latin typeface="Calibri" pitchFamily="34" charset="0"/>
              </a:rPr>
              <a:t>reactions</a:t>
            </a:r>
            <a:endParaRPr lang="en-US" sz="20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Problems with methanol/lye mixture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Difficulty minimizing </a:t>
            </a:r>
            <a:r>
              <a:rPr lang="en-US" sz="2000" dirty="0" smtClean="0">
                <a:latin typeface="Calibri" pitchFamily="34" charset="0"/>
              </a:rPr>
              <a:t>chemicals’ exposure </a:t>
            </a:r>
            <a:r>
              <a:rPr lang="en-US" sz="2000" dirty="0">
                <a:latin typeface="Calibri" pitchFamily="34" charset="0"/>
              </a:rPr>
              <a:t>to 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769"/>
          <a:stretch>
            <a:fillRect/>
          </a:stretch>
        </p:blipFill>
        <p:spPr bwMode="auto">
          <a:xfrm>
            <a:off x="152400" y="6324600"/>
            <a:ext cx="2239963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7" name="TextBox 9"/>
          <p:cNvSpPr txBox="1">
            <a:spLocks noChangeArrowheads="1"/>
          </p:cNvSpPr>
          <p:nvPr/>
        </p:nvSpPr>
        <p:spPr bwMode="auto">
          <a:xfrm>
            <a:off x="2057400" y="6211888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TEAM 12:  Low-Cost, Portable, Off-Grid </a:t>
            </a:r>
          </a:p>
          <a:p>
            <a:pPr algn="ctr"/>
            <a:r>
              <a:rPr lang="en-US" sz="1200" b="1">
                <a:latin typeface="Calibri" pitchFamily="34" charset="0"/>
              </a:rPr>
              <a:t>Biodiesel Production Plant</a:t>
            </a:r>
          </a:p>
          <a:p>
            <a:pPr algn="ctr"/>
            <a:r>
              <a:rPr lang="en-US" sz="1200" b="1">
                <a:latin typeface="Calibri" pitchFamily="34" charset="0"/>
              </a:rPr>
              <a:t>3/27/2008 Slide </a:t>
            </a:r>
            <a:fld id="{C0E76AF8-B0DD-4BC3-8EDF-213594A21764}" type="slidenum">
              <a:rPr lang="en-US" sz="1200" b="1">
                <a:latin typeface="Calibri" pitchFamily="34" charset="0"/>
              </a:rPr>
              <a:pPr algn="ctr"/>
              <a:t>21</a:t>
            </a:fld>
            <a:endParaRPr lang="en-US" sz="1200" b="1"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 r="8376"/>
          <a:stretch>
            <a:fillRect/>
          </a:stretch>
        </p:blipFill>
        <p:spPr bwMode="auto">
          <a:xfrm>
            <a:off x="6096000" y="6324600"/>
            <a:ext cx="2882900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8836025" cy="61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153400" cy="11430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latin typeface="Calibri" pitchFamily="34" charset="0"/>
              </a:rPr>
              <a:t>What We Would Do </a:t>
            </a:r>
            <a:r>
              <a:rPr lang="en-US" sz="4400" b="1" dirty="0" smtClean="0">
                <a:latin typeface="Calibri" pitchFamily="34" charset="0"/>
              </a:rPr>
              <a:t>Differently</a:t>
            </a:r>
            <a:endParaRPr lang="en-US" sz="4400" b="1" dirty="0" smtClean="0">
              <a:latin typeface="Calibri" pitchFamily="34" charset="0"/>
            </a:endParaRPr>
          </a:p>
        </p:txBody>
      </p:sp>
      <p:pic>
        <p:nvPicPr>
          <p:cNvPr id="26631" name="Picture 7" descr="C:\Users\Sam\Pictures\2008-03-26 biodiesel plant\biodiesel plant 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9812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762000" y="2362200"/>
            <a:ext cx="2667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Use an airtight system of hoppers to mix the chemicals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Budget </a:t>
            </a:r>
            <a:r>
              <a:rPr lang="en-US" sz="2000" dirty="0">
                <a:latin typeface="Calibri" pitchFamily="34" charset="0"/>
              </a:rPr>
              <a:t>constraints limited our options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Minimize design time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Spend majority of time testing and redesigning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769"/>
          <a:stretch>
            <a:fillRect/>
          </a:stretch>
        </p:blipFill>
        <p:spPr bwMode="auto">
          <a:xfrm>
            <a:off x="152400" y="6324600"/>
            <a:ext cx="2239963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651" name="TextBox 9"/>
          <p:cNvSpPr txBox="1">
            <a:spLocks noChangeArrowheads="1"/>
          </p:cNvSpPr>
          <p:nvPr/>
        </p:nvSpPr>
        <p:spPr bwMode="auto">
          <a:xfrm>
            <a:off x="2057400" y="6211888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TEAM 12:  Low-Cost, Portable, Off-Grid </a:t>
            </a:r>
          </a:p>
          <a:p>
            <a:pPr algn="ctr"/>
            <a:r>
              <a:rPr lang="en-US" sz="1200" b="1">
                <a:latin typeface="Calibri" pitchFamily="34" charset="0"/>
              </a:rPr>
              <a:t>Biodiesel Production Plant</a:t>
            </a:r>
          </a:p>
          <a:p>
            <a:pPr algn="ctr"/>
            <a:r>
              <a:rPr lang="en-US" sz="1200" b="1">
                <a:latin typeface="Calibri" pitchFamily="34" charset="0"/>
              </a:rPr>
              <a:t>3/27/2008 Slide </a:t>
            </a:r>
            <a:fld id="{E40A89AD-2B8D-4CB3-B53C-0A3509C22C2F}" type="slidenum">
              <a:rPr lang="en-US" sz="1200" b="1">
                <a:latin typeface="Calibri" pitchFamily="34" charset="0"/>
              </a:rPr>
              <a:pPr algn="ctr"/>
              <a:t>22</a:t>
            </a:fld>
            <a:endParaRPr lang="en-US" sz="1200" b="1"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 r="8376"/>
          <a:stretch>
            <a:fillRect/>
          </a:stretch>
        </p:blipFill>
        <p:spPr bwMode="auto">
          <a:xfrm>
            <a:off x="6096000" y="6324600"/>
            <a:ext cx="2882900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8836025" cy="61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6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latin typeface="Calibri" pitchFamily="34" charset="0"/>
              </a:rPr>
              <a:t>Conclusion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951038"/>
            <a:ext cx="82296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 smtClean="0">
                <a:latin typeface="Calibri" pitchFamily="34" charset="0"/>
              </a:rPr>
              <a:t>Completed one successful reaction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 smtClean="0">
                <a:latin typeface="Calibri" pitchFamily="34" charset="0"/>
              </a:rPr>
              <a:t>Not uncommon to have bad reactions</a:t>
            </a:r>
            <a:endParaRPr lang="en-US" sz="3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 smtClean="0">
                <a:latin typeface="Calibri" pitchFamily="34" charset="0"/>
              </a:rPr>
              <a:t>System design was a success, Chemical reaction not dependable</a:t>
            </a:r>
            <a:endParaRPr lang="en-US" sz="3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 smtClean="0">
                <a:latin typeface="Calibri" pitchFamily="34" charset="0"/>
              </a:rPr>
              <a:t>In retrospect, less designing, more testing</a:t>
            </a:r>
            <a:endParaRPr lang="en-US" sz="3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769"/>
          <a:stretch>
            <a:fillRect/>
          </a:stretch>
        </p:blipFill>
        <p:spPr bwMode="auto">
          <a:xfrm>
            <a:off x="152400" y="6324600"/>
            <a:ext cx="2239963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5" name="TextBox 9"/>
          <p:cNvSpPr txBox="1">
            <a:spLocks noChangeArrowheads="1"/>
          </p:cNvSpPr>
          <p:nvPr/>
        </p:nvSpPr>
        <p:spPr bwMode="auto">
          <a:xfrm>
            <a:off x="2057400" y="6211888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TEAM 12:  Low-Cost, Portable, Off-Grid </a:t>
            </a:r>
          </a:p>
          <a:p>
            <a:pPr algn="ctr"/>
            <a:r>
              <a:rPr lang="en-US" sz="1200" b="1">
                <a:latin typeface="Calibri" pitchFamily="34" charset="0"/>
              </a:rPr>
              <a:t>Biodiesel Production Plant</a:t>
            </a:r>
          </a:p>
          <a:p>
            <a:pPr algn="ctr"/>
            <a:r>
              <a:rPr lang="en-US" sz="1200" b="1">
                <a:latin typeface="Calibri" pitchFamily="34" charset="0"/>
              </a:rPr>
              <a:t>3/27/2008 Slide </a:t>
            </a:r>
            <a:fld id="{C2815A10-C71B-4080-9954-DAE915C4B042}" type="slidenum">
              <a:rPr lang="en-US" sz="1200" b="1">
                <a:latin typeface="Calibri" pitchFamily="34" charset="0"/>
              </a:rPr>
              <a:pPr algn="ctr"/>
              <a:t>3</a:t>
            </a:fld>
            <a:endParaRPr lang="en-US" sz="1200" b="1"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 r="8376"/>
          <a:stretch>
            <a:fillRect/>
          </a:stretch>
        </p:blipFill>
        <p:spPr bwMode="auto">
          <a:xfrm>
            <a:off x="6096000" y="6324600"/>
            <a:ext cx="2882900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8836025" cy="61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latin typeface="Calibri" pitchFamily="34" charset="0"/>
              </a:rPr>
              <a:t>Project Specifications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57200" y="1981200"/>
            <a:ext cx="8229600" cy="4038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Calibri" pitchFamily="34" charset="0"/>
              </a:rPr>
              <a:t>Low Cost ($1500 budget)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Calibri" pitchFamily="34" charset="0"/>
              </a:rPr>
              <a:t>Portable (manufacturing plant should fit on trailer)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Calibri" pitchFamily="34" charset="0"/>
              </a:rPr>
              <a:t>Off-grid (AKA self-sustaining)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Calibri" pitchFamily="34" charset="0"/>
              </a:rPr>
              <a:t>Small design with ability to be scaled up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Calibri" pitchFamily="34" charset="0"/>
              </a:rPr>
              <a:t>We will manufacture a 10-30 gallon working model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Calibri" pitchFamily="34" charset="0"/>
              </a:rPr>
              <a:t>Keep safety in mind!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228600" y="914400"/>
          <a:ext cx="87630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7"/>
          <a:srcRect t="769"/>
          <a:stretch>
            <a:fillRect/>
          </a:stretch>
        </p:blipFill>
        <p:spPr bwMode="auto">
          <a:xfrm>
            <a:off x="152400" y="6324600"/>
            <a:ext cx="2239963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2057400" y="6211888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TEAM 12:  Low-Cost, Portable, Off-Grid </a:t>
            </a:r>
          </a:p>
          <a:p>
            <a:pPr algn="ctr"/>
            <a:r>
              <a:rPr lang="en-US" sz="1200" b="1">
                <a:latin typeface="Calibri" pitchFamily="34" charset="0"/>
              </a:rPr>
              <a:t>Biodiesel Production Plant</a:t>
            </a:r>
          </a:p>
          <a:p>
            <a:pPr algn="ctr"/>
            <a:r>
              <a:rPr lang="en-US" sz="1200" b="1">
                <a:latin typeface="Calibri" pitchFamily="34" charset="0"/>
              </a:rPr>
              <a:t>3/27/2008 Slide </a:t>
            </a:r>
            <a:fld id="{F82A0E54-95BA-43C1-854B-52C5091F0E8C}" type="slidenum">
              <a:rPr lang="en-US" sz="1200" b="1">
                <a:latin typeface="Calibri" pitchFamily="34" charset="0"/>
              </a:rPr>
              <a:pPr algn="ctr"/>
              <a:t>4</a:t>
            </a:fld>
            <a:endParaRPr lang="en-US" sz="1200" b="1"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8"/>
          <a:srcRect r="8376"/>
          <a:stretch>
            <a:fillRect/>
          </a:stretch>
        </p:blipFill>
        <p:spPr bwMode="auto">
          <a:xfrm>
            <a:off x="6096000" y="6324600"/>
            <a:ext cx="2882900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228600"/>
            <a:ext cx="8836025" cy="61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latin typeface="Calibri" pitchFamily="34" charset="0"/>
              </a:rPr>
              <a:t>The Biodiesel Process</a:t>
            </a:r>
            <a:endParaRPr lang="en-US" sz="44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769"/>
          <a:stretch>
            <a:fillRect/>
          </a:stretch>
        </p:blipFill>
        <p:spPr bwMode="auto">
          <a:xfrm>
            <a:off x="152400" y="6324600"/>
            <a:ext cx="2239963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2057400" y="6211888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TEAM 12:  Low-Cost, Portable, Off-Grid </a:t>
            </a:r>
          </a:p>
          <a:p>
            <a:pPr algn="ctr"/>
            <a:r>
              <a:rPr lang="en-US" sz="1200" b="1">
                <a:latin typeface="Calibri" pitchFamily="34" charset="0"/>
              </a:rPr>
              <a:t>Biodiesel Production Plant</a:t>
            </a:r>
          </a:p>
          <a:p>
            <a:pPr algn="ctr"/>
            <a:r>
              <a:rPr lang="en-US" sz="1200" b="1">
                <a:latin typeface="Calibri" pitchFamily="34" charset="0"/>
              </a:rPr>
              <a:t>3/27/2008 Slide </a:t>
            </a:r>
            <a:fld id="{F82A0E54-95BA-43C1-854B-52C5091F0E8C}" type="slidenum">
              <a:rPr lang="en-US" sz="1200" b="1">
                <a:latin typeface="Calibri" pitchFamily="34" charset="0"/>
              </a:rPr>
              <a:pPr algn="ctr"/>
              <a:t>5</a:t>
            </a:fld>
            <a:endParaRPr lang="en-US" sz="1200" b="1"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 r="8376"/>
          <a:stretch>
            <a:fillRect/>
          </a:stretch>
        </p:blipFill>
        <p:spPr bwMode="auto">
          <a:xfrm>
            <a:off x="6096000" y="6324600"/>
            <a:ext cx="2882900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8836025" cy="61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latin typeface="Calibri" pitchFamily="34" charset="0"/>
              </a:rPr>
              <a:t>Design Elements</a:t>
            </a:r>
          </a:p>
        </p:txBody>
      </p:sp>
      <p:sp>
        <p:nvSpPr>
          <p:cNvPr id="10247" name="Rectangle 4"/>
          <p:cNvSpPr txBox="1">
            <a:spLocks noChangeArrowheads="1"/>
          </p:cNvSpPr>
          <p:nvPr/>
        </p:nvSpPr>
        <p:spPr bwMode="auto">
          <a:xfrm>
            <a:off x="457200" y="19812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Mixing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Hoppers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Power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Heating Elements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Methanol Recovery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Washing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769"/>
          <a:stretch>
            <a:fillRect/>
          </a:stretch>
        </p:blipFill>
        <p:spPr bwMode="auto">
          <a:xfrm>
            <a:off x="152400" y="6324600"/>
            <a:ext cx="2239963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19" name="TextBox 9"/>
          <p:cNvSpPr txBox="1">
            <a:spLocks noChangeArrowheads="1"/>
          </p:cNvSpPr>
          <p:nvPr/>
        </p:nvSpPr>
        <p:spPr bwMode="auto">
          <a:xfrm>
            <a:off x="2057400" y="6211888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TEAM 12:  Low-Cost, Portable, Off-Grid </a:t>
            </a:r>
          </a:p>
          <a:p>
            <a:pPr algn="ctr"/>
            <a:r>
              <a:rPr lang="en-US" sz="1200" b="1">
                <a:latin typeface="Calibri" pitchFamily="34" charset="0"/>
              </a:rPr>
              <a:t>Biodiesel Production Plant</a:t>
            </a:r>
          </a:p>
          <a:p>
            <a:pPr algn="ctr"/>
            <a:r>
              <a:rPr lang="en-US" sz="1200" b="1">
                <a:latin typeface="Calibri" pitchFamily="34" charset="0"/>
              </a:rPr>
              <a:t>3/27/2008 Slide </a:t>
            </a:r>
            <a:fld id="{D5F368E8-E5EC-4BAE-824F-7B1508A2E6E2}" type="slidenum">
              <a:rPr lang="en-US" sz="1200" b="1">
                <a:latin typeface="Calibri" pitchFamily="34" charset="0"/>
              </a:rPr>
              <a:pPr algn="ctr"/>
              <a:t>6</a:t>
            </a:fld>
            <a:endParaRPr lang="en-US" sz="1200" b="1"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 r="8376"/>
          <a:stretch>
            <a:fillRect/>
          </a:stretch>
        </p:blipFill>
        <p:spPr bwMode="auto">
          <a:xfrm>
            <a:off x="6096000" y="6324600"/>
            <a:ext cx="2882900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8836025" cy="61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04800" y="2743200"/>
            <a:ext cx="35052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Calibri" pitchFamily="34" charset="0"/>
                <a:ea typeface="+mj-ea"/>
                <a:cs typeface="+mj-cs"/>
              </a:rPr>
              <a:t>Conceptual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Calibri" pitchFamily="34" charset="0"/>
                <a:ea typeface="+mj-ea"/>
                <a:cs typeface="+mj-cs"/>
              </a:rPr>
              <a:t>Design</a:t>
            </a:r>
          </a:p>
        </p:txBody>
      </p:sp>
      <p:pic>
        <p:nvPicPr>
          <p:cNvPr id="12" name="Picture 4" descr="ConceptualPlant"/>
          <p:cNvPicPr>
            <a:picLocks noChangeAspect="1" noChangeArrowheads="1"/>
          </p:cNvPicPr>
          <p:nvPr/>
        </p:nvPicPr>
        <p:blipFill>
          <a:blip r:embed="rId6"/>
          <a:srcRect l="927" t="1416" r="818"/>
          <a:stretch>
            <a:fillRect/>
          </a:stretch>
        </p:blipFill>
        <p:spPr bwMode="auto">
          <a:xfrm>
            <a:off x="4114800" y="1066800"/>
            <a:ext cx="4191000" cy="5081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769"/>
          <a:stretch>
            <a:fillRect/>
          </a:stretch>
        </p:blipFill>
        <p:spPr bwMode="auto">
          <a:xfrm>
            <a:off x="152400" y="6324600"/>
            <a:ext cx="2239963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057400" y="6211888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TEAM 12:  Low-Cost, Portable, Off-Grid </a:t>
            </a:r>
          </a:p>
          <a:p>
            <a:pPr algn="ctr"/>
            <a:r>
              <a:rPr lang="en-US" sz="1200" b="1">
                <a:latin typeface="Calibri" pitchFamily="34" charset="0"/>
              </a:rPr>
              <a:t>Biodiesel Production Plant</a:t>
            </a:r>
          </a:p>
          <a:p>
            <a:pPr algn="ctr"/>
            <a:r>
              <a:rPr lang="en-US" sz="1200" b="1">
                <a:latin typeface="Calibri" pitchFamily="34" charset="0"/>
              </a:rPr>
              <a:t>3/27/2008 Slide </a:t>
            </a:r>
            <a:fld id="{1DB68A23-34B2-48EC-961B-659C09F9E170}" type="slidenum">
              <a:rPr lang="en-US" sz="1200" b="1">
                <a:latin typeface="Calibri" pitchFamily="34" charset="0"/>
              </a:rPr>
              <a:pPr algn="ctr"/>
              <a:t>7</a:t>
            </a:fld>
            <a:endParaRPr lang="en-US" sz="1200" b="1"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 r="8376"/>
          <a:stretch>
            <a:fillRect/>
          </a:stretch>
        </p:blipFill>
        <p:spPr bwMode="auto">
          <a:xfrm>
            <a:off x="6096000" y="6324600"/>
            <a:ext cx="2882900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8836025" cy="61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latin typeface="Calibri" pitchFamily="34" charset="0"/>
              </a:rPr>
              <a:t>Original Budget </a:t>
            </a:r>
            <a:br>
              <a:rPr lang="en-US" sz="4400" b="1" dirty="0" smtClean="0">
                <a:latin typeface="Calibri" pitchFamily="34" charset="0"/>
              </a:rPr>
            </a:br>
            <a:r>
              <a:rPr lang="en-US" sz="4400" b="1" dirty="0" smtClean="0">
                <a:latin typeface="Calibri" pitchFamily="34" charset="0"/>
              </a:rPr>
              <a:t>(based on Conceptual Design)</a:t>
            </a:r>
          </a:p>
        </p:txBody>
      </p:sp>
      <p:sp>
        <p:nvSpPr>
          <p:cNvPr id="11271" name="TextBox 18"/>
          <p:cNvSpPr txBox="1">
            <a:spLocks noChangeArrowheads="1"/>
          </p:cNvSpPr>
          <p:nvPr/>
        </p:nvSpPr>
        <p:spPr bwMode="auto">
          <a:xfrm>
            <a:off x="381000" y="2209800"/>
            <a:ext cx="80772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Part Description                 Quantity       Per Unit Price                Total Price </a:t>
            </a:r>
          </a:p>
          <a:p>
            <a:r>
              <a:rPr lang="en-US"/>
              <a:t>30 Gallon Storage Tank             2                $87.15                              $174.30 Finned Strip Heating Element    6                $50.46                             $302.76 Wash Tank                                 1                $103.93                            $103.93 Meth oxide Tank                         1               $67.18                              $67.18 Bronze Circulating Pump           1               $143.03                             $143.03 Vacuum Gauge                          1               $17.07                               $17.07 Vacuum Pump                           1               $53.41                               $53.41 Oil Filter                                     1               $1.26                                 $1.26 Check Valve                               1              $13.80                                $13.80 Chemical Storage Tank              3              $22.95                                $68.85 Ball Valve                                   5              $7.96                                  $39.80 Temperature Gauge                   1              $100.00                              $100.00 </a:t>
            </a:r>
            <a:r>
              <a:rPr lang="en-US" sz="2000" b="1"/>
              <a:t>Total Price</a:t>
            </a:r>
            <a:r>
              <a:rPr lang="en-US" sz="2000"/>
              <a:t> </a:t>
            </a:r>
            <a:r>
              <a:rPr lang="en-US"/>
              <a:t>                                                                                      </a:t>
            </a:r>
            <a:r>
              <a:rPr lang="en-US" sz="2000"/>
              <a:t>$1085.38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769"/>
          <a:stretch>
            <a:fillRect/>
          </a:stretch>
        </p:blipFill>
        <p:spPr bwMode="auto">
          <a:xfrm>
            <a:off x="152400" y="6324600"/>
            <a:ext cx="2239963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1" name="TextBox 9"/>
          <p:cNvSpPr txBox="1">
            <a:spLocks noChangeArrowheads="1"/>
          </p:cNvSpPr>
          <p:nvPr/>
        </p:nvSpPr>
        <p:spPr bwMode="auto">
          <a:xfrm>
            <a:off x="2057400" y="6211888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TEAM 12:  Low-Cost, Portable, Off-Grid </a:t>
            </a:r>
          </a:p>
          <a:p>
            <a:pPr algn="ctr"/>
            <a:r>
              <a:rPr lang="en-US" sz="1200" b="1">
                <a:latin typeface="Calibri" pitchFamily="34" charset="0"/>
              </a:rPr>
              <a:t>Biodiesel Production Plant</a:t>
            </a:r>
          </a:p>
          <a:p>
            <a:pPr algn="ctr"/>
            <a:r>
              <a:rPr lang="en-US" sz="1200" b="1">
                <a:latin typeface="Calibri" pitchFamily="34" charset="0"/>
              </a:rPr>
              <a:t>3/27/2008 Slide </a:t>
            </a:r>
            <a:fld id="{5AB0D4B6-4050-40CE-843D-0BDFFE6B58CF}" type="slidenum">
              <a:rPr lang="en-US" sz="1200" b="1">
                <a:latin typeface="Calibri" pitchFamily="34" charset="0"/>
              </a:rPr>
              <a:pPr algn="ctr"/>
              <a:t>8</a:t>
            </a:fld>
            <a:endParaRPr lang="en-US" sz="1200" b="1"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 r="8376"/>
          <a:stretch>
            <a:fillRect/>
          </a:stretch>
        </p:blipFill>
        <p:spPr bwMode="auto">
          <a:xfrm>
            <a:off x="6096000" y="6324600"/>
            <a:ext cx="2882900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8836025" cy="61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latin typeface="Calibri" pitchFamily="34" charset="0"/>
              </a:rPr>
              <a:t>Comparison of Design w/ Actual 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769"/>
          <a:stretch>
            <a:fillRect/>
          </a:stretch>
        </p:blipFill>
        <p:spPr bwMode="auto">
          <a:xfrm>
            <a:off x="152400" y="6324600"/>
            <a:ext cx="2239963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2057400" y="6211888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TEAM 12:  Low-Cost, Portable, Off-Grid </a:t>
            </a:r>
          </a:p>
          <a:p>
            <a:pPr algn="ctr"/>
            <a:r>
              <a:rPr lang="en-US" sz="1200" b="1">
                <a:latin typeface="Calibri" pitchFamily="34" charset="0"/>
              </a:rPr>
              <a:t>Biodiesel Production Plant</a:t>
            </a:r>
          </a:p>
          <a:p>
            <a:pPr algn="ctr"/>
            <a:r>
              <a:rPr lang="en-US" sz="1200" b="1">
                <a:latin typeface="Calibri" pitchFamily="34" charset="0"/>
              </a:rPr>
              <a:t>3/27/2008 Slide </a:t>
            </a:r>
            <a:fld id="{991764BC-035C-4FD9-AAE2-6176BBE38164}" type="slidenum">
              <a:rPr lang="en-US" sz="1200" b="1">
                <a:latin typeface="Calibri" pitchFamily="34" charset="0"/>
              </a:rPr>
              <a:pPr algn="ctr"/>
              <a:t>9</a:t>
            </a:fld>
            <a:endParaRPr lang="en-US" sz="1200" b="1"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 r="8376"/>
          <a:stretch>
            <a:fillRect/>
          </a:stretch>
        </p:blipFill>
        <p:spPr bwMode="auto">
          <a:xfrm>
            <a:off x="6096000" y="6324600"/>
            <a:ext cx="2882900" cy="3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8836025" cy="61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latin typeface="Calibri" pitchFamily="34" charset="0"/>
              </a:rPr>
              <a:t>Mixing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143000"/>
            <a:ext cx="29860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5562600" y="1295400"/>
            <a:ext cx="32004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300" b="1" u="sng" dirty="0" smtClean="0">
                <a:latin typeface="Calibri" pitchFamily="34" charset="0"/>
              </a:rPr>
              <a:t>Design: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latin typeface="Calibri" pitchFamily="34" charset="0"/>
              </a:rPr>
              <a:t>Use </a:t>
            </a:r>
            <a:r>
              <a:rPr lang="en-US" sz="1900" dirty="0">
                <a:latin typeface="Calibri" pitchFamily="34" charset="0"/>
              </a:rPr>
              <a:t>pump to </a:t>
            </a:r>
            <a:r>
              <a:rPr lang="en-US" sz="1900" dirty="0" smtClean="0">
                <a:latin typeface="Calibri" pitchFamily="34" charset="0"/>
              </a:rPr>
              <a:t>transfer mixture </a:t>
            </a:r>
            <a:r>
              <a:rPr lang="en-US" sz="1900" dirty="0">
                <a:latin typeface="Calibri" pitchFamily="34" charset="0"/>
              </a:rPr>
              <a:t>reaction</a:t>
            </a: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5522913" y="2286000"/>
            <a:ext cx="36210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300" b="1" u="sng" dirty="0" smtClean="0">
                <a:latin typeface="Calibri" pitchFamily="34" charset="0"/>
              </a:rPr>
              <a:t>Construction: </a:t>
            </a:r>
            <a:endParaRPr lang="en-US" sz="2300" b="1" u="sng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>
                <a:latin typeface="Calibri" pitchFamily="34" charset="0"/>
              </a:rPr>
              <a:t>Same as design, except </a:t>
            </a:r>
            <a:r>
              <a:rPr lang="en-US" sz="1900" dirty="0" smtClean="0">
                <a:latin typeface="Calibri" pitchFamily="34" charset="0"/>
              </a:rPr>
              <a:t>pump outlet </a:t>
            </a:r>
            <a:r>
              <a:rPr lang="en-US" sz="1900" dirty="0">
                <a:latin typeface="Calibri" pitchFamily="34" charset="0"/>
              </a:rPr>
              <a:t>is in barrel </a:t>
            </a:r>
            <a:r>
              <a:rPr lang="en-US" sz="1900" dirty="0" smtClean="0">
                <a:latin typeface="Calibri" pitchFamily="34" charset="0"/>
              </a:rPr>
              <a:t>instead </a:t>
            </a:r>
            <a:r>
              <a:rPr lang="en-US" sz="1900" dirty="0">
                <a:latin typeface="Calibri" pitchFamily="34" charset="0"/>
              </a:rPr>
              <a:t>of on </a:t>
            </a:r>
            <a:r>
              <a:rPr lang="en-US" sz="1900" dirty="0" smtClean="0">
                <a:latin typeface="Calibri" pitchFamily="34" charset="0"/>
              </a:rPr>
              <a:t>top due </a:t>
            </a:r>
            <a:r>
              <a:rPr lang="en-US" sz="1900" dirty="0">
                <a:latin typeface="Calibri" pitchFamily="34" charset="0"/>
              </a:rPr>
              <a:t>to methanol </a:t>
            </a:r>
            <a:r>
              <a:rPr lang="en-US" sz="1900" dirty="0" smtClean="0">
                <a:latin typeface="Calibri" pitchFamily="34" charset="0"/>
              </a:rPr>
              <a:t>recovery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latin typeface="Calibri" pitchFamily="34" charset="0"/>
              </a:rPr>
              <a:t>One </a:t>
            </a:r>
            <a:r>
              <a:rPr lang="en-US" sz="1900" dirty="0">
                <a:latin typeface="Calibri" pitchFamily="34" charset="0"/>
              </a:rPr>
              <a:t>pump (due to budget)</a:t>
            </a:r>
          </a:p>
        </p:txBody>
      </p:sp>
      <p:pic>
        <p:nvPicPr>
          <p:cNvPr id="1332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1752600"/>
            <a:ext cx="2133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4114800"/>
            <a:ext cx="21717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2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7000" y="4114800"/>
            <a:ext cx="4586288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321</TotalTime>
  <Words>1147</Words>
  <Application>Microsoft Office PowerPoint</Application>
  <PresentationFormat>On-screen Show (4:3)</PresentationFormat>
  <Paragraphs>327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Franklin Gothic Book</vt:lpstr>
      <vt:lpstr>Wingdings 2</vt:lpstr>
      <vt:lpstr>Calibri</vt:lpstr>
      <vt:lpstr>Technic</vt:lpstr>
      <vt:lpstr>Slide 1</vt:lpstr>
      <vt:lpstr>Motivations</vt:lpstr>
      <vt:lpstr>Project Specifications</vt:lpstr>
      <vt:lpstr>The Biodiesel Process</vt:lpstr>
      <vt:lpstr>Design Elements</vt:lpstr>
      <vt:lpstr>Slide 6</vt:lpstr>
      <vt:lpstr>Original Budget  (based on Conceptual Design)</vt:lpstr>
      <vt:lpstr>Comparison of Design w/ Actual Plant</vt:lpstr>
      <vt:lpstr>Mixing</vt:lpstr>
      <vt:lpstr>Power</vt:lpstr>
      <vt:lpstr>Heating Elements</vt:lpstr>
      <vt:lpstr>Methanol Recovery</vt:lpstr>
      <vt:lpstr>Washing</vt:lpstr>
      <vt:lpstr>Final Spending Report</vt:lpstr>
      <vt:lpstr>Chemical Mixing / Reactor Stage</vt:lpstr>
      <vt:lpstr>Glycerine Separation</vt:lpstr>
      <vt:lpstr>Washing Stage</vt:lpstr>
      <vt:lpstr>Transfer System</vt:lpstr>
      <vt:lpstr>Methanol Recovery</vt:lpstr>
      <vt:lpstr>What Went Wrong</vt:lpstr>
      <vt:lpstr>What We Would Do Differently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</dc:creator>
  <cp:lastModifiedBy> </cp:lastModifiedBy>
  <cp:revision>24</cp:revision>
  <dcterms:created xsi:type="dcterms:W3CDTF">2008-03-26T18:52:00Z</dcterms:created>
  <dcterms:modified xsi:type="dcterms:W3CDTF">2008-04-02T20:40:20Z</dcterms:modified>
</cp:coreProperties>
</file>