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wmf" ContentType="image/x-wmf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75" r:id="rId5"/>
    <p:sldId id="276" r:id="rId6"/>
    <p:sldId id="259" r:id="rId7"/>
    <p:sldId id="277" r:id="rId8"/>
    <p:sldId id="261" r:id="rId9"/>
    <p:sldId id="269" r:id="rId10"/>
    <p:sldId id="270" r:id="rId11"/>
    <p:sldId id="260" r:id="rId12"/>
    <p:sldId id="274" r:id="rId13"/>
    <p:sldId id="280" r:id="rId14"/>
    <p:sldId id="263" r:id="rId15"/>
    <p:sldId id="264" r:id="rId16"/>
    <p:sldId id="271" r:id="rId17"/>
    <p:sldId id="279" r:id="rId18"/>
    <p:sldId id="278" r:id="rId19"/>
    <p:sldId id="262" r:id="rId20"/>
    <p:sldId id="266" r:id="rId21"/>
    <p:sldId id="267" r:id="rId22"/>
    <p:sldId id="268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C6F1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>
        <p:scale>
          <a:sx n="150" d="100"/>
          <a:sy n="150" d="100"/>
        </p:scale>
        <p:origin x="-125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0"/>
  <c:chart>
    <c:title>
      <c:layout>
        <c:manualLayout>
          <c:xMode val="edge"/>
          <c:yMode val="edge"/>
          <c:x val="0.146722814711452"/>
          <c:y val="0.0"/>
        </c:manualLayout>
      </c:layout>
      <c:txPr>
        <a:bodyPr/>
        <a:lstStyle/>
        <a:p>
          <a:pPr>
            <a:defRPr sz="1800">
              <a:latin typeface="+mn-lt"/>
              <a:cs typeface="Times New Roman"/>
            </a:defRPr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Model Cost (Per Component)</c:v>
                </c:pt>
              </c:strCache>
            </c:strRef>
          </c:tx>
          <c:explosion val="25"/>
          <c:dPt>
            <c:idx val="0"/>
            <c:explosion val="15"/>
          </c:dPt>
          <c:dPt>
            <c:idx val="4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0573273198445132"/>
                  <c:y val="-0.232698323423858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FFFFFF"/>
                        </a:solidFill>
                        <a:latin typeface="+mn-lt"/>
                      </a:defRPr>
                    </a:pPr>
                    <a:r>
                      <a:rPr lang="en-US" sz="1600" dirty="0" smtClean="0">
                        <a:latin typeface="+mn-lt"/>
                      </a:rPr>
                      <a:t>$374.07</a:t>
                    </a:r>
                    <a:endParaRPr lang="en-US" sz="1600" dirty="0">
                      <a:latin typeface="+mn-lt"/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-0.0404669590351839"/>
                  <c:y val="0.0136590069098506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+mn-lt"/>
                      </a:rPr>
                      <a:t>$12.83</a:t>
                    </a:r>
                    <a:endParaRPr lang="en-US" sz="1600" dirty="0">
                      <a:latin typeface="+mn-lt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-0.0276384597494934"/>
                  <c:y val="-0.0481137179281161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+mn-lt"/>
                      </a:rPr>
                      <a:t>$9.47</a:t>
                    </a:r>
                    <a:endParaRPr lang="en-US" sz="1600" dirty="0">
                      <a:latin typeface="+mn-lt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0.0409641516329446"/>
                  <c:y val="-0.0560779902512186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+mn-lt"/>
                      </a:rPr>
                      <a:t>$5.45</a:t>
                    </a:r>
                    <a:endParaRPr lang="en-US" sz="1600" dirty="0">
                      <a:latin typeface="+mn-lt"/>
                    </a:endParaRPr>
                  </a:p>
                </c:rich>
              </c:tx>
              <c:showVal val="1"/>
            </c:dLbl>
            <c:dLbl>
              <c:idx val="4"/>
              <c:layout>
                <c:manualLayout>
                  <c:x val="0.102603408751121"/>
                  <c:y val="-0.034569875194172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+mn-lt"/>
                      </a:rPr>
                      <a:t>$11.38</a:t>
                    </a:r>
                    <a:endParaRPr lang="en-US" sz="1600" dirty="0">
                      <a:latin typeface="+mn-lt"/>
                    </a:endParaRPr>
                  </a:p>
                </c:rich>
              </c:tx>
              <c:showVal val="1"/>
            </c:dLbl>
            <c:delete val="1"/>
          </c:dLbls>
          <c:cat>
            <c:strRef>
              <c:f>Sheet1!$A$2:$A$6</c:f>
              <c:strCache>
                <c:ptCount val="5"/>
                <c:pt idx="0">
                  <c:v>MFCs</c:v>
                </c:pt>
                <c:pt idx="1">
                  <c:v>Sound Barrier</c:v>
                </c:pt>
                <c:pt idx="2">
                  <c:v>Vibra Block</c:v>
                </c:pt>
                <c:pt idx="3">
                  <c:v>Sound Foam</c:v>
                </c:pt>
                <c:pt idx="4">
                  <c:v>Sheet Metal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374.07</c:v>
                </c:pt>
                <c:pt idx="1">
                  <c:v>12.83</c:v>
                </c:pt>
                <c:pt idx="2">
                  <c:v>9.47</c:v>
                </c:pt>
                <c:pt idx="3">
                  <c:v>5.45</c:v>
                </c:pt>
                <c:pt idx="4">
                  <c:v>11.38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260430579089"/>
          <c:y val="0.248383952005999"/>
          <c:w val="0.29566397554736"/>
          <c:h val="0.529865552520221"/>
        </c:manualLayout>
      </c:layout>
      <c:txPr>
        <a:bodyPr/>
        <a:lstStyle/>
        <a:p>
          <a:pPr algn="ctr">
            <a:defRPr sz="1200" strike="noStrike" kern="400" cap="small" normalizeH="0">
              <a:latin typeface="Times New Roman"/>
              <a:cs typeface="Times New Roman"/>
            </a:defRPr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 sz="1800">
                <a:latin typeface="+mn-lt"/>
                <a:cs typeface="Times New Roman"/>
              </a:defRPr>
            </a:pPr>
            <a:r>
              <a:rPr lang="en-US" sz="1800" dirty="0" smtClean="0">
                <a:latin typeface="+mn-lt"/>
                <a:cs typeface="Times New Roman"/>
              </a:rPr>
              <a:t>dB </a:t>
            </a:r>
            <a:r>
              <a:rPr lang="en-US" sz="1800" dirty="0">
                <a:latin typeface="+mn-lt"/>
                <a:cs typeface="Times New Roman"/>
              </a:rPr>
              <a:t>Drop</a:t>
            </a:r>
            <a:r>
              <a:rPr lang="en-US" sz="1800" dirty="0" smtClean="0">
                <a:latin typeface="+mn-lt"/>
                <a:cs typeface="Times New Roman"/>
              </a:rPr>
              <a:t> (</a:t>
            </a:r>
            <a:r>
              <a:rPr lang="en-US" sz="1800" dirty="0">
                <a:latin typeface="+mn-lt"/>
                <a:cs typeface="Times New Roman"/>
              </a:rPr>
              <a:t>Per Component)</a:t>
            </a:r>
          </a:p>
        </c:rich>
      </c:tx>
      <c:layout>
        <c:manualLayout>
          <c:xMode val="edge"/>
          <c:yMode val="edge"/>
          <c:x val="0.295643995587508"/>
          <c:y val="0.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66666666666667"/>
          <c:y val="0.322768927922471"/>
          <c:w val="0.818840579710145"/>
          <c:h val="0.67723107207752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dB Drop (Per Component)</c:v>
                </c:pt>
              </c:strCache>
            </c:strRef>
          </c:tx>
          <c:explosion val="25"/>
          <c:dPt>
            <c:idx val="0"/>
            <c:explosion val="10"/>
          </c:dPt>
          <c:dPt>
            <c:idx val="1"/>
            <c:explosion val="10"/>
          </c:dPt>
          <c:dPt>
            <c:idx val="2"/>
            <c:explosion val="8"/>
          </c:dPt>
          <c:dPt>
            <c:idx val="3"/>
            <c:explosion val="15"/>
          </c:dPt>
          <c:dPt>
            <c:idx val="4"/>
            <c:explosion val="26"/>
          </c:dPt>
          <c:dPt>
            <c:idx val="5"/>
            <c:spPr>
              <a:solidFill>
                <a:schemeClr val="accent1"/>
              </a:solidFill>
            </c:spPr>
          </c:dPt>
          <c:dLbls>
            <c:dLbl>
              <c:idx val="0"/>
              <c:layout>
                <c:manualLayout>
                  <c:x val="-0.153469226672753"/>
                  <c:y val="0.00855451241671717"/>
                </c:manualLayout>
              </c:layout>
              <c:showPercent val="1"/>
            </c:dLbl>
            <c:dLbl>
              <c:idx val="1"/>
              <c:layout>
                <c:manualLayout>
                  <c:x val="0.0623024839286393"/>
                  <c:y val="-0.222926711084191"/>
                </c:manualLayout>
              </c:layout>
              <c:showPercent val="1"/>
            </c:dLbl>
            <c:dLbl>
              <c:idx val="2"/>
              <c:layout>
                <c:manualLayout>
                  <c:x val="0.0832724713758606"/>
                  <c:y val="-0.143622652937614"/>
                </c:manualLayout>
              </c:layout>
              <c:showPercent val="1"/>
            </c:dLbl>
            <c:dLbl>
              <c:idx val="3"/>
              <c:layout>
                <c:manualLayout>
                  <c:x val="0.119421621210392"/>
                  <c:y val="0.00361568746214422"/>
                </c:manualLayout>
              </c:layout>
              <c:showPercent val="1"/>
            </c:dLbl>
            <c:dLbl>
              <c:idx val="5"/>
              <c:layout>
                <c:manualLayout>
                  <c:x val="0.034737723002016"/>
                  <c:y val="-0.0531817080557239"/>
                </c:manualLayout>
              </c:layout>
              <c:showPercent val="1"/>
            </c:dLbl>
            <c:dLbl>
              <c:idx val="6"/>
              <c:layout>
                <c:manualLayout>
                  <c:x val="0.0885214348206474"/>
                  <c:y val="0.0744354936402181"/>
                </c:manualLayout>
              </c:layout>
              <c:showPercent val="1"/>
            </c:dLbl>
            <c:delete val="1"/>
          </c:dLbls>
          <c:cat>
            <c:strRef>
              <c:f>Sheet1!$A$2:$A$8</c:f>
              <c:strCache>
                <c:ptCount val="7"/>
                <c:pt idx="0">
                  <c:v>MFCs</c:v>
                </c:pt>
                <c:pt idx="1">
                  <c:v>Barrier Panel</c:v>
                </c:pt>
                <c:pt idx="2">
                  <c:v>Vibra Block</c:v>
                </c:pt>
                <c:pt idx="3">
                  <c:v>Sound Foam</c:v>
                </c:pt>
                <c:pt idx="4">
                  <c:v>Sheet Metal</c:v>
                </c:pt>
                <c:pt idx="5">
                  <c:v>MFCs w/Control</c:v>
                </c:pt>
                <c:pt idx="6">
                  <c:v>MFCs Active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5650.0</c:v>
                </c:pt>
                <c:pt idx="1">
                  <c:v>2050.0</c:v>
                </c:pt>
                <c:pt idx="2">
                  <c:v>950.0</c:v>
                </c:pt>
                <c:pt idx="3">
                  <c:v>1470.0</c:v>
                </c:pt>
                <c:pt idx="4">
                  <c:v>0.0</c:v>
                </c:pt>
                <c:pt idx="5">
                  <c:v>100.0</c:v>
                </c:pt>
                <c:pt idx="6">
                  <c:v>2050.0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6EB73-DC10-154C-B2FC-25181D7971D7}" type="datetimeFigureOut">
              <a:rPr lang="en-US" smtClean="0"/>
              <a:pPr/>
              <a:t>4/16/09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28621-0A12-994D-ACAB-B845DE307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AC354-F66B-074A-AADC-84AE82C0F13E}" type="datetimeFigureOut">
              <a:rPr lang="en-US" smtClean="0"/>
              <a:pPr/>
              <a:t>4/16/09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F32C8-C172-7143-8ADE-47B216B2C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Original</a:t>
            </a:r>
            <a:r>
              <a:rPr lang="en-US" baseline="0" dirty="0" smtClean="0"/>
              <a:t> dual layer drops dB by about 20 in mid frequency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Original</a:t>
            </a:r>
            <a:r>
              <a:rPr lang="en-US" baseline="0" dirty="0" smtClean="0"/>
              <a:t> dual layer drops dB by about 20 in mid frequency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65" charset="-128"/>
                <a:cs typeface="ＭＳ Ｐゴシック" pitchFamily="-65" charset="-128"/>
              </a:rPr>
              <a:t>The working model is going to be used next semester to compare our model to the single and dual layer covers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34E2CF-C667-C148-BA0E-6D7CCC85CA3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65" charset="-128"/>
                <a:cs typeface="ＭＳ Ｐゴシック" pitchFamily="-65" charset="-128"/>
              </a:rPr>
              <a:t>Quickly go thru each part, don’t forget each component will be mentioned more in detail later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65" charset="-128"/>
                <a:cs typeface="ＭＳ Ｐゴシック" pitchFamily="-65" charset="-128"/>
              </a:rPr>
              <a:t>The illustration will have each part labeled so briefly explain each component while pointing to the illsustration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65" charset="-128"/>
                <a:cs typeface="ＭＳ Ｐゴシック" pitchFamily="-65" charset="-128"/>
              </a:rPr>
              <a:t>Use the last bullet to flow into the next slide which talks bout the need of the scaled model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8818BA-94AE-5A47-905E-E83E39A2F023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65" charset="-128"/>
                <a:cs typeface="ＭＳ Ｐゴシック" pitchFamily="-65" charset="-128"/>
              </a:rPr>
              <a:t>Josh starts here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C620F5-1889-474E-92FF-9A51266D5FD4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that Oates used a cantilever model to predict certain gains, etc.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F32C8-C172-7143-8ADE-47B216B2CE4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9E4D-1A65-5A47-9F09-ED63F7C2BA01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5A8D9-AD38-6A40-9A9A-A58EF660907D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82C0-5B39-4B49-A8C7-C68AC8854885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EE17-8289-6B4D-8F34-B8397D7E2EE1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34DC-4FC3-9E46-BB81-3B28AEB55B83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1584-3E85-2E45-88A8-1EEDE838F79D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2181-3956-C34D-A577-2677B351900C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7557-E724-C74F-9254-9573D3206DC9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090F-4719-C24B-B9CB-1289E50A5E28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9448-D8E1-FE4F-A941-7828F6F800B6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CCA3-7D64-984A-A7E6-4621E1941BD2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8A218-F823-7B4E-8B44-5F98147BB48D}" type="datetime1">
              <a:rPr lang="en-US" smtClean="0"/>
              <a:pPr/>
              <a:t>4/16/09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3CD5D-926C-7340-9D82-CE0F91055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Relationship Id="rId5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Relationship Id="rId5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Relationship Id="rId5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video" Target="file://localhost/Users/Hogue/Desktop/Senior%20Design%20Stuff/P4060077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5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0.jpeg"/><Relationship Id="rId5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eg"/><Relationship Id="rId5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5.png"/><Relationship Id="rId4" Type="http://schemas.openxmlformats.org/officeDocument/2006/relationships/image" Target="../media/image35.png"/><Relationship Id="rId7" Type="http://schemas.openxmlformats.org/officeDocument/2006/relationships/image" Target="../media/image38.pdf"/><Relationship Id="rId11" Type="http://schemas.openxmlformats.org/officeDocument/2006/relationships/image" Target="../media/image42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8" Type="http://schemas.openxmlformats.org/officeDocument/2006/relationships/image" Target="../media/image39.png"/><Relationship Id="rId13" Type="http://schemas.openxmlformats.org/officeDocument/2006/relationships/image" Target="../media/image44.pdf"/><Relationship Id="rId10" Type="http://schemas.openxmlformats.org/officeDocument/2006/relationships/image" Target="../media/image41.png"/><Relationship Id="rId5" Type="http://schemas.openxmlformats.org/officeDocument/2006/relationships/image" Target="../media/image36.pdf"/><Relationship Id="rId12" Type="http://schemas.openxmlformats.org/officeDocument/2006/relationships/image" Target="../media/image43.png"/><Relationship Id="rId2" Type="http://schemas.openxmlformats.org/officeDocument/2006/relationships/image" Target="../media/image2.jpeg"/><Relationship Id="rId9" Type="http://schemas.openxmlformats.org/officeDocument/2006/relationships/image" Target="../media/image40.pdf"/><Relationship Id="rId3" Type="http://schemas.openxmlformats.org/officeDocument/2006/relationships/image" Target="../media/image34.pd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5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video" Target="file://localhost/Users/Hogue/Desktop/Assem1_FIXED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5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9" Type="http://schemas.openxmlformats.org/officeDocument/2006/relationships/image" Target="../media/image14.jpeg"/><Relationship Id="rId3" Type="http://schemas.openxmlformats.org/officeDocument/2006/relationships/image" Target="../media/image2.jpeg"/><Relationship Id="rId6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Relationship Id="rId5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371600" y="914400"/>
            <a:ext cx="7772400" cy="1470025"/>
          </a:xfrm>
        </p:spPr>
        <p:txBody>
          <a:bodyPr anchor="b">
            <a:normAutofit/>
          </a:bodyPr>
          <a:lstStyle/>
          <a:p>
            <a:pPr algn="r"/>
            <a:r>
              <a:rPr lang="en-US" sz="3000" b="1" dirty="0" smtClean="0">
                <a:solidFill>
                  <a:schemeClr val="bg1"/>
                </a:solidFill>
                <a:latin typeface="Eurostile"/>
                <a:cs typeface="Eurostile"/>
              </a:rPr>
              <a:t>Cummins Active Noise Control</a:t>
            </a:r>
            <a:endParaRPr lang="en-US" sz="3000" b="1" dirty="0">
              <a:solidFill>
                <a:schemeClr val="bg1"/>
              </a:solidFill>
              <a:latin typeface="Eurostile"/>
              <a:cs typeface="Eurostile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743200" y="2667000"/>
            <a:ext cx="6400800" cy="3276600"/>
          </a:xfrm>
        </p:spPr>
        <p:txBody>
          <a:bodyPr>
            <a:normAutofit/>
          </a:bodyPr>
          <a:lstStyle/>
          <a:p>
            <a:pPr algn="r"/>
            <a:r>
              <a:rPr lang="en-US" sz="4400" b="1" dirty="0" smtClean="0">
                <a:solidFill>
                  <a:srgbClr val="DC6F1A"/>
                </a:solidFill>
                <a:effectLst>
                  <a:innerShdw blurRad="63500" dist="50800" dir="8100000">
                    <a:srgbClr val="000000">
                      <a:alpha val="50000"/>
                    </a:srgbClr>
                  </a:innerShdw>
                </a:effectLst>
                <a:latin typeface="Eurostile"/>
                <a:cs typeface="Eurostile"/>
              </a:rPr>
              <a:t>Final Project Design</a:t>
            </a:r>
          </a:p>
          <a:p>
            <a:pPr algn="r"/>
            <a:endParaRPr lang="en-US" sz="2000" dirty="0" smtClean="0">
              <a:solidFill>
                <a:schemeClr val="tx1"/>
              </a:solidFill>
              <a:latin typeface="Eurostile"/>
              <a:cs typeface="Eurostile"/>
            </a:endParaRPr>
          </a:p>
          <a:p>
            <a:pPr algn="r"/>
            <a:r>
              <a:rPr lang="en-US" sz="2000" dirty="0" smtClean="0">
                <a:solidFill>
                  <a:schemeClr val="tx1"/>
                </a:solidFill>
                <a:latin typeface="Eurostile"/>
                <a:cs typeface="Eurostile"/>
              </a:rPr>
              <a:t>GROUP MEMBERS</a:t>
            </a:r>
          </a:p>
          <a:p>
            <a:pPr algn="r"/>
            <a:r>
              <a:rPr lang="en-US" sz="1600" b="1" dirty="0" smtClean="0">
                <a:solidFill>
                  <a:schemeClr val="tx1"/>
                </a:solidFill>
                <a:latin typeface="Eurostile"/>
                <a:cs typeface="Eurostile"/>
              </a:rPr>
              <a:t>Chris Schultz</a:t>
            </a:r>
          </a:p>
          <a:p>
            <a:pPr algn="r"/>
            <a:r>
              <a:rPr lang="en-US" sz="1600" b="1" dirty="0" smtClean="0">
                <a:solidFill>
                  <a:schemeClr val="tx1"/>
                </a:solidFill>
                <a:latin typeface="Eurostile"/>
                <a:cs typeface="Eurostile"/>
              </a:rPr>
              <a:t>Joshua Hogue</a:t>
            </a:r>
          </a:p>
          <a:p>
            <a:pPr algn="r"/>
            <a:r>
              <a:rPr lang="en-US" sz="1600" b="1" dirty="0" smtClean="0">
                <a:solidFill>
                  <a:schemeClr val="tx1"/>
                </a:solidFill>
                <a:latin typeface="Eurostile"/>
                <a:cs typeface="Eurostile"/>
              </a:rPr>
              <a:t>Marshall </a:t>
            </a:r>
            <a:r>
              <a:rPr lang="en-US" sz="1600" b="1" dirty="0" err="1" smtClean="0">
                <a:solidFill>
                  <a:schemeClr val="tx1"/>
                </a:solidFill>
                <a:latin typeface="Eurostile"/>
                <a:cs typeface="Eurostile"/>
              </a:rPr>
              <a:t>Goerg</a:t>
            </a:r>
            <a:endParaRPr lang="en-US" sz="1600" b="1" dirty="0" smtClean="0">
              <a:solidFill>
                <a:schemeClr val="tx1"/>
              </a:solidFill>
              <a:latin typeface="Eurostile"/>
              <a:cs typeface="Eurostile"/>
            </a:endParaRPr>
          </a:p>
          <a:p>
            <a:pPr algn="r"/>
            <a:r>
              <a:rPr lang="en-US" sz="1600" b="1" dirty="0" smtClean="0">
                <a:solidFill>
                  <a:schemeClr val="tx1"/>
                </a:solidFill>
                <a:latin typeface="Eurostile"/>
                <a:cs typeface="Eurostile"/>
              </a:rPr>
              <a:t>Michael </a:t>
            </a:r>
            <a:r>
              <a:rPr lang="en-US" sz="1600" b="1" dirty="0" err="1" smtClean="0">
                <a:solidFill>
                  <a:schemeClr val="tx1"/>
                </a:solidFill>
                <a:latin typeface="Eurostile"/>
                <a:cs typeface="Eurostile"/>
              </a:rPr>
              <a:t>Priebe</a:t>
            </a:r>
            <a:endParaRPr lang="en-US" sz="1600" b="1" dirty="0" smtClean="0">
              <a:solidFill>
                <a:schemeClr val="tx1"/>
              </a:solidFill>
              <a:latin typeface="Eurostile"/>
              <a:cs typeface="Eurostile"/>
            </a:endParaRPr>
          </a:p>
          <a:p>
            <a:pPr algn="r"/>
            <a:r>
              <a:rPr lang="en-US" sz="1600" b="1" dirty="0" err="1" smtClean="0">
                <a:solidFill>
                  <a:schemeClr val="tx1"/>
                </a:solidFill>
                <a:latin typeface="Eurostile"/>
                <a:cs typeface="Eurostile"/>
              </a:rPr>
              <a:t>Quennan</a:t>
            </a:r>
            <a:r>
              <a:rPr lang="en-US" sz="1600" b="1" dirty="0" smtClean="0">
                <a:solidFill>
                  <a:schemeClr val="tx1"/>
                </a:solidFill>
                <a:latin typeface="Eurostile"/>
                <a:cs typeface="Eurostile"/>
              </a:rPr>
              <a:t> Davis</a:t>
            </a:r>
          </a:p>
          <a:p>
            <a:pPr algn="r"/>
            <a:endParaRPr lang="en-US" sz="2000" dirty="0" smtClean="0">
              <a:solidFill>
                <a:schemeClr val="tx1"/>
              </a:solidFill>
            </a:endParaRPr>
          </a:p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5334000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Eurostile"/>
                <a:cs typeface="Eurostile"/>
              </a:rPr>
              <a:t>FACULTY ADVISOR</a:t>
            </a:r>
          </a:p>
          <a:p>
            <a:r>
              <a:rPr lang="en-US" sz="1600" b="1" dirty="0" smtClean="0">
                <a:latin typeface="Eurostile"/>
                <a:cs typeface="Eurostile"/>
              </a:rPr>
              <a:t>William Oates</a:t>
            </a:r>
          </a:p>
          <a:p>
            <a:endParaRPr lang="en-US" sz="1200" dirty="0" smtClean="0">
              <a:latin typeface="Eurostile"/>
              <a:cs typeface="Eurostile"/>
            </a:endParaRPr>
          </a:p>
          <a:p>
            <a:r>
              <a:rPr lang="en-US" sz="2000" dirty="0" smtClean="0">
                <a:latin typeface="Eurostile"/>
                <a:cs typeface="Eurostile"/>
              </a:rPr>
              <a:t>CUMMINS REPRESENTATIVE</a:t>
            </a:r>
          </a:p>
          <a:p>
            <a:r>
              <a:rPr lang="en-US" sz="1600" b="1" dirty="0" smtClean="0">
                <a:latin typeface="Eurostile"/>
                <a:cs typeface="Eurostile"/>
              </a:rPr>
              <a:t>Richard Varo</a:t>
            </a:r>
            <a:endParaRPr lang="en-US" sz="1600" b="1" dirty="0">
              <a:latin typeface="Eurostile"/>
              <a:cs typeface="Eurosti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Testing: Passive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343400" cy="4648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Experimental Setup:</a:t>
            </a:r>
          </a:p>
          <a:p>
            <a:pPr lvl="1"/>
            <a:r>
              <a:rPr lang="en-US" dirty="0" smtClean="0"/>
              <a:t>Shaker table induces vibrations at 2.5 g’s</a:t>
            </a:r>
          </a:p>
          <a:p>
            <a:pPr lvl="1"/>
            <a:r>
              <a:rPr lang="en-US" dirty="0" smtClean="0"/>
              <a:t>Sound level meter positioned above</a:t>
            </a:r>
          </a:p>
          <a:p>
            <a:pPr lvl="1"/>
            <a:r>
              <a:rPr lang="en-US" dirty="0" smtClean="0"/>
              <a:t>Signal Star software and DAQ system records data</a:t>
            </a:r>
          </a:p>
          <a:p>
            <a:r>
              <a:rPr lang="en-US" dirty="0" smtClean="0"/>
              <a:t>Data recorded:</a:t>
            </a:r>
          </a:p>
          <a:p>
            <a:pPr lvl="1"/>
            <a:r>
              <a:rPr lang="en-US" dirty="0" smtClean="0"/>
              <a:t>Via voltage signal</a:t>
            </a:r>
          </a:p>
          <a:p>
            <a:pPr lvl="1"/>
            <a:r>
              <a:rPr lang="en-US" dirty="0" smtClean="0"/>
              <a:t>Scaled to appropriate dB value</a:t>
            </a:r>
          </a:p>
          <a:p>
            <a:pPr lvl="1"/>
            <a:r>
              <a:rPr lang="en-US" dirty="0" smtClean="0"/>
              <a:t>Plotted vs. engine’s frequency range</a:t>
            </a:r>
          </a:p>
          <a:p>
            <a:pPr lvl="1"/>
            <a:r>
              <a:rPr lang="en-US" dirty="0" smtClean="0"/>
              <a:t>Frequency sweeps vs. frequency dwells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7937" b="6349"/>
          <a:stretch>
            <a:fillRect/>
          </a:stretch>
        </p:blipFill>
        <p:spPr>
          <a:xfrm>
            <a:off x="5010150" y="1676400"/>
            <a:ext cx="360045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40356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Shaker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2667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Gear Housing and Cover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16764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Sound Meter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15000" y="1984177"/>
            <a:ext cx="533400" cy="301823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6629400" y="3048000"/>
            <a:ext cx="533400" cy="22860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62600" y="57912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Shaker Equipment Setup</a:t>
            </a:r>
            <a:endParaRPr lang="en-US" sz="1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3CD5D-926C-7340-9D82-CE0F9105578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Testing: MFC Actuators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800600"/>
            <a:ext cx="8458200" cy="1676400"/>
          </a:xfrm>
          <a:noFill/>
        </p:spPr>
        <p:txBody>
          <a:bodyPr numCol="2">
            <a:normAutofit lnSpcReduction="10000"/>
          </a:bodyPr>
          <a:lstStyle/>
          <a:p>
            <a:r>
              <a:rPr lang="en-US" sz="2571" dirty="0" smtClean="0"/>
              <a:t>Constraints:</a:t>
            </a:r>
          </a:p>
          <a:p>
            <a:pPr lvl="1"/>
            <a:r>
              <a:rPr lang="en-US" sz="1514" dirty="0" smtClean="0"/>
              <a:t>Amplifier operation range is 0 to +1000V</a:t>
            </a:r>
          </a:p>
          <a:p>
            <a:pPr lvl="1"/>
            <a:r>
              <a:rPr lang="en-US" sz="1514" dirty="0" smtClean="0"/>
              <a:t>Amplifier cannot drive </a:t>
            </a:r>
            <a:r>
              <a:rPr lang="en-US" sz="1514" dirty="0" smtClean="0">
                <a:noFill/>
              </a:rPr>
              <a:t>MFC</a:t>
            </a:r>
            <a:r>
              <a:rPr lang="en-US" sz="1514" dirty="0" smtClean="0"/>
              <a:t> negatively (one direction deflection)</a:t>
            </a:r>
          </a:p>
          <a:p>
            <a:pPr lvl="1"/>
            <a:r>
              <a:rPr lang="en-US" sz="1514" dirty="0" smtClean="0"/>
              <a:t>Having 3 MFCs in parallel splits amplitude and thus frequency response</a:t>
            </a:r>
          </a:p>
          <a:p>
            <a:r>
              <a:rPr lang="en-US" sz="2581" dirty="0" smtClean="0"/>
              <a:t>Solution: </a:t>
            </a:r>
          </a:p>
          <a:p>
            <a:pPr lvl="1"/>
            <a:r>
              <a:rPr lang="en-US" sz="2181" dirty="0" smtClean="0"/>
              <a:t>Bias the voltage to 500V (preload material for maximum attenuation)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1371600"/>
            <a:ext cx="6540500" cy="213464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5400000">
            <a:off x="1181894" y="2401347"/>
            <a:ext cx="1447800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742406" y="1905253"/>
            <a:ext cx="457200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551905" y="2705353"/>
            <a:ext cx="838200" cy="1589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00200" y="1753647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- 500 V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600200" y="2543448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+1500 V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33400" y="2238648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2000 V Range</a:t>
            </a:r>
            <a:endParaRPr lang="en-US" sz="1200" dirty="0"/>
          </a:p>
        </p:txBody>
      </p:sp>
      <p:cxnSp>
        <p:nvCxnSpPr>
          <p:cNvPr id="31" name="Straight Arrow Connector 30"/>
          <p:cNvCxnSpPr/>
          <p:nvPr/>
        </p:nvCxnSpPr>
        <p:spPr>
          <a:xfrm rot="10800000" flipV="1">
            <a:off x="6934200" y="2363247"/>
            <a:ext cx="1219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934200" y="1906047"/>
            <a:ext cx="1219200" cy="1261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18300" y="1677447"/>
            <a:ext cx="181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Contraction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718300" y="2439447"/>
            <a:ext cx="181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Expansion</a:t>
            </a:r>
            <a:endParaRPr lang="en-US" sz="12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0700" y="3563023"/>
            <a:ext cx="6578600" cy="1404582"/>
          </a:xfrm>
          <a:prstGeom prst="rect">
            <a:avLst/>
          </a:prstGeom>
          <a:noFill/>
        </p:spPr>
      </p:pic>
      <p:cxnSp>
        <p:nvCxnSpPr>
          <p:cNvPr id="43" name="Straight Arrow Connector 42"/>
          <p:cNvCxnSpPr/>
          <p:nvPr/>
        </p:nvCxnSpPr>
        <p:spPr>
          <a:xfrm rot="5400000">
            <a:off x="2743994" y="3962653"/>
            <a:ext cx="457200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2742406" y="4496053"/>
            <a:ext cx="457200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600200" y="3811047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0 - 500 V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1600200" y="4296048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500 – 1000 V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4039647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Bias Voltage </a:t>
            </a:r>
            <a:endParaRPr lang="en-US" sz="1200" dirty="0"/>
          </a:p>
        </p:txBody>
      </p:sp>
      <p:sp>
        <p:nvSpPr>
          <p:cNvPr id="48" name="Rectangle 47"/>
          <p:cNvSpPr/>
          <p:nvPr/>
        </p:nvSpPr>
        <p:spPr>
          <a:xfrm>
            <a:off x="6781800" y="2133600"/>
            <a:ext cx="1435100" cy="4571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794500" y="3657600"/>
            <a:ext cx="1435100" cy="4571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543800" y="32004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MFC Actuator</a:t>
            </a:r>
            <a:endParaRPr lang="en-US" sz="1200" dirty="0"/>
          </a:p>
        </p:txBody>
      </p:sp>
      <p:cxnSp>
        <p:nvCxnSpPr>
          <p:cNvPr id="51" name="Straight Arrow Connector 50"/>
          <p:cNvCxnSpPr/>
          <p:nvPr/>
        </p:nvCxnSpPr>
        <p:spPr>
          <a:xfrm rot="10800000" flipV="1">
            <a:off x="7239000" y="3348963"/>
            <a:ext cx="304800" cy="214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Design Testing: Active Control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1219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Control Setup:</a:t>
            </a:r>
          </a:p>
          <a:p>
            <a:pPr lvl="1"/>
            <a:r>
              <a:rPr lang="en-US" dirty="0" smtClean="0"/>
              <a:t>Lead-lag filter/integral control scheme</a:t>
            </a:r>
          </a:p>
          <a:p>
            <a:pPr lvl="1"/>
            <a:r>
              <a:rPr lang="en-US" dirty="0" smtClean="0"/>
              <a:t>Filter targets resonance frequency </a:t>
            </a:r>
          </a:p>
          <a:p>
            <a:pPr lvl="1"/>
            <a:r>
              <a:rPr lang="en-US" dirty="0" smtClean="0"/>
              <a:t>Incorporates displacement feedback from capacitor probe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971800" y="60198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PI Control Schematic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971800"/>
            <a:ext cx="8763000" cy="32165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1000" y="5562600"/>
            <a:ext cx="1066800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Capacitor Probe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8305800" y="3810000"/>
            <a:ext cx="457200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DAQ</a:t>
            </a:r>
            <a:endParaRPr lang="en-US" sz="1000" dirty="0"/>
          </a:p>
        </p:txBody>
      </p:sp>
      <p:pic>
        <p:nvPicPr>
          <p:cNvPr id="19" name="Picture 18" descr="leadlagsimulink.tif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514600"/>
            <a:ext cx="8991600" cy="38535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05800" y="3505200"/>
            <a:ext cx="457200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DAQ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232605" y="4953000"/>
            <a:ext cx="910395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Capacitor Probe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2590800" y="6096000"/>
            <a:ext cx="3962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Lead </a:t>
            </a:r>
            <a:r>
              <a:rPr lang="en-US" sz="1600" smtClean="0"/>
              <a:t>Lag </a:t>
            </a:r>
            <a:r>
              <a:rPr lang="en-US" sz="1600" dirty="0" smtClean="0"/>
              <a:t>/ Integral Control Schematic</a:t>
            </a:r>
            <a:endParaRPr lang="en-US" sz="1600" dirty="0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 animBg="1"/>
      <p:bldP spid="17" grpId="1" animBg="1"/>
      <p:bldP spid="18" grpId="0" animBg="1"/>
      <p:bldP spid="18" grpId="1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Results: Active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3505200" cy="3276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Characterization:</a:t>
            </a:r>
          </a:p>
          <a:p>
            <a:pPr lvl="1"/>
            <a:r>
              <a:rPr lang="en-US" dirty="0" smtClean="0"/>
              <a:t>Confirms dynamic properties</a:t>
            </a:r>
          </a:p>
          <a:p>
            <a:pPr lvl="1"/>
            <a:r>
              <a:rPr lang="en-US" dirty="0" smtClean="0"/>
              <a:t>Proves stiffness variance dependant on voltage</a:t>
            </a:r>
          </a:p>
          <a:p>
            <a:r>
              <a:rPr lang="en-US" dirty="0" smtClean="0"/>
              <a:t>Controller gains:</a:t>
            </a:r>
          </a:p>
          <a:p>
            <a:pPr lvl="1"/>
            <a:r>
              <a:rPr lang="en-US" dirty="0" smtClean="0"/>
              <a:t>Estimated using dynamic properties combined with phase and gain Bode plots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3524" y="1690903"/>
            <a:ext cx="5574276" cy="4176497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5400000">
            <a:off x="4150918" y="2399903"/>
            <a:ext cx="686590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53000" y="2209799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Helvetica"/>
                <a:cs typeface="Helvetica"/>
              </a:rPr>
              <a:t>&gt; 200 μm initial difference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6400" y="2649379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Helvetica"/>
                <a:cs typeface="Helvetica"/>
              </a:rPr>
              <a:t>50 to 65% increase in damping</a:t>
            </a:r>
            <a:endParaRPr lang="en-US" sz="1000" dirty="0">
              <a:latin typeface="Helvetica"/>
              <a:cs typeface="Helvetica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0800000" flipV="1">
            <a:off x="5181600" y="3047999"/>
            <a:ext cx="609600" cy="38100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4494212" y="2362199"/>
            <a:ext cx="458788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Results: Active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200400" cy="4191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Controller success:</a:t>
            </a:r>
          </a:p>
          <a:p>
            <a:pPr lvl="1"/>
            <a:r>
              <a:rPr lang="en-US" dirty="0" smtClean="0"/>
              <a:t>PI Controller went unstable due to steady state error</a:t>
            </a:r>
          </a:p>
          <a:p>
            <a:pPr lvl="1"/>
            <a:r>
              <a:rPr lang="en-US" dirty="0" smtClean="0"/>
              <a:t>Lead lag filter reduced error</a:t>
            </a:r>
          </a:p>
          <a:p>
            <a:r>
              <a:rPr lang="en-US" dirty="0" smtClean="0"/>
              <a:t>At 0.1g and resonance, 10x reduction in displacement</a:t>
            </a:r>
          </a:p>
          <a:p>
            <a:r>
              <a:rPr lang="en-US" dirty="0" smtClean="0"/>
              <a:t>At 2.5g and resonance, 1.6mm displacement vs. 35mm displacement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Picture 7" descr="0.1 Amp - w&amp;w:out Control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400" y="1752600"/>
            <a:ext cx="5289550" cy="4141007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0" name="Straight Connector 9"/>
          <p:cNvCxnSpPr/>
          <p:nvPr/>
        </p:nvCxnSpPr>
        <p:spPr>
          <a:xfrm rot="5400000">
            <a:off x="4762500" y="4076700"/>
            <a:ext cx="533400" cy="1588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3962797" y="4115197"/>
            <a:ext cx="608806" cy="1588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381603" y="4115991"/>
            <a:ext cx="608806" cy="1588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6553994" y="4116388"/>
            <a:ext cx="608012" cy="1588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267200" y="4114800"/>
            <a:ext cx="762794" cy="158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029994" y="4116388"/>
            <a:ext cx="1828800" cy="158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58794" y="4114800"/>
            <a:ext cx="1828006" cy="158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66406" y="3200400"/>
            <a:ext cx="1751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Shaker Ramping Up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029200" y="37616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Steady State Disturbance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391400" y="38378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No Control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4367600" y="3757999"/>
            <a:ext cx="561201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2.5g w&amp;w:out Control.tiff"/>
          <p:cNvPicPr>
            <a:picLocks noChangeAspect="1"/>
          </p:cNvPicPr>
          <p:nvPr/>
        </p:nvPicPr>
        <p:blipFill>
          <a:blip r:embed="rId5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0" y="1809781"/>
            <a:ext cx="5289550" cy="4057619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33" name="Straight Connector 32"/>
          <p:cNvCxnSpPr/>
          <p:nvPr/>
        </p:nvCxnSpPr>
        <p:spPr>
          <a:xfrm rot="5400000">
            <a:off x="5144294" y="2676505"/>
            <a:ext cx="533400" cy="1588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192191" y="2714208"/>
            <a:ext cx="608806" cy="1588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8297719" y="2714208"/>
            <a:ext cx="608806" cy="1588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497388" y="2665412"/>
            <a:ext cx="912812" cy="158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411788" y="2667000"/>
            <a:ext cx="3191128" cy="158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344194" y="2133600"/>
            <a:ext cx="1751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Shaker Ramping Up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096000" y="26948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Steady State Disturbance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4800600" y="48006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Steady State Oscillation due to Bias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6200000" flipV="1">
            <a:off x="8093137" y="2235007"/>
            <a:ext cx="1014797" cy="158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6200000" flipV="1">
            <a:off x="4306094" y="4382294"/>
            <a:ext cx="532606" cy="456406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770941" y="2133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No Control</a:t>
            </a:r>
            <a:endParaRPr lang="en-US" sz="1200" dirty="0"/>
          </a:p>
        </p:txBody>
      </p:sp>
      <p:sp>
        <p:nvSpPr>
          <p:cNvPr id="36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40" grpId="0"/>
      <p:bldP spid="41" grpId="0"/>
      <p:bldP spid="42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Results: Active</a:t>
            </a:r>
            <a:endParaRPr lang="en-US" dirty="0"/>
          </a:p>
        </p:txBody>
      </p:sp>
      <p:pic>
        <p:nvPicPr>
          <p:cNvPr id="10" name="P4060077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19200" y="1600200"/>
            <a:ext cx="6553199" cy="4914899"/>
          </a:xfrm>
        </p:spPr>
      </p:pic>
      <p:sp>
        <p:nvSpPr>
          <p:cNvPr id="5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Results: Passive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4572000" cy="48767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Numerous tests conducted:</a:t>
            </a:r>
          </a:p>
          <a:p>
            <a:pPr lvl="1"/>
            <a:r>
              <a:rPr lang="en-US" dirty="0" smtClean="0"/>
              <a:t>Original gear covers</a:t>
            </a:r>
          </a:p>
          <a:p>
            <a:pPr lvl="1"/>
            <a:r>
              <a:rPr lang="en-US" dirty="0" smtClean="0"/>
              <a:t>Scale model gear cover</a:t>
            </a:r>
          </a:p>
          <a:p>
            <a:pPr lvl="1"/>
            <a:r>
              <a:rPr lang="en-US" dirty="0" smtClean="0"/>
              <a:t>Addition of </a:t>
            </a:r>
            <a:r>
              <a:rPr lang="en-US" dirty="0" err="1" smtClean="0"/>
              <a:t>Vibra</a:t>
            </a:r>
            <a:r>
              <a:rPr lang="en-US" dirty="0" smtClean="0"/>
              <a:t> Block, sound barrier, foam, etc.</a:t>
            </a:r>
          </a:p>
          <a:p>
            <a:pPr lvl="1"/>
            <a:r>
              <a:rPr lang="en-US" dirty="0" smtClean="0"/>
              <a:t>Scale model cover with MFCs</a:t>
            </a:r>
          </a:p>
          <a:p>
            <a:pPr lvl="1"/>
            <a:r>
              <a:rPr lang="en-US" dirty="0" smtClean="0"/>
              <a:t>Various attachment points for sound barrier panel</a:t>
            </a:r>
          </a:p>
          <a:p>
            <a:pPr lvl="1"/>
            <a:r>
              <a:rPr lang="en-US" dirty="0" smtClean="0"/>
              <a:t>Control vs. without control, shunt circuit, and constant voltage</a:t>
            </a:r>
          </a:p>
          <a:p>
            <a:r>
              <a:rPr lang="en-US" dirty="0" smtClean="0"/>
              <a:t>Final comparisons for each component made</a:t>
            </a:r>
          </a:p>
          <a:p>
            <a:pPr lvl="1"/>
            <a:r>
              <a:rPr lang="en-US" dirty="0" smtClean="0"/>
              <a:t>How effective was each component?</a:t>
            </a:r>
            <a:endParaRPr lang="en-US" dirty="0"/>
          </a:p>
        </p:txBody>
      </p:sp>
      <p:pic>
        <p:nvPicPr>
          <p:cNvPr id="11" name="Picture 10" descr="Pic15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2605" y="1447800"/>
            <a:ext cx="4010395" cy="279195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0800000">
            <a:off x="5895605" y="4038600"/>
            <a:ext cx="457200" cy="304801"/>
          </a:xfrm>
          <a:prstGeom prst="straightConnector1">
            <a:avLst/>
          </a:prstGeom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6581405" y="4038600"/>
            <a:ext cx="457203" cy="152401"/>
          </a:xfrm>
          <a:prstGeom prst="straightConnector1">
            <a:avLst/>
          </a:prstGeom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6886205" y="3886201"/>
            <a:ext cx="457202" cy="457199"/>
          </a:xfrm>
          <a:prstGeom prst="straightConnector1">
            <a:avLst/>
          </a:prstGeom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33605" y="434340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Different Attachment Points for Barrier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0" y="627620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 Clamps Used for Testing</a:t>
            </a:r>
            <a:endParaRPr lang="en-US" sz="1200" dirty="0"/>
          </a:p>
        </p:txBody>
      </p:sp>
      <p:pic>
        <p:nvPicPr>
          <p:cNvPr id="15" name="Picture 14" descr="IMG_2950.JPG"/>
          <p:cNvPicPr>
            <a:picLocks noChangeAspect="1"/>
          </p:cNvPicPr>
          <p:nvPr/>
        </p:nvPicPr>
        <p:blipFill>
          <a:blip r:embed="rId4"/>
          <a:srcRect l="5634" r="3338" b="9390"/>
          <a:stretch>
            <a:fillRect/>
          </a:stretch>
        </p:blipFill>
        <p:spPr>
          <a:xfrm>
            <a:off x="5715000" y="4648200"/>
            <a:ext cx="2194690" cy="1638466"/>
          </a:xfrm>
          <a:prstGeom prst="rect">
            <a:avLst/>
          </a:prstGeom>
        </p:spPr>
      </p:pic>
      <p:sp>
        <p:nvSpPr>
          <p:cNvPr id="17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Results: Passive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162800" cy="380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Accurate replication of original gear cover data:</a:t>
            </a:r>
            <a:endParaRPr lang="en-US" dirty="0"/>
          </a:p>
        </p:txBody>
      </p:sp>
      <p:pic>
        <p:nvPicPr>
          <p:cNvPr id="4" name="Picture 3" descr="Radiated_Sound_Powe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 t="958"/>
          <a:stretch>
            <a:fillRect/>
          </a:stretch>
        </p:blipFill>
        <p:spPr>
          <a:xfrm>
            <a:off x="762000" y="1981200"/>
            <a:ext cx="7487735" cy="4499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96850" y="2013021"/>
            <a:ext cx="8794750" cy="4540179"/>
          </a:xfrm>
          <a:prstGeom prst="rect">
            <a:avLst/>
          </a:prstGeom>
        </p:spPr>
      </p:pic>
      <p:pic>
        <p:nvPicPr>
          <p:cNvPr id="10" name="Picture 9" descr="Radiated_Sound_Powe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 t="958"/>
          <a:stretch>
            <a:fillRect/>
          </a:stretch>
        </p:blipFill>
        <p:spPr>
          <a:xfrm>
            <a:off x="152400" y="1595394"/>
            <a:ext cx="4953000" cy="2976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200400" y="3581400"/>
            <a:ext cx="5715000" cy="2950297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6" idx="0"/>
          </p:cNvCxnSpPr>
          <p:nvPr/>
        </p:nvCxnSpPr>
        <p:spPr>
          <a:xfrm rot="16200000" flipV="1">
            <a:off x="3187499" y="2451301"/>
            <a:ext cx="912170" cy="88636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00400" y="3350570"/>
            <a:ext cx="17727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Same Trends Seen in Frequency Ranges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91002" y="3812237"/>
            <a:ext cx="2057398" cy="98836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91002" y="3812237"/>
            <a:ext cx="4190999" cy="121696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0"/>
          </p:cNvCxnSpPr>
          <p:nvPr/>
        </p:nvCxnSpPr>
        <p:spPr>
          <a:xfrm rot="5400000" flipH="1" flipV="1">
            <a:off x="4101899" y="2880469"/>
            <a:ext cx="454970" cy="48523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Results: Passive (No </a:t>
            </a:r>
            <a:r>
              <a:rPr lang="en-US" dirty="0" err="1" smtClean="0"/>
              <a:t>MFCs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953000"/>
            <a:ext cx="8382000" cy="1524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Results of scale model with no </a:t>
            </a:r>
            <a:r>
              <a:rPr lang="en-US" dirty="0" err="1" smtClean="0"/>
              <a:t>MFCs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Decrease in noise with the addition of each material</a:t>
            </a:r>
          </a:p>
          <a:p>
            <a:pPr lvl="1"/>
            <a:r>
              <a:rPr lang="en-US" dirty="0" smtClean="0"/>
              <a:t>Change in sound barrier attachment method?</a:t>
            </a:r>
          </a:p>
          <a:p>
            <a:pPr lvl="1"/>
            <a:r>
              <a:rPr lang="en-US" dirty="0" smtClean="0"/>
              <a:t>How will MFC actuators affect sound?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752600"/>
          <a:ext cx="85344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  <a:gridCol w="2209800"/>
                <a:gridCol w="15240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Layering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Increase/Decrease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Sound</a:t>
                      </a:r>
                      <a:r>
                        <a:rPr lang="en-US" baseline="0" dirty="0" smtClean="0"/>
                        <a:t>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Range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VibraBlock</a:t>
                      </a:r>
                      <a:r>
                        <a:rPr lang="en-US" baseline="0" dirty="0" smtClean="0"/>
                        <a:t> Washer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1750-2000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Dual Layer</a:t>
                      </a:r>
                      <a:r>
                        <a:rPr lang="en-US" baseline="0" dirty="0" smtClean="0"/>
                        <a:t> with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VibraBlock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Hz 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1800-2000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baseline="0" dirty="0" smtClean="0"/>
                        <a:t>Sound Barrier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500-700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0" dirty="0" smtClean="0"/>
                        <a:t>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1600-1800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1800-2000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Sound</a:t>
                      </a:r>
                      <a:r>
                        <a:rPr lang="en-US" baseline="0" dirty="0" smtClean="0"/>
                        <a:t> Absorbing Foam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15-20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500-1000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Results: Sound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562600"/>
            <a:ext cx="7467600" cy="990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Final assembly vs. unaltered cover:</a:t>
            </a:r>
          </a:p>
          <a:p>
            <a:pPr lvl="1"/>
            <a:r>
              <a:rPr lang="en-US" dirty="0" smtClean="0"/>
              <a:t>Large reductions in 400-800, 1200-1500, &amp; 1800-2000 Hz ranges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600200"/>
          <a:ext cx="8534400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  <a:gridCol w="2133600"/>
                <a:gridCol w="16002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Layering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Increase/Decrease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Sound</a:t>
                      </a:r>
                      <a:r>
                        <a:rPr lang="en-US" baseline="0" dirty="0" smtClean="0"/>
                        <a:t>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Range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baseline="0" dirty="0" smtClean="0"/>
                        <a:t>MFCs (no voltage)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dB  </a:t>
                      </a:r>
                      <a:r>
                        <a:rPr lang="en-US" dirty="0" err="1" smtClean="0">
                          <a:latin typeface="Wingdings"/>
                          <a:ea typeface="Wingdings"/>
                          <a:cs typeface="Wingdings"/>
                        </a:rPr>
                        <a:t>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700-800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10-20</a:t>
                      </a:r>
                      <a:r>
                        <a:rPr lang="en-US" baseline="0" dirty="0" smtClean="0"/>
                        <a:t>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1800-2000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Constant 5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</a:t>
                      </a:r>
                      <a:r>
                        <a:rPr lang="en-US" baseline="0" dirty="0" smtClean="0"/>
                        <a:t> 700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Control vs. No Control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@ 1150 &amp; 1400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baseline="0" dirty="0" smtClean="0"/>
                        <a:t>Sound Barrier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@ 300, 450, 750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0" dirty="0" smtClean="0"/>
                        <a:t>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1250-1400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d</a:t>
                      </a:r>
                      <a:r>
                        <a:rPr lang="en-US" baseline="0" dirty="0" smtClean="0"/>
                        <a:t>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1700-2000</a:t>
                      </a:r>
                      <a:r>
                        <a:rPr lang="en-US" baseline="0" dirty="0" smtClean="0"/>
                        <a:t>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Sound</a:t>
                      </a:r>
                      <a:r>
                        <a:rPr lang="en-US" baseline="0" dirty="0" smtClean="0"/>
                        <a:t> Absorbing Foam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</a:t>
                      </a:r>
                      <a:r>
                        <a:rPr lang="en-US" baseline="0" dirty="0" smtClean="0"/>
                        <a:t> Drop @ 500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dB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1400-2000 Hz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fld id="{F6D3CD5D-926C-7340-9D82-CE0F91055789}" type="slidenum">
              <a:rPr lang="en-US" sz="2200" smtClean="0">
                <a:solidFill>
                  <a:srgbClr val="FF6600"/>
                </a:solidFill>
              </a:rPr>
              <a:pPr/>
              <a:t>19</a:t>
            </a:fld>
            <a:endParaRPr lang="en-US" sz="22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114800" cy="3840163"/>
          </a:xfrm>
        </p:spPr>
        <p:txBody>
          <a:bodyPr>
            <a:normAutofit/>
          </a:bodyPr>
          <a:lstStyle/>
          <a:p>
            <a:pPr>
              <a:buClr>
                <a:srgbClr val="FF6600"/>
              </a:buClr>
              <a:buSzPct val="80000"/>
              <a:buFont typeface="Wingdings" charset="2"/>
              <a:buChar char="q"/>
            </a:pPr>
            <a:r>
              <a:rPr lang="en-US" dirty="0" smtClean="0"/>
              <a:t>Project Description</a:t>
            </a:r>
          </a:p>
          <a:p>
            <a:pPr>
              <a:buClr>
                <a:srgbClr val="FF6600"/>
              </a:buClr>
              <a:buSzPct val="80000"/>
              <a:buFont typeface="Wingdings" charset="2"/>
              <a:buChar char="q"/>
            </a:pPr>
            <a:r>
              <a:rPr lang="en-US" dirty="0" smtClean="0"/>
              <a:t>Project Design</a:t>
            </a:r>
          </a:p>
          <a:p>
            <a:pPr>
              <a:buClr>
                <a:srgbClr val="FF6600"/>
              </a:buClr>
              <a:buSzPct val="80000"/>
              <a:buFont typeface="Wingdings" charset="2"/>
              <a:buChar char="q"/>
            </a:pPr>
            <a:r>
              <a:rPr lang="en-US" dirty="0" smtClean="0"/>
              <a:t>Design Analysis</a:t>
            </a:r>
          </a:p>
          <a:p>
            <a:pPr>
              <a:buClr>
                <a:srgbClr val="FF6600"/>
              </a:buClr>
              <a:buSzPct val="80000"/>
              <a:buFont typeface="Wingdings" charset="2"/>
              <a:buChar char="q"/>
            </a:pPr>
            <a:r>
              <a:rPr lang="en-US" dirty="0" smtClean="0"/>
              <a:t>Project Testing</a:t>
            </a:r>
          </a:p>
          <a:p>
            <a:pPr>
              <a:buClr>
                <a:srgbClr val="FF6600"/>
              </a:buClr>
              <a:buSzPct val="80000"/>
              <a:buFont typeface="Wingdings" charset="2"/>
              <a:buChar char="q"/>
            </a:pPr>
            <a:r>
              <a:rPr lang="en-US" dirty="0" smtClean="0"/>
              <a:t>Data and Results</a:t>
            </a:r>
          </a:p>
          <a:p>
            <a:pPr>
              <a:buClr>
                <a:srgbClr val="FF6600"/>
              </a:buClr>
              <a:buSzPct val="80000"/>
              <a:buFont typeface="Wingdings" charset="2"/>
              <a:buChar char="q"/>
            </a:pPr>
            <a:r>
              <a:rPr lang="en-US" dirty="0" smtClean="0"/>
              <a:t>Project Conclusion</a:t>
            </a:r>
          </a:p>
          <a:p>
            <a:pPr>
              <a:buClr>
                <a:srgbClr val="FF6600"/>
              </a:buClr>
            </a:pPr>
            <a:endParaRPr lang="en-US" dirty="0"/>
          </a:p>
        </p:txBody>
      </p:sp>
      <p:pic>
        <p:nvPicPr>
          <p:cNvPr id="4" name="Picture 12" descr="ISC Overview Picture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40589" y="1981200"/>
            <a:ext cx="3489011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fld id="{F6D3CD5D-926C-7340-9D82-CE0F91055789}" type="slidenum">
              <a:rPr lang="en-US" sz="2200" smtClean="0">
                <a:solidFill>
                  <a:srgbClr val="FF6600"/>
                </a:solidFill>
              </a:rPr>
              <a:pPr/>
              <a:t>2</a:t>
            </a:fld>
            <a:endParaRPr lang="en-US" sz="22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Effectiveness</a:t>
            </a:r>
            <a:endParaRPr lang="en-US" dirty="0"/>
          </a:p>
        </p:txBody>
      </p:sp>
      <p:graphicFrame>
        <p:nvGraphicFramePr>
          <p:cNvPr id="10" name="Chart 9"/>
          <p:cNvGraphicFramePr/>
          <p:nvPr/>
        </p:nvGraphicFramePr>
        <p:xfrm>
          <a:off x="-114300" y="1905000"/>
          <a:ext cx="60198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3962400" y="1905000"/>
          <a:ext cx="5257800" cy="33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38898" y="2438400"/>
            <a:ext cx="2400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Eurostile"/>
                <a:cs typeface="Eurostile"/>
              </a:rPr>
              <a:t>MFCs w/Max Voltage</a:t>
            </a:r>
            <a:endParaRPr lang="en-US" sz="1200" dirty="0">
              <a:latin typeface="Eurostile"/>
              <a:cs typeface="Eurostile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6858000" y="2715398"/>
            <a:ext cx="457200" cy="29444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066800" y="5715000"/>
            <a:ext cx="7467600" cy="762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Percentage estimations determined using Simpsons Rule</a:t>
            </a:r>
          </a:p>
          <a:p>
            <a:r>
              <a:rPr lang="en-US" dirty="0" smtClean="0"/>
              <a:t>Project Budget: over $200 under budget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22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2514600"/>
            <a:ext cx="2400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Eurostile"/>
                <a:cs typeface="Eurostile"/>
              </a:rPr>
              <a:t>MFCs w/Control</a:t>
            </a:r>
            <a:endParaRPr lang="en-US" sz="1200" dirty="0">
              <a:latin typeface="Eurostile"/>
              <a:cs typeface="Eurostile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5638800" y="2822375"/>
            <a:ext cx="266700" cy="187474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43000" y="3009850"/>
            <a:ext cx="152400" cy="79276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24000" y="2714609"/>
            <a:ext cx="152400" cy="14942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828056" y="2743843"/>
            <a:ext cx="155476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 flipV="1">
            <a:off x="2209800" y="2715399"/>
            <a:ext cx="152398" cy="148632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6324600" cy="481647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Testing Results</a:t>
            </a:r>
          </a:p>
          <a:p>
            <a:pPr lvl="1"/>
            <a:r>
              <a:rPr lang="en-US" dirty="0" smtClean="0"/>
              <a:t>MFC actuators passively increase stiffness (like ribs)</a:t>
            </a:r>
          </a:p>
          <a:p>
            <a:pPr lvl="1"/>
            <a:r>
              <a:rPr lang="en-US" dirty="0" smtClean="0"/>
              <a:t>Cantilever beam and controller prove concept</a:t>
            </a:r>
          </a:p>
          <a:p>
            <a:pPr lvl="1"/>
            <a:r>
              <a:rPr lang="en-US" dirty="0" err="1" smtClean="0"/>
              <a:t>MFCs</a:t>
            </a:r>
            <a:r>
              <a:rPr lang="en-US" dirty="0" smtClean="0"/>
              <a:t> proved to NOT be cost effective at reducing </a:t>
            </a:r>
            <a:r>
              <a:rPr lang="en-US" dirty="0" err="1" smtClean="0"/>
              <a:t>dBs</a:t>
            </a:r>
            <a:endParaRPr lang="en-US" dirty="0" smtClean="0"/>
          </a:p>
          <a:p>
            <a:pPr lvl="1"/>
            <a:r>
              <a:rPr lang="en-US" dirty="0" smtClean="0"/>
              <a:t>Overall passive design with sound barrier proved very effective</a:t>
            </a:r>
          </a:p>
          <a:p>
            <a:endParaRPr lang="en-US" dirty="0" smtClean="0"/>
          </a:p>
          <a:p>
            <a:r>
              <a:rPr lang="en-US" dirty="0" smtClean="0"/>
              <a:t>Future Prospects</a:t>
            </a:r>
          </a:p>
          <a:p>
            <a:pPr lvl="1"/>
            <a:r>
              <a:rPr lang="en-US" dirty="0" smtClean="0"/>
              <a:t>Use a simpler constraining/attachment system for sound barrier</a:t>
            </a:r>
          </a:p>
          <a:p>
            <a:pPr lvl="1"/>
            <a:r>
              <a:rPr lang="en-US" dirty="0" smtClean="0"/>
              <a:t>Incorporate and test strain gauges for feedback control</a:t>
            </a:r>
          </a:p>
          <a:p>
            <a:pPr lvl="1"/>
            <a:r>
              <a:rPr lang="en-US" dirty="0" smtClean="0"/>
              <a:t>Make MFC actuators more effective:</a:t>
            </a:r>
          </a:p>
          <a:p>
            <a:pPr lvl="2"/>
            <a:r>
              <a:rPr lang="en-US" dirty="0" smtClean="0"/>
              <a:t>Quicker frequency response</a:t>
            </a:r>
          </a:p>
          <a:p>
            <a:pPr lvl="2"/>
            <a:r>
              <a:rPr lang="en-US" dirty="0" smtClean="0"/>
              <a:t>More advanced dynamic modeling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05600" y="43434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Scale Model With Spring Clamps</a:t>
            </a:r>
            <a:endParaRPr lang="en-US" sz="1400" dirty="0"/>
          </a:p>
        </p:txBody>
      </p:sp>
      <p:pic>
        <p:nvPicPr>
          <p:cNvPr id="5" name="Picture 4" descr="clamps3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362200"/>
            <a:ext cx="2488219" cy="2019768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to:</a:t>
            </a:r>
          </a:p>
          <a:p>
            <a:pPr lvl="1"/>
            <a:r>
              <a:rPr lang="en-US" dirty="0" smtClean="0"/>
              <a:t>Academic Advisor: Dr. William Oates</a:t>
            </a:r>
          </a:p>
          <a:p>
            <a:pPr lvl="1"/>
            <a:r>
              <a:rPr lang="en-US" dirty="0" smtClean="0"/>
              <a:t>Cummins Representatives: Richard Varo and David </a:t>
            </a:r>
            <a:r>
              <a:rPr lang="en-US" dirty="0" err="1" smtClean="0"/>
              <a:t>Moenssen</a:t>
            </a:r>
            <a:endParaRPr lang="en-US" dirty="0" smtClean="0"/>
          </a:p>
          <a:p>
            <a:pPr lvl="1"/>
            <a:r>
              <a:rPr lang="en-US" dirty="0" smtClean="0"/>
              <a:t>Shaker Lab Assistants &amp; Dr. Collins</a:t>
            </a:r>
          </a:p>
          <a:p>
            <a:pPr lvl="1"/>
            <a:r>
              <a:rPr lang="en-US" dirty="0" smtClean="0"/>
              <a:t>Faculty Advisors: Dr. Shih and Dr. </a:t>
            </a:r>
            <a:r>
              <a:rPr lang="en-US" dirty="0" err="1" smtClean="0"/>
              <a:t>Waryoba</a:t>
            </a:r>
            <a:endParaRPr lang="en-US" dirty="0" smtClean="0"/>
          </a:p>
          <a:p>
            <a:pPr lvl="1"/>
            <a:r>
              <a:rPr lang="en-US" dirty="0" smtClean="0"/>
              <a:t>Bobby </a:t>
            </a:r>
            <a:r>
              <a:rPr lang="en-US" dirty="0" err="1" smtClean="0"/>
              <a:t>Avant</a:t>
            </a:r>
            <a:r>
              <a:rPr lang="en-US" dirty="0" smtClean="0"/>
              <a:t> at the AAPL Machine Shop</a:t>
            </a:r>
          </a:p>
          <a:p>
            <a:pPr lvl="1"/>
            <a:r>
              <a:rPr lang="en-US" dirty="0" smtClean="0"/>
              <a:t>Dr. Clark’s Stride Lab &amp; Christopher </a:t>
            </a:r>
            <a:r>
              <a:rPr lang="en-US" dirty="0" err="1" smtClean="0"/>
              <a:t>Kulinka</a:t>
            </a: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Testing: Sound Data</a:t>
            </a:r>
            <a:endParaRPr lang="en-US" dirty="0"/>
          </a:p>
        </p:txBody>
      </p:sp>
      <p:pic>
        <p:nvPicPr>
          <p:cNvPr id="12" name="Picture 11" descr="_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9739" t="7778" r="5425" b="57778"/>
              <a:stretch>
                <a:fillRect/>
              </a:stretch>
            </p:blipFill>
          </mc:Choice>
          <mc:Fallback>
            <p:blipFill>
              <a:blip r:embed="rId4"/>
              <a:srcRect l="9739" t="7778" r="5425" b="57778"/>
              <a:stretch>
                <a:fillRect/>
              </a:stretch>
            </p:blipFill>
          </mc:Fallback>
        </mc:AlternateContent>
        <p:spPr>
          <a:xfrm>
            <a:off x="457200" y="1600200"/>
            <a:ext cx="8266471" cy="4343400"/>
          </a:xfrm>
          <a:prstGeom prst="rect">
            <a:avLst/>
          </a:prstGeom>
        </p:spPr>
      </p:pic>
      <p:pic>
        <p:nvPicPr>
          <p:cNvPr id="13" name="Picture 12" descr="_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9739" t="42222" r="5425" b="20000"/>
              <a:stretch>
                <a:fillRect/>
              </a:stretch>
            </p:blipFill>
          </mc:Choice>
          <mc:Fallback>
            <p:blipFill>
              <a:blip r:embed="rId6"/>
              <a:srcRect l="9739" t="42222" r="5425" b="20000"/>
              <a:stretch>
                <a:fillRect/>
              </a:stretch>
            </p:blipFill>
          </mc:Fallback>
        </mc:AlternateContent>
        <p:spPr>
          <a:xfrm>
            <a:off x="723900" y="1600200"/>
            <a:ext cx="7658100" cy="4413143"/>
          </a:xfrm>
          <a:prstGeom prst="rect">
            <a:avLst/>
          </a:prstGeom>
        </p:spPr>
      </p:pic>
      <p:pic>
        <p:nvPicPr>
          <p:cNvPr id="14" name="Picture 13" descr="_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 l="9739" t="7778" r="9739" b="53333"/>
              <a:stretch>
                <a:fillRect/>
              </a:stretch>
            </p:blipFill>
          </mc:Choice>
          <mc:Fallback>
            <p:blipFill>
              <a:blip r:embed="rId8"/>
              <a:srcRect l="9739" t="7778" r="9739" b="53333"/>
              <a:stretch>
                <a:fillRect/>
              </a:stretch>
            </p:blipFill>
          </mc:Fallback>
        </mc:AlternateContent>
        <p:spPr>
          <a:xfrm>
            <a:off x="685800" y="1417638"/>
            <a:ext cx="7589520" cy="4743450"/>
          </a:xfrm>
          <a:prstGeom prst="rect">
            <a:avLst/>
          </a:prstGeom>
        </p:spPr>
      </p:pic>
      <p:pic>
        <p:nvPicPr>
          <p:cNvPr id="15" name="Picture 14" descr="_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 l="9739" t="46667" r="9739" b="18889"/>
              <a:stretch>
                <a:fillRect/>
              </a:stretch>
            </p:blipFill>
          </mc:Choice>
          <mc:Fallback>
            <p:blipFill>
              <a:blip r:embed="rId10"/>
              <a:srcRect l="9739" t="46667" r="9739" b="18889"/>
              <a:stretch>
                <a:fillRect/>
              </a:stretch>
            </p:blipFill>
          </mc:Fallback>
        </mc:AlternateContent>
        <p:spPr>
          <a:xfrm>
            <a:off x="187796" y="1447800"/>
            <a:ext cx="8727604" cy="4831352"/>
          </a:xfrm>
          <a:prstGeom prst="rect">
            <a:avLst/>
          </a:prstGeom>
        </p:spPr>
      </p:pic>
      <p:pic>
        <p:nvPicPr>
          <p:cNvPr id="16" name="Picture 15" descr="_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rcRect l="9739" t="7778" r="9739" b="53333"/>
              <a:stretch>
                <a:fillRect/>
              </a:stretch>
            </p:blipFill>
          </mc:Choice>
          <mc:Fallback>
            <p:blipFill>
              <a:blip r:embed="rId12"/>
              <a:srcRect l="9739" t="7778" r="9739" b="53333"/>
              <a:stretch>
                <a:fillRect/>
              </a:stretch>
            </p:blipFill>
          </mc:Fallback>
        </mc:AlternateContent>
        <p:spPr>
          <a:xfrm>
            <a:off x="563880" y="1371600"/>
            <a:ext cx="8046720" cy="5029200"/>
          </a:xfrm>
          <a:prstGeom prst="rect">
            <a:avLst/>
          </a:prstGeom>
        </p:spPr>
      </p:pic>
      <p:pic>
        <p:nvPicPr>
          <p:cNvPr id="8" name="Picture 7" descr="best(2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rcRect l="9739" t="7778" r="5425" b="60000"/>
              <a:stretch>
                <a:fillRect/>
              </a:stretch>
            </p:blipFill>
          </mc:Choice>
          <mc:Fallback>
            <p:blipFill>
              <a:blip r:embed="rId14"/>
              <a:srcRect l="9739" t="7778" r="5425" b="60000"/>
              <a:stretch>
                <a:fillRect/>
              </a:stretch>
            </p:blipFill>
          </mc:Fallback>
        </mc:AlternateContent>
        <p:spPr>
          <a:xfrm>
            <a:off x="0" y="1518834"/>
            <a:ext cx="9157138" cy="4500966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722437"/>
            <a:ext cx="4191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Problem Statement:</a:t>
            </a:r>
          </a:p>
          <a:p>
            <a:pPr lvl="1"/>
            <a:r>
              <a:rPr lang="en-US" dirty="0" smtClean="0"/>
              <a:t>Propagation of vibrations in valve or gear covers in mid-sized diesel engines result in radiated noise</a:t>
            </a:r>
          </a:p>
          <a:p>
            <a:pPr lvl="1"/>
            <a:r>
              <a:rPr lang="en-US" dirty="0" smtClean="0"/>
              <a:t>Use active and passive materials to reduce noise</a:t>
            </a:r>
          </a:p>
          <a:p>
            <a:r>
              <a:rPr lang="en-US" dirty="0" smtClean="0"/>
              <a:t>Constraints:</a:t>
            </a:r>
          </a:p>
          <a:p>
            <a:pPr lvl="1"/>
            <a:r>
              <a:rPr lang="en-US" dirty="0" smtClean="0"/>
              <a:t>Size and space limitations of engine</a:t>
            </a:r>
          </a:p>
          <a:p>
            <a:pPr lvl="1"/>
            <a:r>
              <a:rPr lang="en-US" dirty="0" smtClean="0"/>
              <a:t>Broadband frequency control</a:t>
            </a:r>
          </a:p>
          <a:p>
            <a:pPr lvl="1"/>
            <a:r>
              <a:rPr lang="en-US" dirty="0" smtClean="0"/>
              <a:t>Overall durability and robustness</a:t>
            </a:r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8600" y="5410200"/>
            <a:ext cx="4502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Eurostile" pitchFamily="-65" charset="0"/>
                <a:ea typeface="Eurostile" pitchFamily="-65" charset="0"/>
                <a:cs typeface="Eurostile" pitchFamily="-65" charset="0"/>
              </a:rPr>
              <a:t>Gear Cover Mounted on Engine</a:t>
            </a:r>
          </a:p>
        </p:txBody>
      </p:sp>
      <p:pic>
        <p:nvPicPr>
          <p:cNvPr id="5" name="Picture 5" descr="moto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922463"/>
            <a:ext cx="4521200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Eurostile" pitchFamily="-65" charset="0"/>
                <a:ea typeface="Eurostile" pitchFamily="-65" charset="0"/>
                <a:cs typeface="Eurostile" pitchFamily="-65" charset="0"/>
              </a:rPr>
              <a:t>Project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676400"/>
            <a:ext cx="4876800" cy="4572000"/>
          </a:xfrm>
        </p:spPr>
        <p:txBody>
          <a:bodyPr rtlCol="0">
            <a:normAutofit fontScale="85000" lnSpcReduction="2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Project Specs: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Lucida Grande"/>
              <a:buChar char="-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Thin, cost-efficient, and lightweight vibration control devise utilizing both active and passive materials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Lucida Grande"/>
              <a:buChar char="-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Device should complement existing engine components</a:t>
            </a:r>
          </a:p>
          <a:p>
            <a:pPr marL="1131570" lvl="2" indent="-274320" eaLnBrk="1" fontAlgn="auto" hangingPunct="1">
              <a:spcAft>
                <a:spcPts val="0"/>
              </a:spcAft>
              <a:buFont typeface="Lucida Grande"/>
              <a:buChar char="-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Cannot exceed 15mm from top of cover</a:t>
            </a:r>
          </a:p>
          <a:p>
            <a:pPr marL="1131570" lvl="2" indent="-274320" eaLnBrk="1" fontAlgn="auto" hangingPunct="1">
              <a:spcAft>
                <a:spcPts val="0"/>
              </a:spcAft>
              <a:buFont typeface="Lucida Grande"/>
              <a:buChar char="-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Cannot surpass the existing perimeter of cover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Lucida Grande"/>
              <a:buChar char="-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Develop working model</a:t>
            </a:r>
          </a:p>
          <a:p>
            <a:pPr marL="1131570" lvl="2" indent="-274320" eaLnBrk="1" fontAlgn="auto" hangingPunct="1">
              <a:spcAft>
                <a:spcPts val="0"/>
              </a:spcAft>
              <a:buFont typeface="Lucida Grande"/>
              <a:buChar char="-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Comparison of design vs. existing cover and dual-layer cover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1508" name="Picture 5" descr="ISC Gear Cover Picture"/>
          <p:cNvPicPr>
            <a:picLocks noChangeAspect="1" noChangeArrowheads="1"/>
          </p:cNvPicPr>
          <p:nvPr/>
        </p:nvPicPr>
        <p:blipFill>
          <a:blip r:embed="rId4">
            <a:lum bright="-16000"/>
          </a:blip>
          <a:srcRect/>
          <a:stretch>
            <a:fillRect/>
          </a:stretch>
        </p:blipFill>
        <p:spPr bwMode="auto">
          <a:xfrm>
            <a:off x="1636713" y="3462338"/>
            <a:ext cx="3033712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5"/>
          <a:srcRect t="5556"/>
          <a:stretch>
            <a:fillRect/>
          </a:stretch>
        </p:blipFill>
        <p:spPr bwMode="auto">
          <a:xfrm rot="10800000">
            <a:off x="152400" y="1676400"/>
            <a:ext cx="30019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533400" y="19812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Eurostile" pitchFamily="-65" charset="0"/>
                <a:ea typeface="Eurostile" pitchFamily="-65" charset="0"/>
                <a:cs typeface="Eurostile" pitchFamily="-65" charset="0"/>
              </a:rPr>
              <a:t>Gear Housing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2590800" y="49530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Eurostile" pitchFamily="-65" charset="0"/>
                <a:ea typeface="Eurostile" pitchFamily="-65" charset="0"/>
                <a:cs typeface="Eurostile" pitchFamily="-65" charset="0"/>
              </a:rPr>
              <a:t>Gear Cover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Eurostile" pitchFamily="-65" charset="0"/>
                <a:ea typeface="Eurostile" pitchFamily="-65" charset="0"/>
                <a:cs typeface="Eurostile" pitchFamily="-65" charset="0"/>
              </a:rPr>
              <a:t>Design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4114800" cy="437356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Optimal Design Concept: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Use piezoelectric patch actuators to actively effect stiffness of gear cover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Use sound “barrier” to block noise emissions from outside environment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Passive Foam to prevent reflected noise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Compliant seal to prevent transmission of vibrations from cover to barrier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latin typeface="Eurostile"/>
                <a:ea typeface="+mn-ea"/>
                <a:cs typeface="Eurostile"/>
              </a:rPr>
              <a:t>Downside: Unrealistic due to finances and complicated structure/size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5181600" y="57150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Eurostile" pitchFamily="-65" charset="0"/>
                <a:ea typeface="Eurostile" pitchFamily="-65" charset="0"/>
                <a:cs typeface="Eurostile" pitchFamily="-65" charset="0"/>
              </a:rPr>
              <a:t>Pro-E illustration of design</a:t>
            </a:r>
          </a:p>
        </p:txBody>
      </p:sp>
      <p:pic>
        <p:nvPicPr>
          <p:cNvPr id="23557" name="Picture 4" descr="Exploded_2.bmp"/>
          <p:cNvPicPr>
            <a:picLocks noChangeAspect="1"/>
          </p:cNvPicPr>
          <p:nvPr/>
        </p:nvPicPr>
        <p:blipFill>
          <a:blip r:embed="rId4"/>
          <a:srcRect l="5833" t="14259" r="21667" b="21968"/>
          <a:stretch>
            <a:fillRect/>
          </a:stretch>
        </p:blipFill>
        <p:spPr bwMode="auto">
          <a:xfrm>
            <a:off x="4267200" y="2133600"/>
            <a:ext cx="4681538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4114800" y="5224463"/>
            <a:ext cx="152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Eurostile" pitchFamily="-65" charset="0"/>
                <a:ea typeface="Eurostile" pitchFamily="-65" charset="0"/>
                <a:cs typeface="Eurostile" pitchFamily="-65" charset="0"/>
              </a:rPr>
              <a:t>Gear Housing</a:t>
            </a:r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114800" y="17526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Eurostile" pitchFamily="-65" charset="0"/>
                <a:ea typeface="Eurostile" pitchFamily="-65" charset="0"/>
                <a:cs typeface="Eurostile" pitchFamily="-65" charset="0"/>
              </a:rPr>
              <a:t>Gear Cover</a:t>
            </a:r>
          </a:p>
        </p:txBody>
      </p:sp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5715000" y="5221288"/>
            <a:ext cx="152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Eurostile" pitchFamily="-65" charset="0"/>
                <a:ea typeface="Eurostile" pitchFamily="-65" charset="0"/>
                <a:cs typeface="Eurostile" pitchFamily="-65" charset="0"/>
              </a:rPr>
              <a:t>PZT Strips</a:t>
            </a:r>
          </a:p>
        </p:txBody>
      </p:sp>
      <p:sp>
        <p:nvSpPr>
          <p:cNvPr id="23561" name="TextBox 10"/>
          <p:cNvSpPr txBox="1">
            <a:spLocks noChangeArrowheads="1"/>
          </p:cNvSpPr>
          <p:nvPr/>
        </p:nvSpPr>
        <p:spPr bwMode="auto">
          <a:xfrm>
            <a:off x="5638800" y="17526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Eurostile" pitchFamily="-65" charset="0"/>
                <a:ea typeface="Eurostile" pitchFamily="-65" charset="0"/>
                <a:cs typeface="Eurostile" pitchFamily="-65" charset="0"/>
              </a:rPr>
              <a:t>Compliant Seal</a:t>
            </a:r>
          </a:p>
        </p:txBody>
      </p:sp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7315200" y="5224463"/>
            <a:ext cx="152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Eurostile" pitchFamily="-65" charset="0"/>
                <a:ea typeface="Eurostile" pitchFamily="-65" charset="0"/>
                <a:cs typeface="Eurostile" pitchFamily="-65" charset="0"/>
              </a:rPr>
              <a:t>Passive Foam</a:t>
            </a:r>
          </a:p>
        </p:txBody>
      </p:sp>
      <p:sp>
        <p:nvSpPr>
          <p:cNvPr id="23563" name="TextBox 12"/>
          <p:cNvSpPr txBox="1">
            <a:spLocks noChangeArrowheads="1"/>
          </p:cNvSpPr>
          <p:nvPr/>
        </p:nvSpPr>
        <p:spPr bwMode="auto">
          <a:xfrm>
            <a:off x="7424738" y="17526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Eurostile" pitchFamily="-65" charset="0"/>
                <a:ea typeface="Eurostile" pitchFamily="-65" charset="0"/>
                <a:cs typeface="Eurostile" pitchFamily="-65" charset="0"/>
              </a:rPr>
              <a:t>Sound Barrier</a:t>
            </a:r>
          </a:p>
        </p:txBody>
      </p:sp>
      <p:cxnSp>
        <p:nvCxnSpPr>
          <p:cNvPr id="15" name="Straight Arrow Connector 14"/>
          <p:cNvCxnSpPr>
            <a:stCxn id="23559" idx="2"/>
          </p:cNvCxnSpPr>
          <p:nvPr/>
        </p:nvCxnSpPr>
        <p:spPr>
          <a:xfrm rot="16200000" flipH="1">
            <a:off x="4779169" y="2188369"/>
            <a:ext cx="652462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4285456" y="4934744"/>
            <a:ext cx="496888" cy="76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V="1">
            <a:off x="5922169" y="4901406"/>
            <a:ext cx="496888" cy="14922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3561" idx="2"/>
          </p:cNvCxnSpPr>
          <p:nvPr/>
        </p:nvCxnSpPr>
        <p:spPr>
          <a:xfrm rot="16200000" flipH="1">
            <a:off x="6303169" y="2188369"/>
            <a:ext cx="423862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V="1">
            <a:off x="7141368" y="4669632"/>
            <a:ext cx="728663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8131969" y="2188369"/>
            <a:ext cx="423862" cy="228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ssem1_FIXED.avi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Design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16333"/>
            <a:ext cx="3810000" cy="89826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Scale model design</a:t>
            </a:r>
          </a:p>
          <a:p>
            <a:pPr lvl="1"/>
            <a:r>
              <a:rPr lang="en-US" dirty="0" smtClean="0"/>
              <a:t>Utilizes same components: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581400"/>
            <a:ext cx="21804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Vibra</a:t>
            </a:r>
            <a:r>
              <a:rPr lang="en-US" sz="1600" dirty="0" smtClean="0"/>
              <a:t> Block: Reduce Contact Vibrations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743200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SSP Foam: Sound Absorbing Foam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828800" y="2819400"/>
            <a:ext cx="28956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057400" y="3886200"/>
            <a:ext cx="12192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63566" y="5358824"/>
            <a:ext cx="21804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Gear Cover: Main Design Component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2" y="4673024"/>
            <a:ext cx="18287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MFC Actuators: Active Control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400800" y="1531203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Barrier Panel: Encloses Components and Reduces Harmonics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5410200" y="5638800"/>
            <a:ext cx="1905002" cy="344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5562602" y="5144868"/>
            <a:ext cx="2209801" cy="4177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6172201" y="2133600"/>
            <a:ext cx="1600204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5983069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Gear Housing: Attachment to Shaker Equipment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5029200" y="6306234"/>
            <a:ext cx="167640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057400" y="3389531"/>
            <a:ext cx="1828800" cy="4966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55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55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55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55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55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55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055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3055"/>
                            </p:stCondLst>
                            <p:childTnLst>
                              <p:par>
                                <p:cTn id="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055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55"/>
                            </p:stCondLst>
                            <p:childTnLst>
                              <p:par>
                                <p:cTn id="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055"/>
                            </p:stCondLst>
                            <p:childTnLst>
                              <p:par>
                                <p:cTn id="6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055"/>
                            </p:stCondLst>
                            <p:childTnLst>
                              <p:par>
                                <p:cTn id="6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9" grpId="0"/>
      <p:bldP spid="9" grpId="1"/>
      <p:bldP spid="10" grpId="0"/>
      <p:bldP spid="10" grpId="1"/>
      <p:bldP spid="13" grpId="0"/>
      <p:bldP spid="13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Eurostile" pitchFamily="-65" charset="0"/>
                <a:ea typeface="Eurostile" pitchFamily="-65" charset="0"/>
                <a:cs typeface="Eurostile" pitchFamily="-65" charset="0"/>
              </a:rPr>
              <a:t>Design Analysis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2296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500" dirty="0" smtClean="0">
                <a:latin typeface="Eurostile" pitchFamily="-65" charset="0"/>
                <a:ea typeface="Eurostile" pitchFamily="-65" charset="0"/>
                <a:cs typeface="Eurostile" pitchFamily="-65" charset="0"/>
              </a:rPr>
              <a:t>Is the “scaled model” an accurate substitution?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Eurostile" pitchFamily="-65" charset="0"/>
                <a:ea typeface="Eurostile" pitchFamily="-65" charset="0"/>
                <a:cs typeface="Eurostile" pitchFamily="-65" charset="0"/>
              </a:rPr>
              <a:t>Finite element modal analysis computed</a:t>
            </a:r>
          </a:p>
        </p:txBody>
      </p:sp>
      <p:pic>
        <p:nvPicPr>
          <p:cNvPr id="26" name="Picture 25" descr="mode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42" r="22566"/>
          <a:stretch>
            <a:fillRect/>
          </a:stretch>
        </p:blipFill>
        <p:spPr>
          <a:xfrm flipH="1">
            <a:off x="6714782" y="3825731"/>
            <a:ext cx="2267635" cy="2111459"/>
          </a:xfrm>
          <a:prstGeom prst="rect">
            <a:avLst/>
          </a:prstGeom>
        </p:spPr>
      </p:pic>
      <p:pic>
        <p:nvPicPr>
          <p:cNvPr id="27" name="Picture 26" descr="mode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30" r="22330"/>
          <a:stretch>
            <a:fillRect/>
          </a:stretch>
        </p:blipFill>
        <p:spPr>
          <a:xfrm flipH="1">
            <a:off x="843135" y="3825731"/>
            <a:ext cx="2281065" cy="2102957"/>
          </a:xfrm>
          <a:prstGeom prst="rect">
            <a:avLst/>
          </a:prstGeom>
        </p:spPr>
      </p:pic>
      <p:pic>
        <p:nvPicPr>
          <p:cNvPr id="28" name="Picture 27" descr="nodal1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00" t="6000" r="13750" b="11000"/>
          <a:stretch>
            <a:fillRect/>
          </a:stretch>
        </p:blipFill>
        <p:spPr>
          <a:xfrm>
            <a:off x="127565" y="2697644"/>
            <a:ext cx="1780670" cy="1738773"/>
          </a:xfrm>
          <a:prstGeom prst="rect">
            <a:avLst/>
          </a:prstGeom>
        </p:spPr>
      </p:pic>
      <p:pic>
        <p:nvPicPr>
          <p:cNvPr id="29" name="Picture 28" descr="nodal8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13" t="5500" r="13687" b="12461"/>
          <a:stretch>
            <a:fillRect/>
          </a:stretch>
        </p:blipFill>
        <p:spPr>
          <a:xfrm>
            <a:off x="6068265" y="2667000"/>
            <a:ext cx="1780335" cy="1738773"/>
          </a:xfrm>
          <a:prstGeom prst="rect">
            <a:avLst/>
          </a:prstGeom>
        </p:spPr>
      </p:pic>
      <p:sp>
        <p:nvSpPr>
          <p:cNvPr id="31" name="Bent Arrow 30"/>
          <p:cNvSpPr/>
          <p:nvPr/>
        </p:nvSpPr>
        <p:spPr>
          <a:xfrm rot="10800000" flipH="1">
            <a:off x="304800" y="4436417"/>
            <a:ext cx="800950" cy="62342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Bent Arrow 32"/>
          <p:cNvSpPr/>
          <p:nvPr/>
        </p:nvSpPr>
        <p:spPr>
          <a:xfrm rot="10800000" flipH="1">
            <a:off x="6285649" y="4436418"/>
            <a:ext cx="800950" cy="62342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33" descr="nodal4.jpg"/>
          <p:cNvPicPr>
            <a:picLocks noChangeAspect="1"/>
          </p:cNvPicPr>
          <p:nvPr/>
        </p:nvPicPr>
        <p:blipFill>
          <a:blip r:embed="rId8"/>
          <a:srcRect l="23864" t="7576" r="14773" b="12121"/>
          <a:stretch>
            <a:fillRect/>
          </a:stretch>
        </p:blipFill>
        <p:spPr>
          <a:xfrm>
            <a:off x="3105220" y="2697644"/>
            <a:ext cx="1771580" cy="1738773"/>
          </a:xfrm>
          <a:prstGeom prst="rect">
            <a:avLst/>
          </a:prstGeom>
        </p:spPr>
      </p:pic>
      <p:sp>
        <p:nvSpPr>
          <p:cNvPr id="35" name="Bent Arrow 34"/>
          <p:cNvSpPr/>
          <p:nvPr/>
        </p:nvSpPr>
        <p:spPr>
          <a:xfrm rot="10800000" flipH="1">
            <a:off x="3276600" y="4436417"/>
            <a:ext cx="800950" cy="62342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6" name="Picture 35" descr="mode2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33" r="22500"/>
          <a:stretch>
            <a:fillRect/>
          </a:stretch>
        </p:blipFill>
        <p:spPr>
          <a:xfrm flipH="1">
            <a:off x="3787092" y="3825730"/>
            <a:ext cx="2232708" cy="210295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971800" y="5937190"/>
            <a:ext cx="3313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COMSOL FEA of First 3 Modes</a:t>
            </a:r>
            <a:endParaRPr lang="en-US" sz="1600" dirty="0"/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Design Analysis: MFC Actuators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562600" cy="1981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Macro Fiber Composite (MFC)</a:t>
            </a:r>
          </a:p>
          <a:p>
            <a:pPr lvl="1"/>
            <a:r>
              <a:rPr lang="en-US" dirty="0" smtClean="0"/>
              <a:t>Consists of small </a:t>
            </a:r>
            <a:r>
              <a:rPr lang="en-US" dirty="0" err="1" smtClean="0"/>
              <a:t>piezo</a:t>
            </a:r>
            <a:r>
              <a:rPr lang="en-US" dirty="0" smtClean="0"/>
              <a:t> ceramic rods sandwiched in polyimide</a:t>
            </a:r>
          </a:p>
          <a:p>
            <a:r>
              <a:rPr lang="en-US" dirty="0" smtClean="0"/>
              <a:t>Experimentally proven to reduce vibrations</a:t>
            </a:r>
          </a:p>
          <a:p>
            <a:pPr lvl="1"/>
            <a:r>
              <a:rPr lang="en-US" dirty="0" smtClean="0"/>
              <a:t>Oriented in the direction of vibration propagation</a:t>
            </a:r>
          </a:p>
        </p:txBody>
      </p:sp>
      <p:pic>
        <p:nvPicPr>
          <p:cNvPr id="9" name="Picture 8" descr="IMG_2928.JPG"/>
          <p:cNvPicPr>
            <a:picLocks noChangeAspect="1"/>
          </p:cNvPicPr>
          <p:nvPr/>
        </p:nvPicPr>
        <p:blipFill>
          <a:blip r:embed="rId4"/>
          <a:srcRect l="9524" r="6349" b="8995"/>
          <a:stretch>
            <a:fillRect/>
          </a:stretch>
        </p:blipFill>
        <p:spPr>
          <a:xfrm>
            <a:off x="4876800" y="3858782"/>
            <a:ext cx="2941674" cy="2386641"/>
          </a:xfrm>
          <a:prstGeom prst="rect">
            <a:avLst/>
          </a:prstGeom>
        </p:spPr>
      </p:pic>
      <p:pic>
        <p:nvPicPr>
          <p:cNvPr id="10" name="Picture 9" descr="nodal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67" t="6666" r="12500" b="10000"/>
          <a:stretch>
            <a:fillRect/>
          </a:stretch>
        </p:blipFill>
        <p:spPr>
          <a:xfrm flipH="1">
            <a:off x="1384012" y="3858781"/>
            <a:ext cx="2578388" cy="238664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0800000" flipV="1">
            <a:off x="2438400" y="4468380"/>
            <a:ext cx="1219200" cy="7635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19400" y="4160604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Center of First Node</a:t>
            </a:r>
            <a:endParaRPr lang="en-US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2819400" y="5458981"/>
            <a:ext cx="1066802" cy="60960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384012" y="5458981"/>
            <a:ext cx="825788" cy="78644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1409700" y="4049281"/>
            <a:ext cx="990600" cy="60960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24000" y="6245423"/>
            <a:ext cx="2286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FEA of Scale Model Cover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105400" y="6245422"/>
            <a:ext cx="2438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Scale Model Cover with MFCs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112768" y="3429001"/>
            <a:ext cx="2345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Cantilever Beam with MFC</a:t>
            </a:r>
            <a:endParaRPr lang="en-US" sz="1400" dirty="0"/>
          </a:p>
        </p:txBody>
      </p:sp>
      <p:pic>
        <p:nvPicPr>
          <p:cNvPr id="15" name="Picture 14" descr="IMG_2949.JPG"/>
          <p:cNvPicPr>
            <a:picLocks noChangeAspect="1"/>
          </p:cNvPicPr>
          <p:nvPr/>
        </p:nvPicPr>
        <p:blipFill>
          <a:blip r:embed="rId6"/>
          <a:srcRect l="4706" t="2745" b="18824"/>
          <a:stretch>
            <a:fillRect/>
          </a:stretch>
        </p:blipFill>
        <p:spPr>
          <a:xfrm>
            <a:off x="5686044" y="1600200"/>
            <a:ext cx="3000756" cy="1852318"/>
          </a:xfrm>
          <a:prstGeom prst="rect">
            <a:avLst/>
          </a:prstGeom>
        </p:spPr>
      </p:pic>
      <p:sp>
        <p:nvSpPr>
          <p:cNvPr id="17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Testing: Active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132022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Cantilever beam characterization:</a:t>
            </a:r>
          </a:p>
          <a:p>
            <a:pPr lvl="1"/>
            <a:r>
              <a:rPr lang="en-US" dirty="0" smtClean="0"/>
              <a:t>Used to test MFCs and implement control codes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00200"/>
            <a:ext cx="2895600" cy="2539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4139621"/>
            <a:ext cx="2895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Cantilever Beam Apparatus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1698244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Capacitor Probe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6210301" y="1739321"/>
            <a:ext cx="228600" cy="762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38800" y="2612644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MFC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705601" y="2387021"/>
            <a:ext cx="457199" cy="381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P4030069.JPG"/>
          <p:cNvPicPr>
            <a:picLocks noChangeAspect="1"/>
          </p:cNvPicPr>
          <p:nvPr/>
        </p:nvPicPr>
        <p:blipFill>
          <a:blip r:embed="rId4"/>
          <a:srcRect l="46449" t="6163" b="13281"/>
          <a:stretch>
            <a:fillRect/>
          </a:stretch>
        </p:blipFill>
        <p:spPr>
          <a:xfrm rot="5400000">
            <a:off x="723899" y="2933700"/>
            <a:ext cx="2971800" cy="3352800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4114800" y="4661479"/>
            <a:ext cx="4648200" cy="1891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Shaker table: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steady state input vibrations for cantilever beam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Frequency sweeps to test scale model cover with control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399" y="6096000"/>
            <a:ext cx="3352801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Scale Model Cover on Shaker</a:t>
            </a:r>
            <a:endParaRPr lang="en-US" sz="1400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3CD5D-926C-7340-9D82-CE0F91055789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al">
      <a:majorFont>
        <a:latin typeface="Eurostile"/>
        <a:ea typeface=""/>
        <a:cs typeface=""/>
        <a:font script="Jpan" typeface="メイリオ"/>
      </a:majorFont>
      <a:minorFont>
        <a:latin typeface="Eurostile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4360</TotalTime>
  <Words>1326</Words>
  <Application>Microsoft Macintosh PowerPoint</Application>
  <PresentationFormat>On-screen Show (4:3)</PresentationFormat>
  <Paragraphs>316</Paragraphs>
  <Slides>23</Slides>
  <Notes>15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Cummins Active Noise Control</vt:lpstr>
      <vt:lpstr>Outline</vt:lpstr>
      <vt:lpstr>Project Description</vt:lpstr>
      <vt:lpstr>Project Aim</vt:lpstr>
      <vt:lpstr>Design Concept</vt:lpstr>
      <vt:lpstr> Design Solution</vt:lpstr>
      <vt:lpstr>Design Analysis</vt:lpstr>
      <vt:lpstr>Design Analysis: MFC Actuators</vt:lpstr>
      <vt:lpstr>Project Testing: Active</vt:lpstr>
      <vt:lpstr>Project Testing: Passive</vt:lpstr>
      <vt:lpstr>Design Testing: MFC Actuators</vt:lpstr>
      <vt:lpstr>Design Testing: Active Control</vt:lpstr>
      <vt:lpstr>Project Results: Active</vt:lpstr>
      <vt:lpstr>Project Results: Active</vt:lpstr>
      <vt:lpstr>Project Results: Active</vt:lpstr>
      <vt:lpstr>Project Results: Passive</vt:lpstr>
      <vt:lpstr>Project Results: Passive</vt:lpstr>
      <vt:lpstr>Project Results: Passive (No MFCs)</vt:lpstr>
      <vt:lpstr>Project Results: Sound Data</vt:lpstr>
      <vt:lpstr>Project Effectiveness</vt:lpstr>
      <vt:lpstr>Project Conclusion</vt:lpstr>
      <vt:lpstr>Questions?</vt:lpstr>
      <vt:lpstr>Project Testing: Sound Data</vt:lpstr>
    </vt:vector>
  </TitlesOfParts>
  <Company>FSU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Cummins Active Noise Control</dc:title>
  <dc:creator>Joshua Hogue</dc:creator>
  <cp:lastModifiedBy>Joshua Hogue</cp:lastModifiedBy>
  <cp:revision>68</cp:revision>
  <dcterms:created xsi:type="dcterms:W3CDTF">2009-04-16T13:30:36Z</dcterms:created>
  <dcterms:modified xsi:type="dcterms:W3CDTF">2009-04-16T13:31:12Z</dcterms:modified>
</cp:coreProperties>
</file>