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6" r:id="rId14"/>
    <p:sldId id="267" r:id="rId15"/>
    <p:sldId id="270" r:id="rId16"/>
    <p:sldId id="277" r:id="rId17"/>
    <p:sldId id="268" r:id="rId18"/>
    <p:sldId id="274" r:id="rId19"/>
    <p:sldId id="275" r:id="rId20"/>
    <p:sldId id="278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10/14/2010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1: Current Setup in Single Lid Case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34" y="3074199"/>
            <a:ext cx="4105275" cy="32527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1904999"/>
            <a:ext cx="8194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Very simple implementation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Allows monitor to be upright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Rigid joints allow rugged use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Small and compact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37871" y="6306204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8: Concept 1  </a:t>
            </a:r>
          </a:p>
          <a:p>
            <a:pPr algn="ctr"/>
            <a:r>
              <a:rPr lang="en-US" sz="1400" dirty="0" smtClean="0"/>
              <a:t>Source: (Payne, Jeff)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203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Concept 1: Current Setup in Single Lid Case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Easy to </a:t>
            </a:r>
            <a:r>
              <a:rPr lang="en-US" sz="2800" dirty="0" smtClean="0"/>
              <a:t>assemble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Stable and </a:t>
            </a:r>
            <a:r>
              <a:rPr lang="en-US" sz="2800" dirty="0" smtClean="0"/>
              <a:t>durable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Upright monitor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Gunner handle does not add tipping weight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Gunner must be manually </a:t>
            </a:r>
            <a:r>
              <a:rPr lang="en-US" sz="2800" dirty="0" smtClean="0"/>
              <a:t>setup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Some components not mounted in box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No rack mount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502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Concept 2: </a:t>
            </a:r>
            <a:r>
              <a:rPr lang="en-US" sz="3600" dirty="0" err="1" smtClean="0"/>
              <a:t>TableTop</a:t>
            </a:r>
            <a:r>
              <a:rPr lang="en-US" sz="3600" dirty="0" smtClean="0"/>
              <a:t> Case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r="17297"/>
          <a:stretch>
            <a:fillRect/>
          </a:stretch>
        </p:blipFill>
        <p:spPr bwMode="auto">
          <a:xfrm>
            <a:off x="4191000" y="1143000"/>
            <a:ext cx="450618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066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Easily setup</a:t>
            </a:r>
          </a:p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Largely </a:t>
            </a:r>
            <a:r>
              <a:rPr lang="en-US" sz="2800" dirty="0" smtClean="0"/>
              <a:t>self </a:t>
            </a:r>
            <a:r>
              <a:rPr lang="en-US" sz="2800" dirty="0" smtClean="0"/>
              <a:t>contained</a:t>
            </a:r>
          </a:p>
          <a:p>
            <a:pPr marL="457200" indent="-457200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Computer securely mounted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Very compact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6636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Figure 9: Concept 2 Deployed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49763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0315" y="6334125"/>
            <a:ext cx="31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Figure 10: </a:t>
            </a:r>
            <a:r>
              <a:rPr lang="en-US"/>
              <a:t>Concept </a:t>
            </a:r>
            <a:r>
              <a:rPr lang="en-US" smtClean="0"/>
              <a:t>2 Retracted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40950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Faster setup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More portable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Very </a:t>
            </a:r>
            <a:r>
              <a:rPr lang="en-US" sz="2800" dirty="0" smtClean="0"/>
              <a:t>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Rack mount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Heavy due to double lid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Table required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Not a great improvement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502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Concept 2: </a:t>
            </a:r>
            <a:r>
              <a:rPr lang="en-US" sz="3600" dirty="0" err="1" smtClean="0"/>
              <a:t>TableTop</a:t>
            </a:r>
            <a:r>
              <a:rPr lang="en-US" sz="3600" dirty="0" smtClean="0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r="16802"/>
          <a:stretch>
            <a:fillRect/>
          </a:stretch>
        </p:blipFill>
        <p:spPr bwMode="auto">
          <a:xfrm>
            <a:off x="3970629" y="397225"/>
            <a:ext cx="421438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3: Hybrid 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904999"/>
            <a:ext cx="8194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Extendable Legs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Handle on slide rail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Quick setup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Handle mounted </a:t>
            </a:r>
            <a:r>
              <a:rPr lang="en-US" sz="2800" dirty="0" smtClean="0"/>
              <a:t>on</a:t>
            </a:r>
          </a:p>
          <a:p>
            <a:r>
              <a:rPr lang="en-US" sz="2800" dirty="0" smtClean="0"/>
              <a:t>      </a:t>
            </a:r>
            <a:r>
              <a:rPr lang="en-US" sz="2800" dirty="0" smtClean="0"/>
              <a:t>slide rail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77622" y="63685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11: Concept 3 Deployed  </a:t>
            </a:r>
          </a:p>
        </p:txBody>
      </p:sp>
    </p:spTree>
    <p:extLst>
      <p:ext uri="{BB962C8B-B14F-4D97-AF65-F5344CB8AC3E}">
        <p14:creationId xmlns:p14="http://schemas.microsoft.com/office/powerpoint/2010/main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r="16802" b="12798"/>
          <a:stretch>
            <a:fillRect/>
          </a:stretch>
        </p:blipFill>
        <p:spPr bwMode="auto">
          <a:xfrm>
            <a:off x="685800" y="533400"/>
            <a:ext cx="7647674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24200" y="630381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12: Concept 3 Retracted  </a:t>
            </a:r>
          </a:p>
        </p:txBody>
      </p:sp>
    </p:spTree>
    <p:extLst>
      <p:ext uri="{BB962C8B-B14F-4D97-AF65-F5344CB8AC3E}">
        <p14:creationId xmlns:p14="http://schemas.microsoft.com/office/powerpoint/2010/main" val="265156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Highly compact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Extremely portable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table required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0574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Heavy due to double lid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More easily tipped over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Less durable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3: Hybrid Case</a:t>
            </a:r>
          </a:p>
        </p:txBody>
      </p:sp>
    </p:spTree>
    <p:extLst>
      <p:ext uri="{BB962C8B-B14F-4D97-AF65-F5344CB8AC3E}">
        <p14:creationId xmlns:p14="http://schemas.microsoft.com/office/powerpoint/2010/main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4: Box on Floor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0455"/>
            <a:ext cx="2286000" cy="266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057398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Single lid case sits on floor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Monitor and gunner handle come out and up to correct tactical height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Allows use in any environment without a table</a:t>
            </a:r>
          </a:p>
          <a:p>
            <a:r>
              <a:rPr lang="en-US" sz="3200" dirty="0" smtClean="0"/>
              <a:t>			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60360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13: Single Lid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 4: Box on Floor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409506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Pros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table needed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Sturdy, since it rests on floor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057400"/>
            <a:ext cx="411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</a:t>
            </a:r>
            <a:r>
              <a:rPr lang="en-US" sz="3200" u="sng" dirty="0" smtClean="0"/>
              <a:t>Cons</a:t>
            </a:r>
          </a:p>
          <a:p>
            <a:endParaRPr lang="en-US" sz="3200" u="sng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shock rated rack mount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Could be awkward with leg room</a:t>
            </a:r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782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Single Lid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Dual Lid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Current Setup in Single Lid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Tabletop Case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Hybrid Case 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Box on Floor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78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Selection Matrix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39099"/>
              </p:ext>
            </p:extLst>
          </p:nvPr>
        </p:nvGraphicFramePr>
        <p:xfrm>
          <a:off x="152400" y="1524000"/>
          <a:ext cx="8641607" cy="4361616"/>
        </p:xfrm>
        <a:graphic>
          <a:graphicData uri="http://schemas.openxmlformats.org/drawingml/2006/table">
            <a:tbl>
              <a:tblPr/>
              <a:tblGrid>
                <a:gridCol w="1447802"/>
                <a:gridCol w="1351621"/>
                <a:gridCol w="664352"/>
                <a:gridCol w="837058"/>
                <a:gridCol w="588580"/>
                <a:gridCol w="809296"/>
                <a:gridCol w="641444"/>
                <a:gridCol w="897703"/>
                <a:gridCol w="568771"/>
                <a:gridCol w="834980"/>
              </a:tblGrid>
              <a:tr h="364872">
                <a:tc rowSpan="2" gridSpan="2"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800" b="0" i="0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338946" marR="7532" marT="7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Concepts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32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Current Setup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Box on Floor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Table Top Case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Hybrid Case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Specifications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Importance Weight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Rating</a:t>
                      </a:r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1" u="none" strike="noStrike" dirty="0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1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Weighted Scores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Ease of Assembly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Durability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0.8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User Friendly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Portability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0.9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Lightweight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Stability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0.6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Score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0.39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0.47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0.50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0.48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2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Selection</a:t>
                      </a:r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 </a:t>
                      </a:r>
                      <a:endParaRPr lang="en-US" sz="1400" b="1" i="0" u="none" strike="noStrike">
                        <a:solidFill>
                          <a:srgbClr val="292929"/>
                        </a:solidFill>
                        <a:latin typeface="Arial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70C0"/>
                          </a:solidFill>
                          <a:latin typeface="Arial"/>
                        </a:rPr>
                        <a:t>Yes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  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292929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18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Trip to Lockheed Martin Orlando (10/17/10)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</a:t>
            </a:r>
            <a:r>
              <a:rPr lang="en-US" sz="2800" dirty="0" smtClean="0"/>
              <a:t>Conference (11/29/10-12/02/10)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Implement components into case and mount system for testing and analysis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5908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10 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Advanced Gunnery Trainer System (AGTS)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37" y="2107666"/>
            <a:ext cx="4910751" cy="276913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55" y="1626404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>
            <a:off x="5465365" y="349223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392" y="4938355"/>
            <a:ext cx="49107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    </a:t>
            </a:r>
            <a:r>
              <a:rPr lang="en-US" dirty="0" smtClean="0"/>
              <a:t>Figure 1: M1A1 Abrams</a:t>
            </a:r>
          </a:p>
          <a:p>
            <a:r>
              <a:rPr lang="en-US" sz="1400" dirty="0" smtClean="0"/>
              <a:t>Source: The </a:t>
            </a:r>
            <a:r>
              <a:rPr lang="en-US" sz="1400" dirty="0"/>
              <a:t>Advanced Gunnery Trainer System </a:t>
            </a:r>
            <a:r>
              <a:rPr lang="en-US" sz="1400" dirty="0" smtClean="0"/>
              <a:t>(</a:t>
            </a:r>
            <a:r>
              <a:rPr lang="en-US" sz="1400" dirty="0"/>
              <a:t>AGTS) Tabletop </a:t>
            </a:r>
            <a:r>
              <a:rPr lang="en-US" sz="1400" dirty="0" smtClean="0"/>
              <a:t>              	Trainer (www.lockheedmartin.com)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73882" y="505754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2: Lockheed Martin      	      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05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Advanced Gunnery Trainer System (AGTS)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Compact, cost efficient tabletop system 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Used to sustain precision gunnery skills at all levels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Provides training procedures, basic skills, and drills</a:t>
            </a:r>
          </a:p>
          <a:p>
            <a:pPr algn="just"/>
            <a:endParaRPr lang="en-US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 smtClean="0"/>
              <a:t>Can be linked together with other AGTSs</a:t>
            </a:r>
            <a:endParaRPr lang="en-US" sz="28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Problem Statement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Current system consists of several components packed into a case, which must be taken out and assembled.  The mounting is not tactically correct.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56595"/>
            <a:ext cx="4571279" cy="3532351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313217" y="3195459"/>
            <a:ext cx="36714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Takes time to assemble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Takes up table room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Table height not always same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288946"/>
            <a:ext cx="45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Figure 3: Current TAGTS </a:t>
            </a:r>
            <a:r>
              <a:rPr lang="en-US" sz="1400" dirty="0" smtClean="0"/>
              <a:t>  Source(Payne, Jeff)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Main 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Weighs less than 100 </a:t>
            </a:r>
            <a:r>
              <a:rPr lang="en-US" sz="2000" dirty="0" err="1" smtClean="0"/>
              <a:t>lbs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Easy to set up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Case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4000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24000"/>
            <a:ext cx="350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Designed by Pelican-</a:t>
            </a:r>
            <a:r>
              <a:rPr lang="en-US" sz="2800" dirty="0" err="1" smtClean="0"/>
              <a:t>Hardigg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Thoroughly tested and proven durable. G-rated.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Various models allowing for specific fragility protection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05300" y="5925205"/>
            <a:ext cx="4457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Source: Pelican-</a:t>
            </a:r>
            <a:r>
              <a:rPr lang="en-US" sz="1200" dirty="0" err="1" smtClean="0"/>
              <a:t>Hardigg</a:t>
            </a:r>
            <a:r>
              <a:rPr lang="en-US" sz="12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364" y="609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Single Lid Case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27364" y="1544782"/>
            <a:ext cx="2971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418966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64" y="1459192"/>
            <a:ext cx="483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Good for ‘box on floor’ design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Lacks internal rack mount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19946" y="4465618"/>
            <a:ext cx="48352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Most models come with wheels for easy transport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0" y="3581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5: Single Lid Case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0880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6: 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7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Dual Lid Case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7467600" cy="228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Built in internal rack mount (Mac Rack)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Mounted shock prevents vibration and impact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Increased airflow with two open lids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38200" y="6334992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7: Dual lid case opened to show rack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1024</TotalTime>
  <Words>640</Words>
  <Application>Microsoft Office PowerPoint</Application>
  <PresentationFormat>On-screen Show (4:3)</PresentationFormat>
  <Paragraphs>313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Composite</vt:lpstr>
      <vt:lpstr>One Box Gunnery Trainer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32</cp:revision>
  <dcterms:created xsi:type="dcterms:W3CDTF">2010-10-14T03:29:15Z</dcterms:created>
  <dcterms:modified xsi:type="dcterms:W3CDTF">2010-10-14T20:40:48Z</dcterms:modified>
</cp:coreProperties>
</file>