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4" r:id="rId10"/>
    <p:sldId id="288" r:id="rId11"/>
    <p:sldId id="265" r:id="rId12"/>
    <p:sldId id="266" r:id="rId13"/>
    <p:sldId id="285" r:id="rId14"/>
    <p:sldId id="286" r:id="rId15"/>
    <p:sldId id="273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B0835-69F8-4F41-B6E1-1E069E43BE5D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37E8D-3F76-487B-8302-36FA2402F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4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A5A6B95-AC3E-46A4-9513-C88CB9A5482E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A5A6B95-AC3E-46A4-9513-C88CB9A5482E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5A6B95-AC3E-46A4-9513-C88CB9A5482E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733800"/>
            <a:ext cx="3962400" cy="2133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10</a:t>
            </a: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Anthony Muller</a:t>
            </a: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Gerald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Tyberghein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Wood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09600"/>
            <a:ext cx="5715000" cy="2971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One Box Gunnery Trainer</a:t>
            </a:r>
            <a:br>
              <a:rPr lang="en-US" sz="4000" dirty="0" smtClean="0"/>
            </a:br>
            <a:r>
              <a:rPr lang="en-US" sz="3200" dirty="0" smtClean="0"/>
              <a:t>Interim Design Review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0044"/>
            <a:ext cx="4572000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9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7887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Tip Analysis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7467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Set left side normal force equal to 0, to assume tipping.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Take moments about right side normal force, and solve for the input force on the handle</a:t>
            </a:r>
            <a:r>
              <a:rPr lang="en-US" sz="28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r>
              <a:rPr lang="en-US" sz="2800" i="1" dirty="0" smtClean="0"/>
              <a:t>98lbs(10.63in) – F(16.76in) = 0</a:t>
            </a:r>
          </a:p>
          <a:p>
            <a:endParaRPr lang="en-US" sz="2800" i="1" dirty="0"/>
          </a:p>
          <a:p>
            <a:r>
              <a:rPr lang="en-US" sz="2800" i="1" dirty="0" smtClean="0"/>
              <a:t>Maximum applied downward force on handle</a:t>
            </a:r>
          </a:p>
          <a:p>
            <a:r>
              <a:rPr lang="en-US" sz="2800" i="1" dirty="0" smtClean="0"/>
              <a:t>F = 62.16 </a:t>
            </a:r>
            <a:r>
              <a:rPr lang="en-US" sz="2800" i="1" dirty="0" err="1" smtClean="0"/>
              <a:t>lbs</a:t>
            </a:r>
            <a:endParaRPr lang="en-US" sz="2800" i="1" dirty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MIL-STD-810 Test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694329"/>
            <a:ext cx="8001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“…a generally accepted standard of </a:t>
            </a:r>
            <a:r>
              <a:rPr lang="en-US" sz="2400" dirty="0" err="1" smtClean="0"/>
              <a:t>ruggedisation</a:t>
            </a:r>
            <a:r>
              <a:rPr lang="en-US" sz="2400" dirty="0" smtClean="0"/>
              <a:t> for testing and compliance for mobile computers and equipment.” (</a:t>
            </a:r>
            <a:r>
              <a:rPr lang="en-US" sz="2400" dirty="0"/>
              <a:t>Secure Systems and Technologies</a:t>
            </a:r>
            <a:r>
              <a:rPr lang="en-US" sz="2400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Mechanical Shock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Random Mechanical Vibration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Altitude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48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2629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FEM Analysis</a:t>
            </a:r>
            <a:endParaRPr lang="en-US" sz="3600" dirty="0"/>
          </a:p>
        </p:txBody>
      </p:sp>
      <p:pic>
        <p:nvPicPr>
          <p:cNvPr id="3" name="Picture 2" descr="von_mises snapsho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6400800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62484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9 : Stress Distribution of von </a:t>
            </a:r>
            <a:r>
              <a:rPr lang="en-US" dirty="0" err="1" smtClean="0"/>
              <a:t>Mises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2618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Cost Analysis</a:t>
            </a:r>
            <a:endParaRPr lang="en-US" sz="3600" dirty="0"/>
          </a:p>
        </p:txBody>
      </p:sp>
      <p:graphicFrame>
        <p:nvGraphicFramePr>
          <p:cNvPr id="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18941"/>
              </p:ext>
            </p:extLst>
          </p:nvPr>
        </p:nvGraphicFramePr>
        <p:xfrm>
          <a:off x="1066800" y="1371600"/>
          <a:ext cx="6400800" cy="5100138"/>
        </p:xfrm>
        <a:graphic>
          <a:graphicData uri="http://schemas.openxmlformats.org/drawingml/2006/table">
            <a:tbl>
              <a:tblPr/>
              <a:tblGrid>
                <a:gridCol w="397071"/>
                <a:gridCol w="1683585"/>
                <a:gridCol w="1440048"/>
                <a:gridCol w="1440048"/>
                <a:gridCol w="1440048"/>
              </a:tblGrid>
              <a:tr h="52026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Item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End Product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Require for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Project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Project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1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Box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77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Bracket</a:t>
                      </a:r>
                    </a:p>
                  </a:txBody>
                  <a:tcPr marL="8633" marR="8633" marT="86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√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Computer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Bracket</a:t>
                      </a:r>
                    </a:p>
                  </a:txBody>
                  <a:tcPr marL="8633" marR="8633" marT="86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√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77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Keyboard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Mount in Lid</a:t>
                      </a:r>
                    </a:p>
                  </a:txBody>
                  <a:tcPr marL="8633" marR="8633" marT="86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√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Mouse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w/ Kybrd</a:t>
                      </a:r>
                    </a:p>
                  </a:txBody>
                  <a:tcPr marL="8633" marR="8633" marT="86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77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Headset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w/ Kybrd</a:t>
                      </a:r>
                    </a:p>
                  </a:txBody>
                  <a:tcPr marL="8633" marR="8633" marT="86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Handle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Proprietary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Bracket</a:t>
                      </a:r>
                    </a:p>
                  </a:txBody>
                  <a:tcPr marL="8633" marR="8633" marT="86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√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USB Interface</a:t>
                      </a:r>
                    </a:p>
                  </a:txBody>
                  <a:tcPr marL="8633" marR="8633" marT="86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Proprietary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77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Power Strip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√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Mount</a:t>
                      </a:r>
                    </a:p>
                  </a:txBody>
                  <a:tcPr marL="8633" marR="8633" marT="86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√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1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Cable Management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√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25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3930+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540+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2510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Future Plans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57200" y="1523999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Currently in “Design Refinement” Phase of Gantt Chart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Attend </a:t>
            </a:r>
            <a:r>
              <a:rPr lang="en-US" sz="2800" dirty="0" err="1"/>
              <a:t>Interservice</a:t>
            </a:r>
            <a:r>
              <a:rPr lang="en-US" sz="2800" dirty="0"/>
              <a:t>/Industry Training, Simulation, and Education Conference (11/29/10-12/02/10</a:t>
            </a:r>
            <a:r>
              <a:rPr lang="en-US" sz="2800" dirty="0" smtClean="0"/>
              <a:t>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Order Pelican case from Ms. </a:t>
            </a:r>
            <a:r>
              <a:rPr lang="en-US" sz="2800" dirty="0" err="1" smtClean="0"/>
              <a:t>Daria</a:t>
            </a:r>
            <a:r>
              <a:rPr lang="en-US" sz="2800" dirty="0" smtClean="0"/>
              <a:t> </a:t>
            </a:r>
            <a:r>
              <a:rPr lang="en-US" sz="2800" dirty="0" err="1" smtClean="0"/>
              <a:t>Boley</a:t>
            </a:r>
            <a:r>
              <a:rPr lang="en-US" sz="2800" dirty="0" smtClean="0"/>
              <a:t> of Pelican </a:t>
            </a:r>
            <a:r>
              <a:rPr lang="en-US" sz="2800" dirty="0" err="1" smtClean="0"/>
              <a:t>Hardigg</a:t>
            </a:r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/>
              <a:t>Implement components into case and mount system for testing and analysis</a:t>
            </a:r>
          </a:p>
        </p:txBody>
      </p:sp>
    </p:spTree>
    <p:extLst>
      <p:ext uri="{BB962C8B-B14F-4D97-AF65-F5344CB8AC3E}">
        <p14:creationId xmlns:p14="http://schemas.microsoft.com/office/powerpoint/2010/main" val="27980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685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3564" y="1852136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Lockheed Martin. </a:t>
            </a:r>
            <a:r>
              <a:rPr lang="en-US" i="1" dirty="0"/>
              <a:t>The Advanced Gunnery Trainer System (AGTS) Tabletop Trainer</a:t>
            </a:r>
            <a:r>
              <a:rPr lang="en-US" dirty="0"/>
              <a:t>. Lockheed Martin.   </a:t>
            </a:r>
            <a:r>
              <a:rPr lang="en-US" i="1" dirty="0"/>
              <a:t>Www.lockheedmartin.com</a:t>
            </a:r>
            <a:r>
              <a:rPr lang="en-US" dirty="0"/>
              <a:t>. Web. </a:t>
            </a:r>
            <a:r>
              <a:rPr lang="en-US" dirty="0" smtClean="0"/>
              <a:t>31 </a:t>
            </a:r>
            <a:r>
              <a:rPr lang="en-US" dirty="0"/>
              <a:t>Oct. 2010.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Pelican. </a:t>
            </a:r>
            <a:r>
              <a:rPr lang="en-US" i="1" dirty="0"/>
              <a:t>Pelican </a:t>
            </a:r>
            <a:r>
              <a:rPr lang="en-US" i="1" dirty="0" err="1"/>
              <a:t>Hardigg</a:t>
            </a:r>
            <a:r>
              <a:rPr lang="en-US" i="1" dirty="0"/>
              <a:t> Cases</a:t>
            </a:r>
            <a:r>
              <a:rPr lang="en-US" dirty="0"/>
              <a:t>. Pelican, 2010. </a:t>
            </a:r>
            <a:r>
              <a:rPr lang="en-US" i="1" dirty="0"/>
              <a:t>Www.pelican.com</a:t>
            </a:r>
            <a:r>
              <a:rPr lang="en-US" dirty="0"/>
              <a:t>. Web</a:t>
            </a:r>
            <a:r>
              <a:rPr lang="en-US" dirty="0" smtClean="0"/>
              <a:t>. 03 Nov 2010.</a:t>
            </a:r>
          </a:p>
          <a:p>
            <a:endParaRPr lang="en-US" dirty="0"/>
          </a:p>
          <a:p>
            <a:r>
              <a:rPr lang="en-US" dirty="0"/>
              <a:t>Secure Systems and Technologies. </a:t>
            </a:r>
            <a:r>
              <a:rPr lang="en-US" i="1" dirty="0"/>
              <a:t>MIL-STD-810 Overview</a:t>
            </a:r>
            <a:r>
              <a:rPr lang="en-US" dirty="0"/>
              <a:t>. Secure Systems and Technologies. </a:t>
            </a:r>
            <a:r>
              <a:rPr lang="en-US" i="1" dirty="0"/>
              <a:t>http://</a:t>
            </a:r>
            <a:r>
              <a:rPr lang="en-US" i="1" dirty="0" smtClean="0"/>
              <a:t>www.sst.ws/images/downloads/MIL-STD-810%20overview%20iss%205.pdf</a:t>
            </a:r>
            <a:r>
              <a:rPr lang="en-US" dirty="0" smtClean="0"/>
              <a:t>. Web</a:t>
            </a:r>
            <a:r>
              <a:rPr lang="en-US" dirty="0"/>
              <a:t>. 31 Oct. 2010.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3786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Acknowledgement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77982" y="198120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Sponsor</a:t>
            </a:r>
            <a:r>
              <a:rPr lang="en-US" sz="2000" dirty="0" smtClean="0"/>
              <a:t> – Lockheed Martin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 - Jeffrey Payne (Mechanical Engineer)</a:t>
            </a:r>
          </a:p>
          <a:p>
            <a:endParaRPr lang="en-US" sz="2000" dirty="0"/>
          </a:p>
          <a:p>
            <a:r>
              <a:rPr lang="en-US" sz="2000" b="1" dirty="0" smtClean="0"/>
              <a:t>Sponsor</a:t>
            </a:r>
            <a:r>
              <a:rPr lang="en-US" sz="2000" dirty="0" smtClean="0"/>
              <a:t> – Pelican </a:t>
            </a:r>
            <a:r>
              <a:rPr lang="en-US" sz="2000" dirty="0" err="1" smtClean="0"/>
              <a:t>Hardigg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 - </a:t>
            </a:r>
            <a:r>
              <a:rPr lang="en-US" sz="2000" dirty="0" err="1" smtClean="0"/>
              <a:t>Daria</a:t>
            </a:r>
            <a:r>
              <a:rPr lang="en-US" sz="2000" dirty="0" smtClean="0"/>
              <a:t> </a:t>
            </a:r>
            <a:r>
              <a:rPr lang="en-US" sz="2000" dirty="0" err="1" smtClean="0"/>
              <a:t>Boley</a:t>
            </a:r>
            <a:r>
              <a:rPr lang="en-US" sz="2000" dirty="0" smtClean="0"/>
              <a:t> (Pelican </a:t>
            </a:r>
            <a:r>
              <a:rPr lang="en-US" sz="2000" dirty="0" err="1" smtClean="0"/>
              <a:t>Hardigg</a:t>
            </a:r>
            <a:r>
              <a:rPr lang="en-US" sz="2000" dirty="0" smtClean="0"/>
              <a:t> Salesperson)</a:t>
            </a:r>
          </a:p>
          <a:p>
            <a:endParaRPr lang="en-US" sz="2000" dirty="0"/>
          </a:p>
          <a:p>
            <a:r>
              <a:rPr lang="en-US" sz="2000" b="1" dirty="0" smtClean="0"/>
              <a:t>Advisors</a:t>
            </a:r>
            <a:r>
              <a:rPr lang="en-US" sz="2000" dirty="0" smtClean="0"/>
              <a:t> –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Dr. Rob </a:t>
            </a:r>
            <a:r>
              <a:rPr lang="en-US" sz="2000" dirty="0" err="1" smtClean="0"/>
              <a:t>Hovsapian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- Dr. Patrick Hollis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Dr. </a:t>
            </a:r>
            <a:r>
              <a:rPr lang="en-US" sz="2000" dirty="0" err="1"/>
              <a:t>Srinivas</a:t>
            </a:r>
            <a:r>
              <a:rPr lang="en-US" sz="2000" dirty="0"/>
              <a:t> </a:t>
            </a:r>
            <a:r>
              <a:rPr lang="en-US" sz="2000" dirty="0" err="1"/>
              <a:t>Kosaraju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- Ms. Shannon Ingersoll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Mr. </a:t>
            </a:r>
            <a:r>
              <a:rPr lang="en-US" sz="2000" dirty="0"/>
              <a:t>Joseph </a:t>
            </a:r>
            <a:r>
              <a:rPr lang="en-US" sz="2000" dirty="0" err="1"/>
              <a:t>Trpisovsky</a:t>
            </a:r>
            <a:r>
              <a:rPr lang="en-US" sz="2000" dirty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5968710"/>
            <a:ext cx="2076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30043"/>
            <a:ext cx="4572000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6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7086600" cy="13265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Overview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The Advanced Gunnery Trainer System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/>
              <a:t>Problem Statement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Product Specifications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Breakdown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Tradeoffs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Concept Design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Tip Analysis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MIL-STD-810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FEM Analysis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Cost Analysis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Future Plans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1028700" lvl="1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1028700" lvl="1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1028700" lvl="1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98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682" y="457201"/>
            <a:ext cx="845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Introduction</a:t>
            </a:r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2" y="1479503"/>
            <a:ext cx="2601446" cy="343114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489392" y="4938355"/>
            <a:ext cx="491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	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91646" y="5017897"/>
            <a:ext cx="31415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Figure 1: Lockheed Martin      	      TAGTS </a:t>
            </a:r>
          </a:p>
          <a:p>
            <a:r>
              <a:rPr lang="en-US" sz="1400" dirty="0" smtClean="0"/>
              <a:t>       Source(www.lockheedmartin.com)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25683"/>
            <a:ext cx="4195285" cy="43182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59792" y="5448784"/>
            <a:ext cx="445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2: Pelican-</a:t>
            </a:r>
            <a:r>
              <a:rPr lang="en-US" dirty="0" err="1" smtClean="0"/>
              <a:t>Hardigg</a:t>
            </a:r>
            <a:r>
              <a:rPr lang="en-US" dirty="0" smtClean="0"/>
              <a:t> case in military use</a:t>
            </a:r>
          </a:p>
          <a:p>
            <a:r>
              <a:rPr lang="en-US" sz="1200" dirty="0" smtClean="0"/>
              <a:t>                </a:t>
            </a:r>
            <a:r>
              <a:rPr lang="en-US" sz="1400" dirty="0" smtClean="0"/>
              <a:t>Source: Pelican-</a:t>
            </a:r>
            <a:r>
              <a:rPr lang="en-US" sz="1400" dirty="0" err="1" smtClean="0"/>
              <a:t>Hardigg</a:t>
            </a:r>
            <a:r>
              <a:rPr lang="en-US" sz="1400" dirty="0" smtClean="0"/>
              <a:t> Case (www.pelican.com)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68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4648200" cy="86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Product Specifications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Weighs less than </a:t>
            </a:r>
            <a:r>
              <a:rPr lang="en-US" sz="2000" dirty="0" smtClean="0"/>
              <a:t>120 </a:t>
            </a:r>
            <a:r>
              <a:rPr lang="en-US" sz="2000" dirty="0" err="1"/>
              <a:t>lbs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Sights and gunner handle mounted in correct tactical position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Equipment must be safe when being transported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Packing does not interfere with components’ cooling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System must be stable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System must be durable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Easy to set up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55" y="2590800"/>
            <a:ext cx="3532094" cy="272934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340927" y="5486400"/>
            <a:ext cx="3088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3: Current TAGTS setup</a:t>
            </a:r>
          </a:p>
          <a:p>
            <a:r>
              <a:rPr lang="en-US" sz="1400" dirty="0" smtClean="0"/>
              <a:t>              Source: Payne, Jeffrey</a:t>
            </a:r>
          </a:p>
        </p:txBody>
      </p:sp>
    </p:spTree>
    <p:extLst>
      <p:ext uri="{BB962C8B-B14F-4D97-AF65-F5344CB8AC3E}">
        <p14:creationId xmlns:p14="http://schemas.microsoft.com/office/powerpoint/2010/main" val="15677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267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Breakdown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600199"/>
            <a:ext cx="358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962146"/>
              </p:ext>
            </p:extLst>
          </p:nvPr>
        </p:nvGraphicFramePr>
        <p:xfrm>
          <a:off x="762000" y="1600200"/>
          <a:ext cx="7658100" cy="47243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2552700"/>
                <a:gridCol w="2552700"/>
                <a:gridCol w="2552700"/>
              </a:tblGrid>
              <a:tr h="4724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Tabletop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Box on Floor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102-110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110-130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Handle</a:t>
                      </a:r>
                      <a:r>
                        <a:rPr lang="en-US" baseline="0" dirty="0" smtClean="0"/>
                        <a:t> Linkage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parts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parts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Monitor Linkage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part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parts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Case</a:t>
                      </a:r>
                      <a:r>
                        <a:rPr lang="en-US" baseline="0" dirty="0" smtClean="0"/>
                        <a:t> Durability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Ease of Access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Air Ventilation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 – Medium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 Convenience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Manufacturing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Easy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Difficult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Shock Mounting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Medium-High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00300" y="1230867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1: Tabletop vs. Box on Floor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7239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Tradeoff Decision – Main Points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7772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/>
              <a:t>Weight</a:t>
            </a:r>
            <a:r>
              <a:rPr lang="en-US" sz="2400" dirty="0" smtClean="0"/>
              <a:t> – about 15-20 </a:t>
            </a:r>
            <a:r>
              <a:rPr lang="en-US" sz="2400" dirty="0" err="1" smtClean="0"/>
              <a:t>lbs</a:t>
            </a:r>
            <a:r>
              <a:rPr lang="en-US" sz="2400" dirty="0" smtClean="0"/>
              <a:t> lighter than Box on Floor.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Shock Mounts </a:t>
            </a:r>
            <a:r>
              <a:rPr lang="en-US" sz="2400" dirty="0" smtClean="0"/>
              <a:t>– Pelican provided shock mounts will provide better impact force protection compared to a foam insert/sheet metal combination for a box on floor design.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Manufacturing</a:t>
            </a:r>
            <a:r>
              <a:rPr lang="en-US" sz="2400" dirty="0" smtClean="0"/>
              <a:t> – Easier on large scale to order a </a:t>
            </a:r>
            <a:r>
              <a:rPr lang="en-US" sz="2400" dirty="0"/>
              <a:t>P</a:t>
            </a:r>
            <a:r>
              <a:rPr lang="en-US" sz="2400" dirty="0" smtClean="0"/>
              <a:t>elican case with internal Mac Rack frame and shock mounts rather than design and manufacture foam inserts and sheet metal for every case.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User Convenience </a:t>
            </a:r>
            <a:r>
              <a:rPr lang="en-US" sz="2400" dirty="0" smtClean="0"/>
              <a:t>– Easier to access parts for maintenance and repairs.  Also,  leg room is not an issue.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71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Concept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41076"/>
            <a:ext cx="2867025" cy="245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91558"/>
            <a:ext cx="3414063" cy="279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0710"/>
            <a:ext cx="3276600" cy="241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3691558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4 : Case Packed </a:t>
            </a:r>
          </a:p>
          <a:p>
            <a:r>
              <a:rPr lang="en-US" dirty="0"/>
              <a:t> </a:t>
            </a:r>
            <a:r>
              <a:rPr lang="en-US" dirty="0" smtClean="0"/>
              <a:t>            Position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3698486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Figure 5 : </a:t>
            </a:r>
          </a:p>
          <a:p>
            <a:r>
              <a:rPr lang="en-US" dirty="0" smtClean="0"/>
              <a:t>Case Rolling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6485313"/>
            <a:ext cx="3414063" cy="372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Figure 6: Side View Inside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Concept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123989"/>
            <a:ext cx="6477002" cy="516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0" y="6289964"/>
            <a:ext cx="4114800" cy="37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7: Person Using TAGTS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7887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Tip Analysis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124700" cy="482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0" y="6454032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8 : Force Distribution of Deployed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7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2702</TotalTime>
  <Words>557</Words>
  <Application>Microsoft Office PowerPoint</Application>
  <PresentationFormat>On-screen Show (4:3)</PresentationFormat>
  <Paragraphs>272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Composite</vt:lpstr>
      <vt:lpstr>One Box Gunnery Trainer Interim Design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Box Gunnery Trainer</dc:title>
  <dc:creator>Jerry</dc:creator>
  <cp:lastModifiedBy>Jerry</cp:lastModifiedBy>
  <cp:revision>57</cp:revision>
  <dcterms:created xsi:type="dcterms:W3CDTF">2010-10-14T03:29:15Z</dcterms:created>
  <dcterms:modified xsi:type="dcterms:W3CDTF">2010-11-11T00:42:47Z</dcterms:modified>
</cp:coreProperties>
</file>