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4"/>
  </p:notesMasterIdLst>
  <p:sldIdLst>
    <p:sldId id="256" r:id="rId2"/>
    <p:sldId id="257" r:id="rId3"/>
    <p:sldId id="258" r:id="rId4"/>
    <p:sldId id="314" r:id="rId5"/>
    <p:sldId id="319" r:id="rId6"/>
    <p:sldId id="333" r:id="rId7"/>
    <p:sldId id="316" r:id="rId8"/>
    <p:sldId id="317" r:id="rId9"/>
    <p:sldId id="311" r:id="rId10"/>
    <p:sldId id="312" r:id="rId11"/>
    <p:sldId id="313" r:id="rId12"/>
    <p:sldId id="306" r:id="rId13"/>
    <p:sldId id="331" r:id="rId14"/>
    <p:sldId id="332" r:id="rId15"/>
    <p:sldId id="307" r:id="rId16"/>
    <p:sldId id="308" r:id="rId17"/>
    <p:sldId id="328" r:id="rId18"/>
    <p:sldId id="329" r:id="rId19"/>
    <p:sldId id="330" r:id="rId20"/>
    <p:sldId id="335" r:id="rId21"/>
    <p:sldId id="320" r:id="rId22"/>
    <p:sldId id="321" r:id="rId23"/>
    <p:sldId id="323" r:id="rId24"/>
    <p:sldId id="325" r:id="rId25"/>
    <p:sldId id="326" r:id="rId26"/>
    <p:sldId id="327" r:id="rId27"/>
    <p:sldId id="322" r:id="rId28"/>
    <p:sldId id="324" r:id="rId29"/>
    <p:sldId id="337" r:id="rId30"/>
    <p:sldId id="334" r:id="rId31"/>
    <p:sldId id="284" r:id="rId32"/>
    <p:sldId id="27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p:cViewPr>
        <p:scale>
          <a:sx n="82" d="100"/>
          <a:sy n="82" d="100"/>
        </p:scale>
        <p:origin x="-10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2700"/>
  <ax:ocxPr ax:name="_cy" ax:value="8467"/>
  <ax:ocxPr ax:name="FlashVars" ax:value=""/>
  <ax:ocxPr ax:name="Movie" ax:value="C:\Users\Jerry\Desktop\sD\handle.swf"/>
  <ax:ocxPr ax:name="Src" ax:value="C:\Users\Jerry\Desktop\sD\handle.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7832"/>
  <ax:ocxPr ax:name="_cy" ax:value="5503"/>
  <ax:ocxPr ax:name="FlashVars" ax:value=""/>
  <ax:ocxPr ax:name="Movie" ax:value="C:\Users\Jerry\Desktop\sD\Untitled_Video for Windows_NTSC DV[0].swf"/>
  <ax:ocxPr ax:name="Src" ax:value="C:\Users\Jerry\Desktop\sD\Untitled_Video for Windows_NTSC DV[0].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10372"/>
  <ax:ocxPr ax:name="_cy" ax:value="9948"/>
  <ax:ocxPr ax:name="FlashVars" ax:value=""/>
  <ax:ocxPr ax:name="Movie" ax:value="C:\Users\Jerry\Desktop\sD\Drop1.swf"/>
  <ax:ocxPr ax:name="Src" ax:value="C:\Users\Jerry\Desktop\sD\Drop1.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4.xml><?xml version="1.0" encoding="utf-8"?>
<ax:ocx xmlns:ax="http://schemas.microsoft.com/office/2006/activeX" xmlns:r="http://schemas.openxmlformats.org/officeDocument/2006/relationships" ax:classid="{D27CDB6E-AE6D-11CF-96B8-444553540000}" ax:persistence="persistPropertyBag">
  <ax:ocxPr ax:name="_cx" ax:value="10795"/>
  <ax:ocxPr ax:name="_cy" ax:value="8255"/>
  <ax:ocxPr ax:name="FlashVars" ax:value=""/>
  <ax:ocxPr ax:name="Movie" ax:value="C:\Users\Jerry\Desktop\sD\corner.swf"/>
  <ax:ocxPr ax:name="Src" ax:value="C:\Users\Jerry\Desktop\sD\corner.swf"/>
  <ax:ocxPr ax:name="WMode" ax:value="Window"/>
  <ax:ocxPr ax:name="Play" ax:value="-1"/>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B0835-69F8-4F41-B6E1-1E069E43BE5D}" type="datetimeFigureOut">
              <a:rPr lang="en-US" smtClean="0"/>
              <a:pPr/>
              <a:t>4/10/2011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137E8D-3F76-487B-8302-36FA2402F59D}" type="slidenum">
              <a:rPr lang="en-US" smtClean="0"/>
              <a:pPr/>
              <a:t>‹#›</a:t>
            </a:fld>
            <a:endParaRPr lang="en-US"/>
          </a:p>
        </p:txBody>
      </p:sp>
    </p:spTree>
    <p:extLst>
      <p:ext uri="{BB962C8B-B14F-4D97-AF65-F5344CB8AC3E}">
        <p14:creationId xmlns:p14="http://schemas.microsoft.com/office/powerpoint/2010/main" val="194014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137E8D-3F76-487B-8302-36FA2402F59D}" type="slidenum">
              <a:rPr lang="en-US" smtClean="0"/>
              <a:pPr/>
              <a:t>3</a:t>
            </a:fld>
            <a:endParaRPr lang="en-US"/>
          </a:p>
        </p:txBody>
      </p:sp>
    </p:spTree>
    <p:extLst>
      <p:ext uri="{BB962C8B-B14F-4D97-AF65-F5344CB8AC3E}">
        <p14:creationId xmlns:p14="http://schemas.microsoft.com/office/powerpoint/2010/main" val="230920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37E8D-3F76-487B-8302-36FA2402F59D}" type="slidenum">
              <a:rPr lang="en-US" smtClean="0"/>
              <a:pPr/>
              <a:t>4</a:t>
            </a:fld>
            <a:endParaRPr lang="en-US"/>
          </a:p>
        </p:txBody>
      </p:sp>
    </p:spTree>
    <p:extLst>
      <p:ext uri="{BB962C8B-B14F-4D97-AF65-F5344CB8AC3E}">
        <p14:creationId xmlns:p14="http://schemas.microsoft.com/office/powerpoint/2010/main" val="417208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137E8D-3F76-487B-8302-36FA2402F59D}" type="slidenum">
              <a:rPr lang="en-US" smtClean="0"/>
              <a:pPr/>
              <a:t>24</a:t>
            </a:fld>
            <a:endParaRPr lang="en-US"/>
          </a:p>
        </p:txBody>
      </p:sp>
    </p:spTree>
    <p:extLst>
      <p:ext uri="{BB962C8B-B14F-4D97-AF65-F5344CB8AC3E}">
        <p14:creationId xmlns:p14="http://schemas.microsoft.com/office/powerpoint/2010/main" val="727392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70059C-CEFE-4047-B788-51E3C4840A3E}" type="datetime1">
              <a:rPr lang="en-US" smtClean="0"/>
              <a:t>4/10/2011</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ABF42C60-6EA0-4B80-AB26-6AFDAA82F959}"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3255AA5F-B75E-4535-9FA2-26386ED7BEF4}" type="datetime1">
              <a:rPr lang="en-US" smtClean="0"/>
              <a:t>4/10/2011</a:t>
            </a:fld>
            <a:endParaRPr lang="en-US"/>
          </a:p>
        </p:txBody>
      </p:sp>
      <p:sp>
        <p:nvSpPr>
          <p:cNvPr id="14" name="Slide Number Placeholder 13"/>
          <p:cNvSpPr>
            <a:spLocks noGrp="1"/>
          </p:cNvSpPr>
          <p:nvPr>
            <p:ph type="sldNum" sz="quarter" idx="11"/>
          </p:nvPr>
        </p:nvSpPr>
        <p:spPr/>
        <p:txBody>
          <a:bodyPr/>
          <a:lstStyle/>
          <a:p>
            <a:fld id="{ABF42C60-6EA0-4B80-AB26-6AFDAA82F95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EE2C851-10D2-4F37-A09D-F2C9BB47C227}" type="datetime1">
              <a:rPr lang="en-US" smtClean="0"/>
              <a:t>4/10/2011</a:t>
            </a:fld>
            <a:endParaRPr lang="en-US"/>
          </a:p>
        </p:txBody>
      </p:sp>
      <p:sp>
        <p:nvSpPr>
          <p:cNvPr id="14" name="Slide Number Placeholder 13"/>
          <p:cNvSpPr>
            <a:spLocks noGrp="1"/>
          </p:cNvSpPr>
          <p:nvPr>
            <p:ph type="sldNum" sz="quarter" idx="11"/>
          </p:nvPr>
        </p:nvSpPr>
        <p:spPr/>
        <p:txBody>
          <a:bodyPr/>
          <a:lstStyle/>
          <a:p>
            <a:fld id="{ABF42C60-6EA0-4B80-AB26-6AFDAA82F95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59FE0AD9-0D19-45C5-9364-AAA2D7D769BB}" type="datetime1">
              <a:rPr lang="en-US" smtClean="0"/>
              <a:t>4/10/2011</a:t>
            </a:fld>
            <a:endParaRPr lang="en-US"/>
          </a:p>
        </p:txBody>
      </p:sp>
      <p:sp>
        <p:nvSpPr>
          <p:cNvPr id="11" name="Slide Number Placeholder 10"/>
          <p:cNvSpPr>
            <a:spLocks noGrp="1"/>
          </p:cNvSpPr>
          <p:nvPr>
            <p:ph type="sldNum" sz="quarter" idx="11"/>
          </p:nvPr>
        </p:nvSpPr>
        <p:spPr/>
        <p:txBody>
          <a:bodyPr/>
          <a:lstStyle/>
          <a:p>
            <a:fld id="{ABF42C60-6EA0-4B80-AB26-6AFDAA82F959}"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4C1746AA-F712-4882-A8C5-86EDE98C134F}" type="datetime1">
              <a:rPr lang="en-US" smtClean="0"/>
              <a:t>4/10/2011</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ABF42C60-6EA0-4B80-AB26-6AFDAA82F959}"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4FF43A40-DCDD-4638-9D01-A67B3AB38B4B}" type="datetime1">
              <a:rPr lang="en-US" smtClean="0"/>
              <a:t>4/10/2011</a:t>
            </a:fld>
            <a:endParaRPr lang="en-US"/>
          </a:p>
        </p:txBody>
      </p:sp>
      <p:sp>
        <p:nvSpPr>
          <p:cNvPr id="13" name="Slide Number Placeholder 12"/>
          <p:cNvSpPr>
            <a:spLocks noGrp="1"/>
          </p:cNvSpPr>
          <p:nvPr>
            <p:ph type="sldNum" sz="quarter" idx="11"/>
          </p:nvPr>
        </p:nvSpPr>
        <p:spPr/>
        <p:txBody>
          <a:bodyPr/>
          <a:lstStyle/>
          <a:p>
            <a:fld id="{ABF42C60-6EA0-4B80-AB26-6AFDAA82F95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3DA3108A-69B8-44F5-BD3E-16658E1C74DA}" type="datetime1">
              <a:rPr lang="en-US" smtClean="0"/>
              <a:t>4/10/2011</a:t>
            </a:fld>
            <a:endParaRPr lang="en-US"/>
          </a:p>
        </p:txBody>
      </p:sp>
      <p:sp>
        <p:nvSpPr>
          <p:cNvPr id="14" name="Slide Number Placeholder 13"/>
          <p:cNvSpPr>
            <a:spLocks noGrp="1"/>
          </p:cNvSpPr>
          <p:nvPr>
            <p:ph type="sldNum" sz="quarter" idx="11"/>
          </p:nvPr>
        </p:nvSpPr>
        <p:spPr/>
        <p:txBody>
          <a:bodyPr/>
          <a:lstStyle/>
          <a:p>
            <a:fld id="{ABF42C60-6EA0-4B80-AB26-6AFDAA82F959}"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4A3895A-20A4-4C51-9BCF-81A166D5CB8E}" type="datetime1">
              <a:rPr lang="en-US" smtClean="0"/>
              <a:t>4/10/2011</a:t>
            </a:fld>
            <a:endParaRPr lang="en-US"/>
          </a:p>
        </p:txBody>
      </p:sp>
      <p:sp>
        <p:nvSpPr>
          <p:cNvPr id="10" name="Slide Number Placeholder 9"/>
          <p:cNvSpPr>
            <a:spLocks noGrp="1"/>
          </p:cNvSpPr>
          <p:nvPr>
            <p:ph type="sldNum" sz="quarter" idx="11"/>
          </p:nvPr>
        </p:nvSpPr>
        <p:spPr/>
        <p:txBody>
          <a:bodyPr/>
          <a:lstStyle/>
          <a:p>
            <a:fld id="{ABF42C60-6EA0-4B80-AB26-6AFDAA82F959}"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4527EE1-B2BD-4492-A63E-01F9B1BE94ED}" type="datetime1">
              <a:rPr lang="en-US" smtClean="0"/>
              <a:t>4/10/2011</a:t>
            </a:fld>
            <a:endParaRPr lang="en-US"/>
          </a:p>
        </p:txBody>
      </p:sp>
      <p:sp>
        <p:nvSpPr>
          <p:cNvPr id="9" name="Slide Number Placeholder 8"/>
          <p:cNvSpPr>
            <a:spLocks noGrp="1"/>
          </p:cNvSpPr>
          <p:nvPr>
            <p:ph type="sldNum" sz="quarter" idx="11"/>
          </p:nvPr>
        </p:nvSpPr>
        <p:spPr/>
        <p:txBody>
          <a:bodyPr/>
          <a:lstStyle/>
          <a:p>
            <a:fld id="{ABF42C60-6EA0-4B80-AB26-6AFDAA82F95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5985942-7EDC-4318-8230-0F5730F930E9}" type="datetime1">
              <a:rPr lang="en-US" smtClean="0"/>
              <a:t>4/10/2011</a:t>
            </a:fld>
            <a:endParaRPr lang="en-US"/>
          </a:p>
        </p:txBody>
      </p:sp>
      <p:sp>
        <p:nvSpPr>
          <p:cNvPr id="16" name="Slide Number Placeholder 15"/>
          <p:cNvSpPr>
            <a:spLocks noGrp="1"/>
          </p:cNvSpPr>
          <p:nvPr>
            <p:ph type="sldNum" sz="quarter" idx="11"/>
          </p:nvPr>
        </p:nvSpPr>
        <p:spPr/>
        <p:txBody>
          <a:bodyPr/>
          <a:lstStyle/>
          <a:p>
            <a:fld id="{ABF42C60-6EA0-4B80-AB26-6AFDAA82F95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F1AB438-5567-4B2C-90F3-F0499E74E0D1}" type="datetime1">
              <a:rPr lang="en-US" smtClean="0"/>
              <a:t>4/10/2011</a:t>
            </a:fld>
            <a:endParaRPr lang="en-US"/>
          </a:p>
        </p:txBody>
      </p:sp>
      <p:sp>
        <p:nvSpPr>
          <p:cNvPr id="17" name="Slide Number Placeholder 16"/>
          <p:cNvSpPr>
            <a:spLocks noGrp="1"/>
          </p:cNvSpPr>
          <p:nvPr>
            <p:ph type="sldNum" sz="quarter" idx="11"/>
          </p:nvPr>
        </p:nvSpPr>
        <p:spPr/>
        <p:txBody>
          <a:bodyPr/>
          <a:lstStyle/>
          <a:p>
            <a:fld id="{ABF42C60-6EA0-4B80-AB26-6AFDAA82F959}"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ABF42C60-6EA0-4B80-AB26-6AFDAA82F959}"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BC954EB-C871-4D2F-9FB6-13A2086363E1}" type="datetime1">
              <a:rPr lang="en-US" smtClean="0"/>
              <a:t>4/10/2011</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37.png"/><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733800"/>
            <a:ext cx="3962400" cy="2133600"/>
          </a:xfrm>
        </p:spPr>
        <p:txBody>
          <a:bodyPr>
            <a:normAutofit/>
          </a:bodyPr>
          <a:lstStyle/>
          <a:p>
            <a:r>
              <a:rPr lang="en-US" sz="2800" b="1" dirty="0" smtClean="0">
                <a:solidFill>
                  <a:schemeClr val="tx1"/>
                </a:solidFill>
                <a:effectLst>
                  <a:outerShdw blurRad="38100" dist="38100" dir="2700000" algn="tl">
                    <a:srgbClr val="000000">
                      <a:alpha val="43137"/>
                    </a:srgbClr>
                  </a:outerShdw>
                </a:effectLst>
              </a:rPr>
              <a:t>Group 10</a:t>
            </a:r>
          </a:p>
          <a:p>
            <a:r>
              <a:rPr lang="en-US" sz="2400" b="1" dirty="0" smtClean="0">
                <a:solidFill>
                  <a:schemeClr val="tx1"/>
                </a:solidFill>
                <a:effectLst>
                  <a:outerShdw blurRad="38100" dist="38100" dir="2700000" algn="tl">
                    <a:srgbClr val="000000">
                      <a:alpha val="43137"/>
                    </a:srgbClr>
                  </a:outerShdw>
                </a:effectLst>
              </a:rPr>
              <a:t>Anthony Muller</a:t>
            </a:r>
          </a:p>
          <a:p>
            <a:r>
              <a:rPr lang="en-US" sz="2400" b="1" dirty="0" smtClean="0">
                <a:solidFill>
                  <a:schemeClr val="tx1"/>
                </a:solidFill>
                <a:effectLst>
                  <a:outerShdw blurRad="38100" dist="38100" dir="2700000" algn="tl">
                    <a:srgbClr val="000000">
                      <a:alpha val="43137"/>
                    </a:srgbClr>
                  </a:outerShdw>
                </a:effectLst>
              </a:rPr>
              <a:t>Gerald </a:t>
            </a:r>
            <a:r>
              <a:rPr lang="en-US" sz="2400" b="1" dirty="0" err="1" smtClean="0">
                <a:solidFill>
                  <a:schemeClr val="tx1"/>
                </a:solidFill>
                <a:effectLst>
                  <a:outerShdw blurRad="38100" dist="38100" dir="2700000" algn="tl">
                    <a:srgbClr val="000000">
                      <a:alpha val="43137"/>
                    </a:srgbClr>
                  </a:outerShdw>
                </a:effectLst>
              </a:rPr>
              <a:t>Tyberghein</a:t>
            </a:r>
            <a:endParaRPr lang="en-US" sz="2400" b="1" dirty="0" smtClean="0">
              <a:solidFill>
                <a:schemeClr val="tx1"/>
              </a:solidFill>
              <a:effectLst>
                <a:outerShdw blurRad="38100" dist="38100" dir="2700000" algn="tl">
                  <a:srgbClr val="000000">
                    <a:alpha val="43137"/>
                  </a:srgbClr>
                </a:outerShdw>
              </a:effectLst>
            </a:endParaRPr>
          </a:p>
          <a:p>
            <a:r>
              <a:rPr lang="en-US" sz="2400" b="1" dirty="0" smtClean="0">
                <a:solidFill>
                  <a:schemeClr val="tx1"/>
                </a:solidFill>
                <a:effectLst>
                  <a:outerShdw blurRad="38100" dist="38100" dir="2700000" algn="tl">
                    <a:srgbClr val="000000">
                      <a:alpha val="43137"/>
                    </a:srgbClr>
                  </a:outerShdw>
                </a:effectLst>
              </a:rPr>
              <a:t>Joshua Wood</a:t>
            </a:r>
            <a:endParaRPr lang="en-US" sz="2400" b="1" dirty="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685800" y="-609600"/>
            <a:ext cx="5715000" cy="2971800"/>
          </a:xfrm>
        </p:spPr>
        <p:txBody>
          <a:bodyPr>
            <a:normAutofit/>
          </a:bodyPr>
          <a:lstStyle/>
          <a:p>
            <a:r>
              <a:rPr lang="en-US" sz="4000" dirty="0" smtClean="0"/>
              <a:t>One Box Gunnery Trainer</a:t>
            </a:r>
            <a:br>
              <a:rPr lang="en-US" sz="4000" dirty="0" smtClean="0"/>
            </a:br>
            <a:r>
              <a:rPr lang="en-US" sz="3200" dirty="0" smtClean="0"/>
              <a:t>Final Presentation</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630044"/>
            <a:ext cx="4572000" cy="11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4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46331"/>
          </a:xfrm>
          <a:prstGeom prst="rect">
            <a:avLst/>
          </a:prstGeom>
          <a:noFill/>
        </p:spPr>
        <p:txBody>
          <a:bodyPr wrap="square" rtlCol="0">
            <a:spAutoFit/>
          </a:bodyPr>
          <a:lstStyle/>
          <a:p>
            <a:r>
              <a:rPr lang="en-US" sz="3600" dirty="0" smtClean="0"/>
              <a:t>The Bearing Blocks</a:t>
            </a:r>
            <a:endParaRPr lang="en-US" sz="3600" dirty="0"/>
          </a:p>
        </p:txBody>
      </p:sp>
      <p:sp>
        <p:nvSpPr>
          <p:cNvPr id="6" name="Rectangle 5"/>
          <p:cNvSpPr/>
          <p:nvPr/>
        </p:nvSpPr>
        <p:spPr>
          <a:xfrm>
            <a:off x="1758047" y="4185279"/>
            <a:ext cx="7315200" cy="369332"/>
          </a:xfrm>
          <a:prstGeom prst="rect">
            <a:avLst/>
          </a:prstGeom>
        </p:spPr>
        <p:txBody>
          <a:bodyPr wrap="square">
            <a:spAutoFit/>
          </a:bodyPr>
          <a:lstStyle/>
          <a:p>
            <a:r>
              <a:rPr lang="en-US" dirty="0" smtClean="0"/>
              <a:t>Figure 10: Bearing blocks</a:t>
            </a:r>
            <a:endParaRPr lang="en-US" sz="1400" dirty="0"/>
          </a:p>
        </p:txBody>
      </p:sp>
      <p:sp>
        <p:nvSpPr>
          <p:cNvPr id="7" name="Rectangle 6"/>
          <p:cNvSpPr/>
          <p:nvPr/>
        </p:nvSpPr>
        <p:spPr>
          <a:xfrm>
            <a:off x="3992301" y="5504765"/>
            <a:ext cx="7315200" cy="646331"/>
          </a:xfrm>
          <a:prstGeom prst="rect">
            <a:avLst/>
          </a:prstGeom>
        </p:spPr>
        <p:txBody>
          <a:bodyPr wrap="square">
            <a:spAutoFit/>
          </a:bodyPr>
          <a:lstStyle/>
          <a:p>
            <a:r>
              <a:rPr lang="en-US" dirty="0" smtClean="0"/>
              <a:t>	                                Figure 11:</a:t>
            </a:r>
          </a:p>
          <a:p>
            <a:r>
              <a:rPr lang="en-US" dirty="0" smtClean="0"/>
              <a:t>	        Side internal view of bearing block</a:t>
            </a:r>
            <a:endParaRPr lang="en-US" sz="1400" dirty="0"/>
          </a:p>
        </p:txBody>
      </p:sp>
      <p:sp>
        <p:nvSpPr>
          <p:cNvPr id="4" name="Slide Number Placeholder 3"/>
          <p:cNvSpPr>
            <a:spLocks noGrp="1"/>
          </p:cNvSpPr>
          <p:nvPr>
            <p:ph type="sldNum" sz="quarter" idx="11"/>
          </p:nvPr>
        </p:nvSpPr>
        <p:spPr/>
        <p:txBody>
          <a:bodyPr/>
          <a:lstStyle/>
          <a:p>
            <a:fld id="{ABF42C60-6EA0-4B80-AB26-6AFDAA82F959}" type="slidenum">
              <a:rPr lang="en-US" smtClean="0"/>
              <a:pPr/>
              <a:t>10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02" y="1760859"/>
            <a:ext cx="5043977"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65023"/>
            <a:ext cx="3187346" cy="303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398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46331"/>
          </a:xfrm>
          <a:prstGeom prst="rect">
            <a:avLst/>
          </a:prstGeom>
          <a:noFill/>
        </p:spPr>
        <p:txBody>
          <a:bodyPr wrap="square" rtlCol="0">
            <a:spAutoFit/>
          </a:bodyPr>
          <a:lstStyle/>
          <a:p>
            <a:r>
              <a:rPr lang="en-US" sz="3600" dirty="0" smtClean="0"/>
              <a:t>The Computer Shelf</a:t>
            </a:r>
            <a:endParaRPr lang="en-US" sz="3600" dirty="0"/>
          </a:p>
        </p:txBody>
      </p:sp>
      <p:sp>
        <p:nvSpPr>
          <p:cNvPr id="4" name="TextBox 3"/>
          <p:cNvSpPr txBox="1"/>
          <p:nvPr/>
        </p:nvSpPr>
        <p:spPr>
          <a:xfrm>
            <a:off x="2943051" y="4894118"/>
            <a:ext cx="3141518" cy="369332"/>
          </a:xfrm>
          <a:prstGeom prst="rect">
            <a:avLst/>
          </a:prstGeom>
          <a:noFill/>
        </p:spPr>
        <p:txBody>
          <a:bodyPr wrap="square" rtlCol="0">
            <a:spAutoFit/>
          </a:bodyPr>
          <a:lstStyle/>
          <a:p>
            <a:r>
              <a:rPr lang="en-US" dirty="0"/>
              <a:t> </a:t>
            </a:r>
            <a:r>
              <a:rPr lang="en-US" dirty="0" smtClean="0"/>
              <a:t>     Figure 12: Computer Shelf</a:t>
            </a:r>
            <a:endParaRPr lang="en-US" sz="1400" dirty="0" smtClean="0"/>
          </a:p>
        </p:txBody>
      </p:sp>
      <p:pic>
        <p:nvPicPr>
          <p:cNvPr id="1027" name="Picture 3"/>
          <p:cNvPicPr>
            <a:picLocks noChangeAspect="1" noChangeArrowheads="1"/>
          </p:cNvPicPr>
          <p:nvPr/>
        </p:nvPicPr>
        <p:blipFill>
          <a:blip r:embed="rId2" cstate="print"/>
          <a:srcRect/>
          <a:stretch>
            <a:fillRect/>
          </a:stretch>
        </p:blipFill>
        <p:spPr bwMode="auto">
          <a:xfrm>
            <a:off x="633413" y="2205038"/>
            <a:ext cx="7877175" cy="244792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ABF42C60-6EA0-4B80-AB26-6AFDAA82F959}" type="slidenum">
              <a:rPr lang="en-US" smtClean="0"/>
              <a:pPr/>
              <a:t>11</a:t>
            </a:fld>
            <a:endParaRPr lang="en-US"/>
          </a:p>
        </p:txBody>
      </p:sp>
    </p:spTree>
    <p:extLst>
      <p:ext uri="{BB962C8B-B14F-4D97-AF65-F5344CB8AC3E}">
        <p14:creationId xmlns:p14="http://schemas.microsoft.com/office/powerpoint/2010/main" val="668855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153086"/>
            <a:ext cx="8453718" cy="646331"/>
          </a:xfrm>
          <a:prstGeom prst="rect">
            <a:avLst/>
          </a:prstGeom>
          <a:noFill/>
        </p:spPr>
        <p:txBody>
          <a:bodyPr wrap="square" rtlCol="0">
            <a:spAutoFit/>
          </a:bodyPr>
          <a:lstStyle/>
          <a:p>
            <a:r>
              <a:rPr lang="en-US" sz="3600" dirty="0" smtClean="0"/>
              <a:t>Finalized Parts List</a:t>
            </a:r>
            <a:endParaRPr lang="en-US" sz="3600" dirty="0"/>
          </a:p>
        </p:txBody>
      </p:sp>
      <p:sp>
        <p:nvSpPr>
          <p:cNvPr id="4" name="TextBox 3"/>
          <p:cNvSpPr txBox="1"/>
          <p:nvPr/>
        </p:nvSpPr>
        <p:spPr>
          <a:xfrm>
            <a:off x="1981200" y="799417"/>
            <a:ext cx="5334000" cy="369332"/>
          </a:xfrm>
          <a:prstGeom prst="rect">
            <a:avLst/>
          </a:prstGeom>
          <a:noFill/>
        </p:spPr>
        <p:txBody>
          <a:bodyPr wrap="square" rtlCol="0">
            <a:spAutoFit/>
          </a:bodyPr>
          <a:lstStyle/>
          <a:p>
            <a:r>
              <a:rPr lang="en-US" dirty="0" smtClean="0"/>
              <a:t>Table 1: Parts List (images from www.mcmaster.com)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7735290"/>
              </p:ext>
            </p:extLst>
          </p:nvPr>
        </p:nvGraphicFramePr>
        <p:xfrm>
          <a:off x="1600200" y="1447800"/>
          <a:ext cx="6096000" cy="4500880"/>
        </p:xfrm>
        <a:graphic>
          <a:graphicData uri="http://schemas.openxmlformats.org/drawingml/2006/table">
            <a:tbl>
              <a:tblPr firstRow="1" bandRow="1">
                <a:tableStyleId>{073A0DAA-6AF3-43AB-8588-CEC1D06C72B9}</a:tableStyleId>
              </a:tblPr>
              <a:tblGrid>
                <a:gridCol w="2032000"/>
                <a:gridCol w="2032000"/>
                <a:gridCol w="2032000"/>
              </a:tblGrid>
              <a:tr h="370840">
                <a:tc>
                  <a:txBody>
                    <a:bodyPr/>
                    <a:lstStyle/>
                    <a:p>
                      <a:r>
                        <a:rPr lang="en-US" dirty="0" smtClean="0"/>
                        <a:t>Description</a:t>
                      </a:r>
                      <a:endParaRPr lang="en-US" dirty="0"/>
                    </a:p>
                  </a:txBody>
                  <a:tcPr/>
                </a:tc>
                <a:tc>
                  <a:txBody>
                    <a:bodyPr/>
                    <a:lstStyle/>
                    <a:p>
                      <a:r>
                        <a:rPr lang="en-US" dirty="0" smtClean="0"/>
                        <a:t>Quantity</a:t>
                      </a:r>
                      <a:endParaRPr lang="en-US" dirty="0"/>
                    </a:p>
                  </a:txBody>
                  <a:tcPr/>
                </a:tc>
                <a:tc>
                  <a:txBody>
                    <a:bodyPr/>
                    <a:lstStyle/>
                    <a:p>
                      <a:r>
                        <a:rPr lang="en-US" dirty="0" smtClean="0"/>
                        <a:t>Total Price</a:t>
                      </a:r>
                      <a:endParaRPr lang="en-US" dirty="0"/>
                    </a:p>
                  </a:txBody>
                  <a:tcPr/>
                </a:tc>
              </a:tr>
              <a:tr h="289560">
                <a:tc>
                  <a:txBody>
                    <a:bodyPr/>
                    <a:lstStyle/>
                    <a:p>
                      <a:r>
                        <a:rPr lang="en-US" sz="1200" dirty="0" smtClean="0"/>
                        <a:t>Aluminum</a:t>
                      </a:r>
                      <a:r>
                        <a:rPr lang="en-US" sz="1200" baseline="0" dirty="0" smtClean="0"/>
                        <a:t> square tubing</a:t>
                      </a:r>
                      <a:endParaRPr lang="en-US" sz="1200" dirty="0"/>
                    </a:p>
                  </a:txBody>
                  <a:tcPr/>
                </a:tc>
                <a:tc>
                  <a:txBody>
                    <a:bodyPr/>
                    <a:lstStyle/>
                    <a:p>
                      <a:r>
                        <a:rPr lang="en-US" sz="1200" dirty="0" smtClean="0"/>
                        <a:t>1 (6ft)</a:t>
                      </a:r>
                      <a:endParaRPr lang="en-US" sz="1200" dirty="0"/>
                    </a:p>
                  </a:txBody>
                  <a:tcPr/>
                </a:tc>
                <a:tc>
                  <a:txBody>
                    <a:bodyPr/>
                    <a:lstStyle/>
                    <a:p>
                      <a:r>
                        <a:rPr lang="en-US" sz="1200" dirty="0" smtClean="0"/>
                        <a:t>36.22</a:t>
                      </a:r>
                      <a:endParaRPr lang="en-US" sz="1200" dirty="0"/>
                    </a:p>
                  </a:txBody>
                  <a:tcPr/>
                </a:tc>
              </a:tr>
              <a:tr h="228600">
                <a:tc>
                  <a:txBody>
                    <a:bodyPr/>
                    <a:lstStyle/>
                    <a:p>
                      <a:r>
                        <a:rPr lang="en-US" sz="1200" dirty="0" smtClean="0"/>
                        <a:t>Aluminum</a:t>
                      </a:r>
                      <a:r>
                        <a:rPr lang="en-US" sz="1200" baseline="0" dirty="0" smtClean="0"/>
                        <a:t> bar for pivot</a:t>
                      </a:r>
                      <a:endParaRPr lang="en-US" sz="1200" dirty="0"/>
                    </a:p>
                  </a:txBody>
                  <a:tcPr/>
                </a:tc>
                <a:tc>
                  <a:txBody>
                    <a:bodyPr/>
                    <a:lstStyle/>
                    <a:p>
                      <a:r>
                        <a:rPr lang="en-US" sz="1200" dirty="0" smtClean="0"/>
                        <a:t>1 (3ft)</a:t>
                      </a:r>
                      <a:endParaRPr lang="en-US" sz="1200" dirty="0"/>
                    </a:p>
                  </a:txBody>
                  <a:tcPr/>
                </a:tc>
                <a:tc>
                  <a:txBody>
                    <a:bodyPr/>
                    <a:lstStyle/>
                    <a:p>
                      <a:r>
                        <a:rPr lang="en-US" sz="1200" dirty="0" smtClean="0"/>
                        <a:t>19.28</a:t>
                      </a:r>
                      <a:endParaRPr lang="en-US" sz="1200" dirty="0"/>
                    </a:p>
                  </a:txBody>
                  <a:tcPr/>
                </a:tc>
              </a:tr>
              <a:tr h="259080">
                <a:tc>
                  <a:txBody>
                    <a:bodyPr/>
                    <a:lstStyle/>
                    <a:p>
                      <a:r>
                        <a:rPr lang="en-US" sz="1200" dirty="0" smtClean="0"/>
                        <a:t>Bronze</a:t>
                      </a:r>
                      <a:r>
                        <a:rPr lang="en-US" sz="1200" baseline="0" dirty="0" smtClean="0"/>
                        <a:t> Sleeve Bearings</a:t>
                      </a:r>
                      <a:endParaRPr lang="en-US" sz="1200" dirty="0"/>
                    </a:p>
                  </a:txBody>
                  <a:tcPr/>
                </a:tc>
                <a:tc>
                  <a:txBody>
                    <a:bodyPr/>
                    <a:lstStyle/>
                    <a:p>
                      <a:r>
                        <a:rPr lang="en-US" sz="1200" dirty="0" smtClean="0"/>
                        <a:t>4</a:t>
                      </a:r>
                      <a:endParaRPr lang="en-US" sz="1200" dirty="0"/>
                    </a:p>
                  </a:txBody>
                  <a:tcPr/>
                </a:tc>
                <a:tc>
                  <a:txBody>
                    <a:bodyPr/>
                    <a:lstStyle/>
                    <a:p>
                      <a:r>
                        <a:rPr lang="en-US" sz="1200" dirty="0" smtClean="0"/>
                        <a:t>9.96</a:t>
                      </a:r>
                      <a:endParaRPr lang="en-US" sz="1200" dirty="0"/>
                    </a:p>
                  </a:txBody>
                  <a:tcPr/>
                </a:tc>
              </a:tr>
              <a:tr h="213360">
                <a:tc>
                  <a:txBody>
                    <a:bodyPr/>
                    <a:lstStyle/>
                    <a:p>
                      <a:r>
                        <a:rPr lang="en-US" sz="1200" dirty="0" smtClean="0"/>
                        <a:t>Aluminum bearing blocks</a:t>
                      </a:r>
                      <a:endParaRPr lang="en-US" sz="1200" dirty="0"/>
                    </a:p>
                  </a:txBody>
                  <a:tcPr/>
                </a:tc>
                <a:tc>
                  <a:txBody>
                    <a:bodyPr/>
                    <a:lstStyle/>
                    <a:p>
                      <a:r>
                        <a:rPr lang="en-US" sz="1200" dirty="0" smtClean="0"/>
                        <a:t>1 </a:t>
                      </a:r>
                      <a:endParaRPr lang="en-US" sz="1200" dirty="0"/>
                    </a:p>
                  </a:txBody>
                  <a:tcPr/>
                </a:tc>
                <a:tc>
                  <a:txBody>
                    <a:bodyPr/>
                    <a:lstStyle/>
                    <a:p>
                      <a:r>
                        <a:rPr lang="en-US" sz="1200" dirty="0" smtClean="0"/>
                        <a:t>74.82</a:t>
                      </a:r>
                      <a:endParaRPr lang="en-US" sz="1200" dirty="0"/>
                    </a:p>
                  </a:txBody>
                  <a:tcPr/>
                </a:tc>
              </a:tr>
              <a:tr h="243840">
                <a:tc>
                  <a:txBody>
                    <a:bodyPr/>
                    <a:lstStyle/>
                    <a:p>
                      <a:r>
                        <a:rPr lang="en-US" sz="1200" dirty="0" smtClean="0"/>
                        <a:t>Locking</a:t>
                      </a:r>
                      <a:r>
                        <a:rPr lang="en-US" sz="1200" baseline="0" dirty="0" smtClean="0"/>
                        <a:t> pin</a:t>
                      </a:r>
                      <a:endParaRPr lang="en-US" sz="1200" dirty="0"/>
                    </a:p>
                  </a:txBody>
                  <a:tcPr/>
                </a:tc>
                <a:tc>
                  <a:txBody>
                    <a:bodyPr/>
                    <a:lstStyle/>
                    <a:p>
                      <a:r>
                        <a:rPr lang="en-US" sz="1200" dirty="0" smtClean="0"/>
                        <a:t>1</a:t>
                      </a:r>
                      <a:endParaRPr lang="en-US" sz="1200" dirty="0"/>
                    </a:p>
                  </a:txBody>
                  <a:tcPr/>
                </a:tc>
                <a:tc>
                  <a:txBody>
                    <a:bodyPr/>
                    <a:lstStyle/>
                    <a:p>
                      <a:r>
                        <a:rPr lang="en-US" sz="1200" dirty="0" smtClean="0"/>
                        <a:t>3.41</a:t>
                      </a:r>
                      <a:endParaRPr lang="en-US" sz="1200" dirty="0"/>
                    </a:p>
                  </a:txBody>
                  <a:tcPr/>
                </a:tc>
              </a:tr>
              <a:tr h="198120">
                <a:tc>
                  <a:txBody>
                    <a:bodyPr/>
                    <a:lstStyle/>
                    <a:p>
                      <a:r>
                        <a:rPr lang="en-US" sz="1200" dirty="0" smtClean="0"/>
                        <a:t>L- brackets for</a:t>
                      </a:r>
                      <a:r>
                        <a:rPr lang="en-US" sz="1200" baseline="0" dirty="0" smtClean="0"/>
                        <a:t> pivot</a:t>
                      </a:r>
                      <a:endParaRPr lang="en-US" sz="1200" dirty="0"/>
                    </a:p>
                  </a:txBody>
                  <a:tcPr/>
                </a:tc>
                <a:tc>
                  <a:txBody>
                    <a:bodyPr/>
                    <a:lstStyle/>
                    <a:p>
                      <a:r>
                        <a:rPr lang="en-US" sz="1200" dirty="0" smtClean="0"/>
                        <a:t>1 (4ft)</a:t>
                      </a:r>
                      <a:endParaRPr lang="en-US" sz="1200" dirty="0"/>
                    </a:p>
                  </a:txBody>
                  <a:tcPr/>
                </a:tc>
                <a:tc>
                  <a:txBody>
                    <a:bodyPr/>
                    <a:lstStyle/>
                    <a:p>
                      <a:r>
                        <a:rPr lang="en-US" sz="1200" dirty="0" smtClean="0"/>
                        <a:t>10.98</a:t>
                      </a:r>
                      <a:endParaRPr lang="en-US" sz="1200" dirty="0"/>
                    </a:p>
                  </a:txBody>
                  <a:tcPr/>
                </a:tc>
              </a:tr>
              <a:tr h="228600">
                <a:tc>
                  <a:txBody>
                    <a:bodyPr/>
                    <a:lstStyle/>
                    <a:p>
                      <a:r>
                        <a:rPr lang="en-US" sz="1200" dirty="0" smtClean="0"/>
                        <a:t>Handle</a:t>
                      </a:r>
                      <a:r>
                        <a:rPr lang="en-US" sz="1200" baseline="0" dirty="0" smtClean="0"/>
                        <a:t> and monitor mount</a:t>
                      </a:r>
                      <a:endParaRPr lang="en-US" sz="1200" dirty="0"/>
                    </a:p>
                  </a:txBody>
                  <a:tcPr/>
                </a:tc>
                <a:tc>
                  <a:txBody>
                    <a:bodyPr/>
                    <a:lstStyle/>
                    <a:p>
                      <a:r>
                        <a:rPr lang="en-US" sz="1200" dirty="0" smtClean="0"/>
                        <a:t>2 (3ft)</a:t>
                      </a:r>
                      <a:endParaRPr lang="en-US" sz="1200" dirty="0"/>
                    </a:p>
                  </a:txBody>
                  <a:tcPr/>
                </a:tc>
                <a:tc>
                  <a:txBody>
                    <a:bodyPr/>
                    <a:lstStyle/>
                    <a:p>
                      <a:r>
                        <a:rPr lang="en-US" sz="1200" dirty="0" smtClean="0"/>
                        <a:t>64.28</a:t>
                      </a:r>
                      <a:endParaRPr lang="en-US" sz="1200" dirty="0"/>
                    </a:p>
                  </a:txBody>
                  <a:tcPr/>
                </a:tc>
              </a:tr>
              <a:tr h="259080">
                <a:tc>
                  <a:txBody>
                    <a:bodyPr/>
                    <a:lstStyle/>
                    <a:p>
                      <a:r>
                        <a:rPr lang="en-US" sz="1200" dirty="0" smtClean="0"/>
                        <a:t>U-bracket for handle</a:t>
                      </a:r>
                      <a:endParaRPr lang="en-US" sz="1200" dirty="0"/>
                    </a:p>
                  </a:txBody>
                  <a:tcPr/>
                </a:tc>
                <a:tc>
                  <a:txBody>
                    <a:bodyPr/>
                    <a:lstStyle/>
                    <a:p>
                      <a:r>
                        <a:rPr lang="en-US" sz="1200" dirty="0" smtClean="0"/>
                        <a:t>1</a:t>
                      </a:r>
                      <a:endParaRPr lang="en-US" sz="1200" dirty="0"/>
                    </a:p>
                  </a:txBody>
                  <a:tcPr/>
                </a:tc>
                <a:tc>
                  <a:txBody>
                    <a:bodyPr/>
                    <a:lstStyle/>
                    <a:p>
                      <a:r>
                        <a:rPr lang="en-US" sz="1200" dirty="0" smtClean="0"/>
                        <a:t>12.20</a:t>
                      </a:r>
                      <a:endParaRPr lang="en-US" sz="1200" dirty="0"/>
                    </a:p>
                  </a:txBody>
                  <a:tcPr/>
                </a:tc>
              </a:tr>
              <a:tr h="213360">
                <a:tc>
                  <a:txBody>
                    <a:bodyPr/>
                    <a:lstStyle/>
                    <a:p>
                      <a:r>
                        <a:rPr lang="en-US" sz="1200" dirty="0" smtClean="0"/>
                        <a:t>Shelf</a:t>
                      </a:r>
                      <a:r>
                        <a:rPr lang="en-US" sz="1200" baseline="0" dirty="0" smtClean="0"/>
                        <a:t> material</a:t>
                      </a:r>
                      <a:endParaRPr lang="en-US" sz="1200" dirty="0"/>
                    </a:p>
                  </a:txBody>
                  <a:tcPr/>
                </a:tc>
                <a:tc>
                  <a:txBody>
                    <a:bodyPr/>
                    <a:lstStyle/>
                    <a:p>
                      <a:r>
                        <a:rPr lang="en-US" sz="1200" dirty="0" smtClean="0"/>
                        <a:t>1</a:t>
                      </a:r>
                      <a:endParaRPr lang="en-US" sz="1200" dirty="0"/>
                    </a:p>
                  </a:txBody>
                  <a:tcPr/>
                </a:tc>
                <a:tc>
                  <a:txBody>
                    <a:bodyPr/>
                    <a:lstStyle/>
                    <a:p>
                      <a:r>
                        <a:rPr lang="en-US" sz="1200" dirty="0" smtClean="0"/>
                        <a:t>58.21</a:t>
                      </a:r>
                      <a:endParaRPr lang="en-US" sz="1200" dirty="0"/>
                    </a:p>
                  </a:txBody>
                  <a:tcPr/>
                </a:tc>
              </a:tr>
              <a:tr h="243840">
                <a:tc>
                  <a:txBody>
                    <a:bodyPr/>
                    <a:lstStyle/>
                    <a:p>
                      <a:r>
                        <a:rPr lang="en-US" sz="1200" dirty="0" smtClean="0"/>
                        <a:t>Neoprene</a:t>
                      </a:r>
                      <a:r>
                        <a:rPr lang="en-US" sz="1200" baseline="0" dirty="0" smtClean="0"/>
                        <a:t> tubing</a:t>
                      </a:r>
                      <a:endParaRPr lang="en-US" sz="1200" dirty="0"/>
                    </a:p>
                  </a:txBody>
                  <a:tcPr/>
                </a:tc>
                <a:tc>
                  <a:txBody>
                    <a:bodyPr/>
                    <a:lstStyle/>
                    <a:p>
                      <a:r>
                        <a:rPr lang="en-US" sz="1200" dirty="0" smtClean="0"/>
                        <a:t>1 (1ft)</a:t>
                      </a:r>
                      <a:endParaRPr lang="en-US" sz="1200" dirty="0"/>
                    </a:p>
                  </a:txBody>
                  <a:tcPr/>
                </a:tc>
                <a:tc>
                  <a:txBody>
                    <a:bodyPr/>
                    <a:lstStyle/>
                    <a:p>
                      <a:r>
                        <a:rPr lang="en-US" sz="1200" dirty="0" smtClean="0"/>
                        <a:t>2.00</a:t>
                      </a:r>
                      <a:endParaRPr lang="en-US" sz="1200" dirty="0"/>
                    </a:p>
                  </a:txBody>
                  <a:tcPr/>
                </a:tc>
              </a:tr>
              <a:tr h="274320">
                <a:tc>
                  <a:txBody>
                    <a:bodyPr/>
                    <a:lstStyle/>
                    <a:p>
                      <a:r>
                        <a:rPr lang="en-US" sz="1200" dirty="0" smtClean="0"/>
                        <a:t>Silicone dampening</a:t>
                      </a:r>
                      <a:endParaRPr lang="en-US" sz="1200" dirty="0"/>
                    </a:p>
                  </a:txBody>
                  <a:tcPr/>
                </a:tc>
                <a:tc>
                  <a:txBody>
                    <a:bodyPr/>
                    <a:lstStyle/>
                    <a:p>
                      <a:r>
                        <a:rPr lang="en-US" sz="1200" dirty="0" smtClean="0"/>
                        <a:t>1</a:t>
                      </a:r>
                      <a:r>
                        <a:rPr lang="en-US" sz="1200" baseline="0" dirty="0" smtClean="0"/>
                        <a:t> (2ft)</a:t>
                      </a:r>
                      <a:endParaRPr lang="en-US" sz="1200" dirty="0"/>
                    </a:p>
                  </a:txBody>
                  <a:tcPr/>
                </a:tc>
                <a:tc>
                  <a:txBody>
                    <a:bodyPr/>
                    <a:lstStyle/>
                    <a:p>
                      <a:r>
                        <a:rPr lang="en-US" sz="1200" dirty="0" smtClean="0"/>
                        <a:t>10.32</a:t>
                      </a:r>
                      <a:endParaRPr lang="en-US" sz="1200" dirty="0"/>
                    </a:p>
                  </a:txBody>
                  <a:tcPr/>
                </a:tc>
              </a:tr>
              <a:tr h="228600">
                <a:tc>
                  <a:txBody>
                    <a:bodyPr/>
                    <a:lstStyle/>
                    <a:p>
                      <a:r>
                        <a:rPr lang="en-US" sz="1200" dirty="0" smtClean="0"/>
                        <a:t>Neoprene for</a:t>
                      </a:r>
                      <a:r>
                        <a:rPr lang="en-US" sz="1200" baseline="0" dirty="0" smtClean="0"/>
                        <a:t> aux. parts</a:t>
                      </a:r>
                      <a:endParaRPr lang="en-US" sz="1200" dirty="0"/>
                    </a:p>
                  </a:txBody>
                  <a:tcPr/>
                </a:tc>
                <a:tc>
                  <a:txBody>
                    <a:bodyPr/>
                    <a:lstStyle/>
                    <a:p>
                      <a:r>
                        <a:rPr lang="en-US" sz="1200" dirty="0" smtClean="0"/>
                        <a:t>1 (2ft)</a:t>
                      </a:r>
                      <a:endParaRPr lang="en-US" sz="1200" dirty="0"/>
                    </a:p>
                  </a:txBody>
                  <a:tcPr/>
                </a:tc>
                <a:tc>
                  <a:txBody>
                    <a:bodyPr/>
                    <a:lstStyle/>
                    <a:p>
                      <a:r>
                        <a:rPr lang="en-US" sz="1200" dirty="0" smtClean="0"/>
                        <a:t>43.62</a:t>
                      </a:r>
                      <a:endParaRPr lang="en-US" sz="1200" dirty="0"/>
                    </a:p>
                  </a:txBody>
                  <a:tcPr/>
                </a:tc>
              </a:tr>
              <a:tr h="259080">
                <a:tc>
                  <a:txBody>
                    <a:bodyPr/>
                    <a:lstStyle/>
                    <a:p>
                      <a:r>
                        <a:rPr lang="en-US" sz="1200" dirty="0" smtClean="0"/>
                        <a:t>Auxiliary brackets</a:t>
                      </a:r>
                      <a:endParaRPr lang="en-US" sz="1200" dirty="0"/>
                    </a:p>
                  </a:txBody>
                  <a:tcPr/>
                </a:tc>
                <a:tc>
                  <a:txBody>
                    <a:bodyPr/>
                    <a:lstStyle/>
                    <a:p>
                      <a:r>
                        <a:rPr lang="en-US" sz="1200" dirty="0" smtClean="0"/>
                        <a:t>1 (3ft)</a:t>
                      </a:r>
                      <a:endParaRPr lang="en-US" sz="1200" dirty="0"/>
                    </a:p>
                  </a:txBody>
                  <a:tcPr/>
                </a:tc>
                <a:tc>
                  <a:txBody>
                    <a:bodyPr/>
                    <a:lstStyle/>
                    <a:p>
                      <a:r>
                        <a:rPr lang="en-US" sz="1200" dirty="0" smtClean="0"/>
                        <a:t>36.65</a:t>
                      </a:r>
                      <a:endParaRPr lang="en-US" sz="1200" dirty="0"/>
                    </a:p>
                  </a:txBody>
                  <a:tcPr/>
                </a:tc>
              </a:tr>
              <a:tr h="213360">
                <a:tc>
                  <a:txBody>
                    <a:bodyPr/>
                    <a:lstStyle/>
                    <a:p>
                      <a:r>
                        <a:rPr lang="en-US" sz="1200" dirty="0" smtClean="0"/>
                        <a:t>Medium Density Fiberboard</a:t>
                      </a:r>
                      <a:endParaRPr lang="en-US" sz="1200" dirty="0"/>
                    </a:p>
                  </a:txBody>
                  <a:tcPr/>
                </a:tc>
                <a:tc>
                  <a:txBody>
                    <a:bodyPr/>
                    <a:lstStyle/>
                    <a:p>
                      <a:r>
                        <a:rPr lang="en-US" sz="1200" dirty="0" smtClean="0"/>
                        <a:t>1 (4’x8’)</a:t>
                      </a:r>
                      <a:endParaRPr lang="en-US" sz="1200" dirty="0"/>
                    </a:p>
                  </a:txBody>
                  <a:tcPr/>
                </a:tc>
                <a:tc>
                  <a:txBody>
                    <a:bodyPr/>
                    <a:lstStyle/>
                    <a:p>
                      <a:r>
                        <a:rPr lang="en-US" sz="1200" dirty="0" smtClean="0"/>
                        <a:t>32.96</a:t>
                      </a:r>
                      <a:endParaRPr lang="en-US" sz="1200" dirty="0"/>
                    </a:p>
                  </a:txBody>
                  <a:tcPr/>
                </a:tc>
              </a:tr>
              <a:tr h="243840">
                <a:tc>
                  <a:txBody>
                    <a:bodyPr/>
                    <a:lstStyle/>
                    <a:p>
                      <a:r>
                        <a:rPr lang="en-US" sz="1200" b="1" dirty="0" smtClean="0"/>
                        <a:t>Total</a:t>
                      </a:r>
                      <a:endParaRPr lang="en-US" sz="1200" b="1" dirty="0"/>
                    </a:p>
                  </a:txBody>
                  <a:tcPr/>
                </a:tc>
                <a:tc>
                  <a:txBody>
                    <a:bodyPr/>
                    <a:lstStyle/>
                    <a:p>
                      <a:endParaRPr lang="en-US" sz="1200" b="1" dirty="0"/>
                    </a:p>
                  </a:txBody>
                  <a:tcPr/>
                </a:tc>
                <a:tc>
                  <a:txBody>
                    <a:bodyPr/>
                    <a:lstStyle/>
                    <a:p>
                      <a:r>
                        <a:rPr lang="en-US" sz="1200" b="1" dirty="0" smtClean="0"/>
                        <a:t>$ 414.91</a:t>
                      </a:r>
                      <a:endParaRPr lang="en-US" sz="1200" b="1" dirty="0"/>
                    </a:p>
                  </a:txBody>
                  <a:tcPr/>
                </a:tc>
              </a:tr>
            </a:tbl>
          </a:graphicData>
        </a:graphic>
      </p:graphicFrame>
      <p:sp>
        <p:nvSpPr>
          <p:cNvPr id="3" name="Slide Number Placeholder 2"/>
          <p:cNvSpPr>
            <a:spLocks noGrp="1"/>
          </p:cNvSpPr>
          <p:nvPr>
            <p:ph type="sldNum" sz="quarter" idx="11"/>
          </p:nvPr>
        </p:nvSpPr>
        <p:spPr/>
        <p:txBody>
          <a:bodyPr/>
          <a:lstStyle/>
          <a:p>
            <a:fld id="{ABF42C60-6EA0-4B80-AB26-6AFDAA82F959}" type="slidenum">
              <a:rPr lang="en-US" smtClean="0"/>
              <a:pPr/>
              <a:t>12</a:t>
            </a:fld>
            <a:endParaRPr lang="en-US"/>
          </a:p>
        </p:txBody>
      </p:sp>
    </p:spTree>
    <p:extLst>
      <p:ext uri="{BB962C8B-B14F-4D97-AF65-F5344CB8AC3E}">
        <p14:creationId xmlns:p14="http://schemas.microsoft.com/office/powerpoint/2010/main" val="1202118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091" y="304800"/>
            <a:ext cx="7924800" cy="646331"/>
          </a:xfrm>
          <a:prstGeom prst="rect">
            <a:avLst/>
          </a:prstGeom>
          <a:noFill/>
        </p:spPr>
        <p:txBody>
          <a:bodyPr wrap="square" rtlCol="0">
            <a:spAutoFit/>
          </a:bodyPr>
          <a:lstStyle/>
          <a:p>
            <a:r>
              <a:rPr lang="en-US" sz="3600" dirty="0" smtClean="0"/>
              <a:t>Static Tip Analysis</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73" y="1319782"/>
            <a:ext cx="7315200" cy="514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133600" y="6454032"/>
            <a:ext cx="6096000" cy="369332"/>
          </a:xfrm>
          <a:prstGeom prst="rect">
            <a:avLst/>
          </a:prstGeom>
          <a:noFill/>
        </p:spPr>
        <p:txBody>
          <a:bodyPr wrap="square" rtlCol="0">
            <a:spAutoFit/>
          </a:bodyPr>
          <a:lstStyle/>
          <a:p>
            <a:r>
              <a:rPr lang="en-US" dirty="0" smtClean="0"/>
              <a:t>Figure 13 : Maximum Angle of Deployed System</a:t>
            </a:r>
            <a:endParaRPr lang="en-US" dirty="0"/>
          </a:p>
        </p:txBody>
      </p:sp>
      <p:sp>
        <p:nvSpPr>
          <p:cNvPr id="2" name="Slide Number Placeholder 1"/>
          <p:cNvSpPr>
            <a:spLocks noGrp="1"/>
          </p:cNvSpPr>
          <p:nvPr>
            <p:ph type="sldNum" sz="quarter" idx="11"/>
          </p:nvPr>
        </p:nvSpPr>
        <p:spPr>
          <a:xfrm>
            <a:off x="8229600" y="6377832"/>
            <a:ext cx="533400" cy="152400"/>
          </a:xfrm>
        </p:spPr>
        <p:txBody>
          <a:bodyPr/>
          <a:lstStyle/>
          <a:p>
            <a:fld id="{ABF42C60-6EA0-4B80-AB26-6AFDAA82F959}" type="slidenum">
              <a:rPr lang="en-US" smtClean="0"/>
              <a:pPr/>
              <a:t>13</a:t>
            </a:fld>
            <a:endParaRPr lang="en-US" dirty="0"/>
          </a:p>
        </p:txBody>
      </p:sp>
    </p:spTree>
    <p:extLst>
      <p:ext uri="{BB962C8B-B14F-4D97-AF65-F5344CB8AC3E}">
        <p14:creationId xmlns:p14="http://schemas.microsoft.com/office/powerpoint/2010/main" val="2173256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934" y="397972"/>
            <a:ext cx="5181600" cy="646331"/>
          </a:xfrm>
          <a:prstGeom prst="rect">
            <a:avLst/>
          </a:prstGeom>
          <a:noFill/>
        </p:spPr>
        <p:txBody>
          <a:bodyPr wrap="square" rtlCol="0">
            <a:spAutoFit/>
          </a:bodyPr>
          <a:lstStyle/>
          <a:p>
            <a:r>
              <a:rPr lang="en-US" sz="3600" dirty="0" smtClean="0"/>
              <a:t>Static Tip Analysis</a:t>
            </a:r>
            <a:endParaRPr lang="en-US" sz="3600" dirty="0"/>
          </a:p>
        </p:txBody>
      </p:sp>
      <p:sp>
        <p:nvSpPr>
          <p:cNvPr id="3" name="TextBox 2"/>
          <p:cNvSpPr txBox="1"/>
          <p:nvPr/>
        </p:nvSpPr>
        <p:spPr>
          <a:xfrm>
            <a:off x="685800" y="1600200"/>
            <a:ext cx="7924800" cy="4616648"/>
          </a:xfrm>
          <a:prstGeom prst="rect">
            <a:avLst/>
          </a:prstGeom>
          <a:noFill/>
        </p:spPr>
        <p:txBody>
          <a:bodyPr wrap="square" rtlCol="0">
            <a:spAutoFit/>
          </a:bodyPr>
          <a:lstStyle/>
          <a:p>
            <a:pPr marL="285750" indent="-285750">
              <a:buFont typeface="Arial" pitchFamily="34" charset="0"/>
              <a:buChar char="•"/>
            </a:pPr>
            <a:r>
              <a:rPr lang="en-US" sz="2800" dirty="0" smtClean="0"/>
              <a:t>Tipping occurs when left normal force is equal to 0 and center of gravity passes the right normal force.</a:t>
            </a:r>
          </a:p>
          <a:p>
            <a:pPr marL="285750" indent="-285750">
              <a:buFont typeface="Arial" pitchFamily="34" charset="0"/>
              <a:buChar char="•"/>
            </a:pPr>
            <a:endParaRPr lang="en-US" sz="2800" b="1" dirty="0" smtClean="0"/>
          </a:p>
          <a:p>
            <a:pPr marL="285750" indent="-285750">
              <a:buFont typeface="Arial" pitchFamily="34" charset="0"/>
              <a:buChar char="•"/>
            </a:pPr>
            <a:endParaRPr lang="en-US" sz="2800" b="1" dirty="0"/>
          </a:p>
          <a:p>
            <a:pPr marL="285750" indent="-285750">
              <a:buFont typeface="Arial" pitchFamily="34" charset="0"/>
              <a:buChar char="•"/>
            </a:pPr>
            <a:r>
              <a:rPr lang="en-US" sz="2800" dirty="0" smtClean="0"/>
              <a:t>Solving for this angle, theta=</a:t>
            </a:r>
            <a:r>
              <a:rPr lang="en-US" sz="2800" dirty="0" err="1" smtClean="0"/>
              <a:t>atan</a:t>
            </a:r>
            <a:r>
              <a:rPr lang="en-US" sz="2800" dirty="0" smtClean="0"/>
              <a:t>(8.62/8.3) = 46deg</a:t>
            </a:r>
          </a:p>
          <a:p>
            <a:pPr marL="285750" indent="-285750">
              <a:buFont typeface="Arial" pitchFamily="34" charset="0"/>
              <a:buChar char="•"/>
            </a:pPr>
            <a:endParaRPr lang="en-US" sz="2800" dirty="0"/>
          </a:p>
          <a:p>
            <a:pPr marL="285750" indent="-285750">
              <a:buFont typeface="Arial" pitchFamily="34" charset="0"/>
              <a:buChar char="•"/>
            </a:pPr>
            <a:endParaRPr lang="en-US" sz="3600" dirty="0" smtClean="0"/>
          </a:p>
          <a:p>
            <a:pPr marL="285750" indent="-285750">
              <a:buFont typeface="Arial" pitchFamily="34" charset="0"/>
              <a:buChar char="•"/>
            </a:pPr>
            <a:r>
              <a:rPr lang="en-US" sz="2800" dirty="0" smtClean="0"/>
              <a:t>Product specification: Satisfy 15 degree tip rule</a:t>
            </a:r>
            <a:endParaRPr lang="en-US" sz="2800" dirty="0"/>
          </a:p>
          <a:p>
            <a:endParaRPr lang="en-US" dirty="0" smtClean="0"/>
          </a:p>
          <a:p>
            <a:pPr marL="285750" indent="-285750">
              <a:buFont typeface="Arial"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fld id="{ABF42C60-6EA0-4B80-AB26-6AFDAA82F959}" type="slidenum">
              <a:rPr lang="en-US" smtClean="0"/>
              <a:pPr/>
              <a:t>14</a:t>
            </a:fld>
            <a:endParaRPr lang="en-US"/>
          </a:p>
        </p:txBody>
      </p:sp>
    </p:spTree>
    <p:extLst>
      <p:ext uri="{BB962C8B-B14F-4D97-AF65-F5344CB8AC3E}">
        <p14:creationId xmlns:p14="http://schemas.microsoft.com/office/powerpoint/2010/main" val="2842653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370975"/>
          </a:xfrm>
          <a:prstGeom prst="rect">
            <a:avLst/>
          </a:prstGeom>
          <a:noFill/>
        </p:spPr>
        <p:txBody>
          <a:bodyPr wrap="square" rtlCol="0">
            <a:spAutoFit/>
          </a:bodyPr>
          <a:lstStyle/>
          <a:p>
            <a:r>
              <a:rPr lang="en-US" sz="3600" dirty="0" smtClean="0"/>
              <a:t>Risks Assessed</a:t>
            </a:r>
          </a:p>
          <a:p>
            <a:endParaRPr lang="en-US" sz="3600" dirty="0"/>
          </a:p>
          <a:p>
            <a:pPr marL="457200" indent="-457200">
              <a:buFont typeface="Arial" pitchFamily="34" charset="0"/>
              <a:buChar char="•"/>
            </a:pPr>
            <a:r>
              <a:rPr lang="en-US" sz="2400" dirty="0" smtClean="0"/>
              <a:t>Components may be damaged by impact forces or vibration.</a:t>
            </a:r>
          </a:p>
          <a:p>
            <a:pPr marL="914400" lvl="1" indent="-457200">
              <a:buFont typeface="Arial" pitchFamily="34" charset="0"/>
              <a:buChar char="•"/>
            </a:pPr>
            <a:endParaRPr lang="en-US" sz="2400" dirty="0" smtClean="0">
              <a:solidFill>
                <a:schemeClr val="accent2">
                  <a:lumMod val="75000"/>
                </a:schemeClr>
              </a:solidFill>
            </a:endParaRPr>
          </a:p>
          <a:p>
            <a:pPr marL="914400" lvl="1" indent="-457200">
              <a:buFont typeface="Arial" pitchFamily="34" charset="0"/>
              <a:buChar char="•"/>
            </a:pPr>
            <a:r>
              <a:rPr lang="en-US" sz="2400" dirty="0" smtClean="0">
                <a:solidFill>
                  <a:schemeClr val="accent2">
                    <a:lumMod val="75000"/>
                  </a:schemeClr>
                </a:solidFill>
              </a:rPr>
              <a:t>We analyzed impact forces from drop testing to analyze if our design completely satisfies the fragility bounds for the components. Given the results we know that there needs to be some tweaking in our design.</a:t>
            </a:r>
          </a:p>
          <a:p>
            <a:pPr marL="457200" indent="-457200">
              <a:buFont typeface="Arial" pitchFamily="34" charset="0"/>
              <a:buChar char="•"/>
            </a:pPr>
            <a:endParaRPr lang="en-US" sz="2400" dirty="0">
              <a:solidFill>
                <a:schemeClr val="accent2">
                  <a:lumMod val="75000"/>
                </a:schemeClr>
              </a:solidFill>
            </a:endParaRPr>
          </a:p>
          <a:p>
            <a:pPr marL="457200" indent="-457200">
              <a:buFont typeface="Arial" pitchFamily="34" charset="0"/>
              <a:buChar char="•"/>
            </a:pPr>
            <a:r>
              <a:rPr lang="en-US" sz="2400" dirty="0" smtClean="0"/>
              <a:t>Components and mounts may not assemble as desired in design</a:t>
            </a:r>
          </a:p>
          <a:p>
            <a:pPr marL="457200" indent="-457200">
              <a:buFont typeface="Arial" pitchFamily="34" charset="0"/>
              <a:buChar char="•"/>
            </a:pPr>
            <a:endParaRPr lang="en-US" sz="2400" dirty="0"/>
          </a:p>
          <a:p>
            <a:pPr marL="914400" lvl="1" indent="-457200">
              <a:buFont typeface="Arial" pitchFamily="34" charset="0"/>
              <a:buChar char="•"/>
            </a:pPr>
            <a:r>
              <a:rPr lang="en-US" sz="2400" dirty="0" smtClean="0">
                <a:solidFill>
                  <a:schemeClr val="accent2">
                    <a:lumMod val="75000"/>
                  </a:schemeClr>
                </a:solidFill>
              </a:rPr>
              <a:t>We had to re-drill and cut down a lot of parts after being machined to fit our exact frame.</a:t>
            </a:r>
          </a:p>
          <a:p>
            <a:pPr marL="457200" indent="-457200">
              <a:buFont typeface="Arial" pitchFamily="34" charset="0"/>
              <a:buChar char="•"/>
            </a:pPr>
            <a:endParaRPr lang="en-US" sz="2400" dirty="0" smtClean="0">
              <a:solidFill>
                <a:schemeClr val="accent2">
                  <a:lumMod val="75000"/>
                </a:schemeClr>
              </a:solidFill>
            </a:endParaRPr>
          </a:p>
          <a:p>
            <a:r>
              <a:rPr lang="en-US" sz="2400" dirty="0" smtClean="0"/>
              <a:t>	</a:t>
            </a:r>
          </a:p>
        </p:txBody>
      </p:sp>
      <p:sp>
        <p:nvSpPr>
          <p:cNvPr id="4" name="Slide Number Placeholder 3"/>
          <p:cNvSpPr>
            <a:spLocks noGrp="1"/>
          </p:cNvSpPr>
          <p:nvPr>
            <p:ph type="sldNum" sz="quarter" idx="11"/>
          </p:nvPr>
        </p:nvSpPr>
        <p:spPr/>
        <p:txBody>
          <a:bodyPr/>
          <a:lstStyle/>
          <a:p>
            <a:fld id="{ABF42C60-6EA0-4B80-AB26-6AFDAA82F959}" type="slidenum">
              <a:rPr lang="en-US" smtClean="0"/>
              <a:pPr/>
              <a:t>15</a:t>
            </a:fld>
            <a:endParaRPr lang="en-US"/>
          </a:p>
        </p:txBody>
      </p:sp>
    </p:spTree>
    <p:extLst>
      <p:ext uri="{BB962C8B-B14F-4D97-AF65-F5344CB8AC3E}">
        <p14:creationId xmlns:p14="http://schemas.microsoft.com/office/powerpoint/2010/main" val="395115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82" y="457201"/>
            <a:ext cx="8453718" cy="6001643"/>
          </a:xfrm>
          <a:prstGeom prst="rect">
            <a:avLst/>
          </a:prstGeom>
          <a:noFill/>
        </p:spPr>
        <p:txBody>
          <a:bodyPr wrap="square" rtlCol="0">
            <a:spAutoFit/>
          </a:bodyPr>
          <a:lstStyle/>
          <a:p>
            <a:r>
              <a:rPr lang="en-US" sz="3600" dirty="0" smtClean="0"/>
              <a:t>Risks Assessed</a:t>
            </a:r>
          </a:p>
          <a:p>
            <a:endParaRPr lang="en-US" sz="3600" dirty="0"/>
          </a:p>
          <a:p>
            <a:pPr marL="457200" indent="-457200">
              <a:buFont typeface="Arial" pitchFamily="34" charset="0"/>
              <a:buChar char="•"/>
            </a:pPr>
            <a:r>
              <a:rPr lang="en-US" sz="2400" dirty="0" smtClean="0"/>
              <a:t>Handle may swing into computer monitor</a:t>
            </a:r>
            <a:endParaRPr lang="en-US" sz="2400" dirty="0" smtClean="0">
              <a:solidFill>
                <a:schemeClr val="accent2">
                  <a:lumMod val="75000"/>
                </a:schemeClr>
              </a:solidFill>
            </a:endParaRPr>
          </a:p>
          <a:p>
            <a:pPr marL="914400" lvl="1" indent="-457200">
              <a:buFont typeface="Arial" pitchFamily="34" charset="0"/>
              <a:buChar char="•"/>
            </a:pPr>
            <a:r>
              <a:rPr lang="en-US" sz="2400" dirty="0" smtClean="0">
                <a:solidFill>
                  <a:schemeClr val="accent2">
                    <a:lumMod val="75000"/>
                  </a:schemeClr>
                </a:solidFill>
              </a:rPr>
              <a:t>L-bracket stop was implemented to prevent this.</a:t>
            </a:r>
          </a:p>
          <a:p>
            <a:pPr marL="457200" indent="-457200">
              <a:buFont typeface="Arial" pitchFamily="34" charset="0"/>
              <a:buChar char="•"/>
            </a:pPr>
            <a:endParaRPr lang="en-US" sz="2400" dirty="0">
              <a:solidFill>
                <a:schemeClr val="accent2">
                  <a:lumMod val="75000"/>
                </a:schemeClr>
              </a:solidFill>
            </a:endParaRPr>
          </a:p>
          <a:p>
            <a:pPr marL="457200" indent="-457200">
              <a:buFont typeface="Arial" pitchFamily="34" charset="0"/>
              <a:buChar char="•"/>
            </a:pPr>
            <a:r>
              <a:rPr lang="en-US" sz="2400" dirty="0" smtClean="0"/>
              <a:t>Once assembled, system could weigh more than expected</a:t>
            </a:r>
            <a:endParaRPr lang="en-US" sz="2400" dirty="0"/>
          </a:p>
          <a:p>
            <a:pPr marL="914400" lvl="1" indent="-457200">
              <a:buFont typeface="Arial" pitchFamily="34" charset="0"/>
              <a:buChar char="•"/>
            </a:pPr>
            <a:r>
              <a:rPr lang="en-US" sz="2400" dirty="0" smtClean="0">
                <a:solidFill>
                  <a:schemeClr val="accent2">
                    <a:lumMod val="75000"/>
                  </a:schemeClr>
                </a:solidFill>
              </a:rPr>
              <a:t>We have room to cut down material, however our system did not weigh more than desired.</a:t>
            </a:r>
          </a:p>
          <a:p>
            <a:pPr marL="914400" lvl="1" indent="-457200">
              <a:buFont typeface="Arial" pitchFamily="34" charset="0"/>
              <a:buChar char="•"/>
            </a:pPr>
            <a:endParaRPr lang="en-US" sz="2400" dirty="0">
              <a:solidFill>
                <a:schemeClr val="accent2">
                  <a:lumMod val="75000"/>
                </a:schemeClr>
              </a:solidFill>
            </a:endParaRPr>
          </a:p>
          <a:p>
            <a:pPr marL="457200" indent="-457200">
              <a:buFont typeface="Arial" pitchFamily="34" charset="0"/>
              <a:buChar char="•"/>
            </a:pPr>
            <a:r>
              <a:rPr lang="en-US" sz="2400" dirty="0" smtClean="0"/>
              <a:t>Specific Pelican case model may not be available</a:t>
            </a:r>
            <a:endParaRPr lang="en-US" sz="2400" dirty="0"/>
          </a:p>
          <a:p>
            <a:pPr marL="914400" lvl="1" indent="-457200">
              <a:buFont typeface="Arial" pitchFamily="34" charset="0"/>
              <a:buChar char="•"/>
            </a:pPr>
            <a:r>
              <a:rPr lang="en-US" sz="2400" dirty="0" smtClean="0">
                <a:solidFill>
                  <a:schemeClr val="accent2">
                    <a:lumMod val="75000"/>
                  </a:schemeClr>
                </a:solidFill>
              </a:rPr>
              <a:t>We were able to use another case that was available, modifying our design to suit the new dimensions.</a:t>
            </a:r>
            <a:endParaRPr lang="en-US" sz="2400" dirty="0">
              <a:solidFill>
                <a:schemeClr val="accent2">
                  <a:lumMod val="75000"/>
                </a:schemeClr>
              </a:solidFill>
            </a:endParaRPr>
          </a:p>
          <a:p>
            <a:pPr marL="457200" indent="-457200">
              <a:buFont typeface="Arial" pitchFamily="34" charset="0"/>
              <a:buChar char="•"/>
            </a:pPr>
            <a:endParaRPr lang="en-US" sz="2400" dirty="0" smtClean="0">
              <a:solidFill>
                <a:schemeClr val="accent2">
                  <a:lumMod val="75000"/>
                </a:schemeClr>
              </a:solidFill>
            </a:endParaRPr>
          </a:p>
          <a:p>
            <a:pPr marL="457200" indent="-457200">
              <a:buFont typeface="Arial" pitchFamily="34" charset="0"/>
              <a:buChar char="•"/>
            </a:pPr>
            <a:endParaRPr lang="en-US" sz="2400" dirty="0" smtClean="0">
              <a:solidFill>
                <a:schemeClr val="accent2">
                  <a:lumMod val="75000"/>
                </a:schemeClr>
              </a:solidFill>
            </a:endParaRPr>
          </a:p>
          <a:p>
            <a:r>
              <a:rPr lang="en-US" sz="2400" dirty="0" smtClean="0"/>
              <a:t>	</a:t>
            </a:r>
          </a:p>
        </p:txBody>
      </p:sp>
      <p:sp>
        <p:nvSpPr>
          <p:cNvPr id="4" name="Slide Number Placeholder 3"/>
          <p:cNvSpPr>
            <a:spLocks noGrp="1"/>
          </p:cNvSpPr>
          <p:nvPr>
            <p:ph type="sldNum" sz="quarter" idx="11"/>
          </p:nvPr>
        </p:nvSpPr>
        <p:spPr/>
        <p:txBody>
          <a:bodyPr/>
          <a:lstStyle/>
          <a:p>
            <a:fld id="{ABF42C60-6EA0-4B80-AB26-6AFDAA82F959}" type="slidenum">
              <a:rPr lang="en-US" smtClean="0"/>
              <a:pPr/>
              <a:t>16</a:t>
            </a:fld>
            <a:endParaRPr lang="en-US"/>
          </a:p>
        </p:txBody>
      </p:sp>
    </p:spTree>
    <p:extLst>
      <p:ext uri="{BB962C8B-B14F-4D97-AF65-F5344CB8AC3E}">
        <p14:creationId xmlns:p14="http://schemas.microsoft.com/office/powerpoint/2010/main" val="413745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82" y="457201"/>
            <a:ext cx="8453718" cy="646331"/>
          </a:xfrm>
          <a:prstGeom prst="rect">
            <a:avLst/>
          </a:prstGeom>
          <a:noFill/>
        </p:spPr>
        <p:txBody>
          <a:bodyPr wrap="square" rtlCol="0">
            <a:spAutoFit/>
          </a:bodyPr>
          <a:lstStyle/>
          <a:p>
            <a:r>
              <a:rPr lang="en-US" sz="3600" dirty="0" smtClean="0"/>
              <a:t>Mounting the Components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447724"/>
            <a:ext cx="3124200" cy="41676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47724"/>
            <a:ext cx="3111190" cy="4150327"/>
          </a:xfrm>
          <a:prstGeom prst="rect">
            <a:avLst/>
          </a:prstGeom>
        </p:spPr>
      </p:pic>
      <p:sp>
        <p:nvSpPr>
          <p:cNvPr id="6" name="TextBox 5"/>
          <p:cNvSpPr txBox="1"/>
          <p:nvPr/>
        </p:nvSpPr>
        <p:spPr>
          <a:xfrm>
            <a:off x="609600" y="5771909"/>
            <a:ext cx="3276600" cy="381000"/>
          </a:xfrm>
          <a:prstGeom prst="rect">
            <a:avLst/>
          </a:prstGeom>
          <a:noFill/>
        </p:spPr>
        <p:txBody>
          <a:bodyPr wrap="square" rtlCol="0">
            <a:spAutoFit/>
          </a:bodyPr>
          <a:lstStyle/>
          <a:p>
            <a:r>
              <a:rPr lang="en-US" dirty="0" smtClean="0"/>
              <a:t>                  Figure 14: Front View</a:t>
            </a:r>
            <a:endParaRPr lang="en-US" dirty="0"/>
          </a:p>
        </p:txBody>
      </p:sp>
      <p:sp>
        <p:nvSpPr>
          <p:cNvPr id="7" name="TextBox 6"/>
          <p:cNvSpPr txBox="1"/>
          <p:nvPr/>
        </p:nvSpPr>
        <p:spPr>
          <a:xfrm>
            <a:off x="4794095" y="5741043"/>
            <a:ext cx="3276600" cy="381000"/>
          </a:xfrm>
          <a:prstGeom prst="rect">
            <a:avLst/>
          </a:prstGeom>
          <a:noFill/>
        </p:spPr>
        <p:txBody>
          <a:bodyPr wrap="square" rtlCol="0">
            <a:spAutoFit/>
          </a:bodyPr>
          <a:lstStyle/>
          <a:p>
            <a:r>
              <a:rPr lang="en-US" dirty="0" smtClean="0"/>
              <a:t>            Figure 15: Rear View</a:t>
            </a:r>
            <a:endParaRPr lang="en-US" dirty="0"/>
          </a:p>
        </p:txBody>
      </p:sp>
      <p:sp>
        <p:nvSpPr>
          <p:cNvPr id="8" name="Slide Number Placeholder 7"/>
          <p:cNvSpPr>
            <a:spLocks noGrp="1"/>
          </p:cNvSpPr>
          <p:nvPr>
            <p:ph type="sldNum" sz="quarter" idx="11"/>
          </p:nvPr>
        </p:nvSpPr>
        <p:spPr/>
        <p:txBody>
          <a:bodyPr/>
          <a:lstStyle/>
          <a:p>
            <a:fld id="{ABF42C60-6EA0-4B80-AB26-6AFDAA82F959}" type="slidenum">
              <a:rPr lang="en-US" smtClean="0"/>
              <a:pPr/>
              <a:t>17</a:t>
            </a:fld>
            <a:endParaRPr lang="en-US"/>
          </a:p>
        </p:txBody>
      </p:sp>
    </p:spTree>
    <p:extLst>
      <p:ext uri="{BB962C8B-B14F-4D97-AF65-F5344CB8AC3E}">
        <p14:creationId xmlns:p14="http://schemas.microsoft.com/office/powerpoint/2010/main" val="2647134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82" y="457201"/>
            <a:ext cx="8453718" cy="646331"/>
          </a:xfrm>
          <a:prstGeom prst="rect">
            <a:avLst/>
          </a:prstGeom>
          <a:noFill/>
        </p:spPr>
        <p:txBody>
          <a:bodyPr wrap="square" rtlCol="0">
            <a:spAutoFit/>
          </a:bodyPr>
          <a:lstStyle/>
          <a:p>
            <a:r>
              <a:rPr lang="en-US" sz="3600" dirty="0" smtClean="0"/>
              <a:t>Mounting the Components</a:t>
            </a:r>
            <a:endParaRPr lang="en-US" sz="3600" dirty="0"/>
          </a:p>
        </p:txBody>
      </p:sp>
      <p:sp>
        <p:nvSpPr>
          <p:cNvPr id="7" name="TextBox 6"/>
          <p:cNvSpPr txBox="1"/>
          <p:nvPr/>
        </p:nvSpPr>
        <p:spPr>
          <a:xfrm>
            <a:off x="4846657" y="5421868"/>
            <a:ext cx="3488305" cy="646331"/>
          </a:xfrm>
          <a:prstGeom prst="rect">
            <a:avLst/>
          </a:prstGeom>
          <a:noFill/>
        </p:spPr>
        <p:txBody>
          <a:bodyPr wrap="square" rtlCol="0">
            <a:spAutoFit/>
          </a:bodyPr>
          <a:lstStyle/>
          <a:p>
            <a:pPr algn="ctr"/>
            <a:r>
              <a:rPr lang="en-US" dirty="0" smtClean="0"/>
              <a:t>Figure 17: Angled view of pivot bar and pins</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20" y="2209800"/>
            <a:ext cx="4190020" cy="314251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209800"/>
            <a:ext cx="4190020" cy="3142515"/>
          </a:xfrm>
          <a:prstGeom prst="rect">
            <a:avLst/>
          </a:prstGeom>
        </p:spPr>
      </p:pic>
      <p:sp>
        <p:nvSpPr>
          <p:cNvPr id="10" name="TextBox 9"/>
          <p:cNvSpPr txBox="1"/>
          <p:nvPr/>
        </p:nvSpPr>
        <p:spPr>
          <a:xfrm>
            <a:off x="176820" y="5426255"/>
            <a:ext cx="4190020" cy="369332"/>
          </a:xfrm>
          <a:prstGeom prst="rect">
            <a:avLst/>
          </a:prstGeom>
          <a:noFill/>
        </p:spPr>
        <p:txBody>
          <a:bodyPr wrap="square" rtlCol="0">
            <a:spAutoFit/>
          </a:bodyPr>
          <a:lstStyle/>
          <a:p>
            <a:r>
              <a:rPr lang="en-US" dirty="0" smtClean="0"/>
              <a:t>    Figure 16: Side view of gunner handle </a:t>
            </a:r>
            <a:endParaRPr lang="en-US" dirty="0"/>
          </a:p>
        </p:txBody>
      </p:sp>
      <p:sp>
        <p:nvSpPr>
          <p:cNvPr id="11" name="Slide Number Placeholder 10"/>
          <p:cNvSpPr>
            <a:spLocks noGrp="1"/>
          </p:cNvSpPr>
          <p:nvPr>
            <p:ph type="sldNum" sz="quarter" idx="11"/>
          </p:nvPr>
        </p:nvSpPr>
        <p:spPr/>
        <p:txBody>
          <a:bodyPr/>
          <a:lstStyle/>
          <a:p>
            <a:fld id="{ABF42C60-6EA0-4B80-AB26-6AFDAA82F959}" type="slidenum">
              <a:rPr lang="en-US" smtClean="0"/>
              <a:pPr/>
              <a:t>18</a:t>
            </a:fld>
            <a:endParaRPr lang="en-US"/>
          </a:p>
        </p:txBody>
      </p:sp>
    </p:spTree>
    <p:extLst>
      <p:ext uri="{BB962C8B-B14F-4D97-AF65-F5344CB8AC3E}">
        <p14:creationId xmlns:p14="http://schemas.microsoft.com/office/powerpoint/2010/main" val="4212548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82" y="457201"/>
            <a:ext cx="8453718" cy="646331"/>
          </a:xfrm>
          <a:prstGeom prst="rect">
            <a:avLst/>
          </a:prstGeom>
          <a:noFill/>
        </p:spPr>
        <p:txBody>
          <a:bodyPr wrap="square" rtlCol="0">
            <a:spAutoFit/>
          </a:bodyPr>
          <a:lstStyle/>
          <a:p>
            <a:r>
              <a:rPr lang="en-US" sz="3600" dirty="0" smtClean="0"/>
              <a:t>Handle and Touchscreen Demonstration</a:t>
            </a:r>
            <a:endParaRPr lang="en-US" sz="3600" dirty="0"/>
          </a:p>
        </p:txBody>
      </p:sp>
      <p:sp>
        <p:nvSpPr>
          <p:cNvPr id="4" name="TextBox 3"/>
          <p:cNvSpPr txBox="1"/>
          <p:nvPr/>
        </p:nvSpPr>
        <p:spPr>
          <a:xfrm>
            <a:off x="1066800" y="5105400"/>
            <a:ext cx="3429000" cy="923330"/>
          </a:xfrm>
          <a:prstGeom prst="rect">
            <a:avLst/>
          </a:prstGeom>
          <a:noFill/>
        </p:spPr>
        <p:txBody>
          <a:bodyPr wrap="square" rtlCol="0">
            <a:spAutoFit/>
          </a:bodyPr>
          <a:lstStyle/>
          <a:p>
            <a:pPr algn="just"/>
            <a:r>
              <a:rPr lang="en-US" dirty="0" smtClean="0"/>
              <a:t>Using gunner handle in correct position. Mount holds gunner and allows desired mobility.</a:t>
            </a:r>
            <a:endParaRPr lang="en-US" dirty="0"/>
          </a:p>
        </p:txBody>
      </p:sp>
      <p:sp>
        <p:nvSpPr>
          <p:cNvPr id="5" name="TextBox 4"/>
          <p:cNvSpPr txBox="1"/>
          <p:nvPr/>
        </p:nvSpPr>
        <p:spPr>
          <a:xfrm>
            <a:off x="5943600" y="4659168"/>
            <a:ext cx="2057400" cy="1477328"/>
          </a:xfrm>
          <a:prstGeom prst="rect">
            <a:avLst/>
          </a:prstGeom>
          <a:noFill/>
        </p:spPr>
        <p:txBody>
          <a:bodyPr wrap="square" rtlCol="0">
            <a:spAutoFit/>
          </a:bodyPr>
          <a:lstStyle/>
          <a:p>
            <a:pPr algn="ctr"/>
            <a:r>
              <a:rPr lang="en-US" dirty="0" smtClean="0"/>
              <a:t>Touchscreen to input username and password, stays rigid when touched or handled.</a:t>
            </a:r>
            <a:endParaRPr lang="en-US" dirty="0"/>
          </a:p>
        </p:txBody>
      </p:sp>
      <p:sp>
        <p:nvSpPr>
          <p:cNvPr id="6" name="Slide Number Placeholder 5"/>
          <p:cNvSpPr>
            <a:spLocks noGrp="1"/>
          </p:cNvSpPr>
          <p:nvPr>
            <p:ph type="sldNum" sz="quarter" idx="11"/>
          </p:nvPr>
        </p:nvSpPr>
        <p:spPr/>
        <p:txBody>
          <a:bodyPr/>
          <a:lstStyle/>
          <a:p>
            <a:fld id="{ABF42C60-6EA0-4B80-AB26-6AFDAA82F959}" type="slidenum">
              <a:rPr lang="en-US" smtClean="0"/>
              <a:pPr/>
              <a:t>19</a:t>
            </a:fld>
            <a:endParaRPr lang="en-US"/>
          </a:p>
        </p:txBody>
      </p:sp>
    </p:spTree>
    <p:controls>
      <mc:AlternateContent xmlns:mc="http://schemas.openxmlformats.org/markup-compatibility/2006">
        <mc:Choice xmlns:v="urn:schemas-microsoft-com:vml" Requires="v">
          <p:control spid="6152" name="ShockwaveFlash1" r:id="rId2" imgW="4571429" imgH="3048426"/>
        </mc:Choice>
        <mc:Fallback>
          <p:control name="ShockwaveFlash1" r:id="rId2" imgW="4571429" imgH="3048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81200"/>
                  <a:ext cx="4572000" cy="304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6153" name="ShockwaveFlash2" r:id="rId3" imgW="2819794" imgH="1980952"/>
        </mc:Choice>
        <mc:Fallback>
          <p:control name="ShockwaveFlash2" r:id="rId3" imgW="2819794" imgH="1980952">
            <p:pic>
              <p:nvPicPr>
                <p:cNvPr id="0" name="ShockwaveFlash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90800"/>
                  <a:ext cx="2819400" cy="1981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84423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7086600" cy="13696057"/>
          </a:xfrm>
          <a:prstGeom prst="rect">
            <a:avLst/>
          </a:prstGeom>
          <a:noFill/>
        </p:spPr>
        <p:txBody>
          <a:bodyPr wrap="square" rtlCol="0">
            <a:spAutoFit/>
          </a:bodyPr>
          <a:lstStyle/>
          <a:p>
            <a:r>
              <a:rPr lang="en-US" sz="3600" dirty="0" smtClean="0"/>
              <a:t>Overview</a:t>
            </a:r>
          </a:p>
          <a:p>
            <a:pPr marL="571500" indent="-571500">
              <a:buFont typeface="Arial" pitchFamily="34" charset="0"/>
              <a:buChar char="•"/>
            </a:pPr>
            <a:endParaRPr lang="en-US" sz="2800" dirty="0" smtClean="0"/>
          </a:p>
          <a:p>
            <a:pPr marL="571500" indent="-571500">
              <a:buFont typeface="Arial" pitchFamily="34" charset="0"/>
              <a:buChar char="•"/>
            </a:pPr>
            <a:r>
              <a:rPr lang="en-US" sz="2800" dirty="0" smtClean="0"/>
              <a:t>Problem Statement</a:t>
            </a:r>
          </a:p>
          <a:p>
            <a:pPr marL="571500" indent="-571500">
              <a:buFont typeface="Arial" pitchFamily="34" charset="0"/>
              <a:buChar char="•"/>
            </a:pPr>
            <a:r>
              <a:rPr lang="en-US" sz="2800" dirty="0"/>
              <a:t>Product </a:t>
            </a:r>
            <a:r>
              <a:rPr lang="en-US" sz="2800" dirty="0" smtClean="0"/>
              <a:t>Specifications</a:t>
            </a:r>
          </a:p>
          <a:p>
            <a:pPr marL="571500" indent="-571500">
              <a:buFont typeface="Arial" pitchFamily="34" charset="0"/>
              <a:buChar char="•"/>
            </a:pPr>
            <a:r>
              <a:rPr lang="en-US" sz="2800" dirty="0" smtClean="0"/>
              <a:t>Initial Concept Designs</a:t>
            </a:r>
          </a:p>
          <a:p>
            <a:pPr marL="571500" indent="-571500">
              <a:buFont typeface="Arial" pitchFamily="34" charset="0"/>
              <a:buChar char="•"/>
            </a:pPr>
            <a:r>
              <a:rPr lang="en-US" sz="2800" dirty="0" smtClean="0"/>
              <a:t>Final Design </a:t>
            </a:r>
          </a:p>
          <a:p>
            <a:pPr marL="571500" indent="-571500">
              <a:buFont typeface="Arial" pitchFamily="34" charset="0"/>
              <a:buChar char="•"/>
            </a:pPr>
            <a:r>
              <a:rPr lang="en-US" sz="2800" dirty="0" smtClean="0"/>
              <a:t>Pelican Case</a:t>
            </a:r>
          </a:p>
          <a:p>
            <a:pPr marL="571500" indent="-571500">
              <a:buFont typeface="Arial" pitchFamily="34" charset="0"/>
              <a:buChar char="•"/>
            </a:pPr>
            <a:r>
              <a:rPr lang="en-US" sz="2800" dirty="0" smtClean="0"/>
              <a:t>Finalized Parts List</a:t>
            </a:r>
          </a:p>
          <a:p>
            <a:pPr marL="571500" indent="-571500">
              <a:buFont typeface="Arial" pitchFamily="34" charset="0"/>
              <a:buChar char="•"/>
            </a:pPr>
            <a:r>
              <a:rPr lang="en-US" sz="2800" dirty="0" smtClean="0"/>
              <a:t>Mounting Simulation Hardware/Software</a:t>
            </a:r>
          </a:p>
          <a:p>
            <a:pPr marL="571500" indent="-571500">
              <a:buFont typeface="Arial" pitchFamily="34" charset="0"/>
              <a:buChar char="•"/>
            </a:pPr>
            <a:r>
              <a:rPr lang="en-US" sz="2800" dirty="0" smtClean="0"/>
              <a:t>Drop Testing</a:t>
            </a:r>
          </a:p>
          <a:p>
            <a:pPr marL="571500" indent="-571500">
              <a:buFont typeface="Arial" pitchFamily="34" charset="0"/>
              <a:buChar char="•"/>
            </a:pPr>
            <a:r>
              <a:rPr lang="en-US" sz="2800" dirty="0" smtClean="0"/>
              <a:t>Force and Static Analysis</a:t>
            </a:r>
          </a:p>
          <a:p>
            <a:pPr marL="571500" indent="-571500">
              <a:buFont typeface="Arial" pitchFamily="34" charset="0"/>
              <a:buChar char="•"/>
            </a:pPr>
            <a:r>
              <a:rPr lang="en-US" sz="2800" dirty="0" smtClean="0"/>
              <a:t>Results</a:t>
            </a:r>
          </a:p>
          <a:p>
            <a:pPr marL="571500" indent="-571500">
              <a:buFont typeface="Arial" pitchFamily="34" charset="0"/>
              <a:buChar char="•"/>
            </a:pPr>
            <a:r>
              <a:rPr lang="en-US" sz="2800" dirty="0" smtClean="0"/>
              <a:t>Improvements</a:t>
            </a:r>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1028700" lvl="1" indent="-571500">
              <a:buFont typeface="Arial" pitchFamily="34" charset="0"/>
              <a:buChar char="•"/>
            </a:pPr>
            <a:endParaRPr lang="en-US" sz="2800" dirty="0" smtClean="0"/>
          </a:p>
          <a:p>
            <a:pPr marL="1028700" lvl="1" indent="-571500">
              <a:buFont typeface="Arial" pitchFamily="34" charset="0"/>
              <a:buChar char="•"/>
            </a:pPr>
            <a:endParaRPr lang="en-US" sz="2800" dirty="0" smtClean="0"/>
          </a:p>
          <a:p>
            <a:pPr marL="1028700" lvl="1"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smtClean="0"/>
          </a:p>
          <a:p>
            <a:pPr marL="571500" indent="-571500">
              <a:buFont typeface="Arial" pitchFamily="34" charset="0"/>
              <a:buChar char="•"/>
            </a:pPr>
            <a:endParaRPr lang="en-US" sz="2800" dirty="0"/>
          </a:p>
          <a:p>
            <a:pPr marL="342900" indent="-342900">
              <a:buFont typeface="Arial" pitchFamily="34" charset="0"/>
              <a:buChar char="•"/>
            </a:pPr>
            <a:endParaRPr lang="en-US" sz="2400" dirty="0" smtClean="0"/>
          </a:p>
          <a:p>
            <a:endParaRPr lang="en-US" sz="3600" dirty="0"/>
          </a:p>
          <a:p>
            <a:endParaRPr lang="en-US" sz="3600" dirty="0" smtClean="0"/>
          </a:p>
          <a:p>
            <a:endParaRPr lang="en-US" sz="3600" dirty="0"/>
          </a:p>
          <a:p>
            <a:endParaRPr lang="en-US" sz="3600" dirty="0" smtClean="0"/>
          </a:p>
          <a:p>
            <a:endParaRPr lang="en-US" sz="3600" dirty="0"/>
          </a:p>
        </p:txBody>
      </p:sp>
      <p:sp>
        <p:nvSpPr>
          <p:cNvPr id="3" name="Slide Number Placeholder 2"/>
          <p:cNvSpPr>
            <a:spLocks noGrp="1"/>
          </p:cNvSpPr>
          <p:nvPr>
            <p:ph type="sldNum" sz="quarter" idx="11"/>
          </p:nvPr>
        </p:nvSpPr>
        <p:spPr>
          <a:xfrm>
            <a:off x="8077200" y="6172200"/>
            <a:ext cx="533400" cy="152400"/>
          </a:xfrm>
        </p:spPr>
        <p:txBody>
          <a:bodyPr/>
          <a:lstStyle/>
          <a:p>
            <a:fld id="{ABF42C60-6EA0-4B80-AB26-6AFDAA82F959}" type="slidenum">
              <a:rPr lang="en-US" smtClean="0"/>
              <a:pPr/>
              <a:t>2</a:t>
            </a:fld>
            <a:endParaRPr lang="en-US"/>
          </a:p>
        </p:txBody>
      </p:sp>
    </p:spTree>
    <p:extLst>
      <p:ext uri="{BB962C8B-B14F-4D97-AF65-F5344CB8AC3E}">
        <p14:creationId xmlns:p14="http://schemas.microsoft.com/office/powerpoint/2010/main" val="3469833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8382000" cy="1200329"/>
          </a:xfrm>
          <a:prstGeom prst="rect">
            <a:avLst/>
          </a:prstGeom>
          <a:noFill/>
        </p:spPr>
        <p:txBody>
          <a:bodyPr wrap="square" rtlCol="0">
            <a:spAutoFit/>
          </a:bodyPr>
          <a:lstStyle/>
          <a:p>
            <a:r>
              <a:rPr lang="en-US" sz="3600" dirty="0" smtClean="0"/>
              <a:t>Satisfying Transportation Safety :</a:t>
            </a:r>
          </a:p>
          <a:p>
            <a:r>
              <a:rPr lang="en-US" sz="3600" dirty="0" smtClean="0"/>
              <a:t>MIL-STD-810 Test</a:t>
            </a:r>
            <a:endParaRPr lang="en-US" sz="3600" dirty="0"/>
          </a:p>
        </p:txBody>
      </p:sp>
      <p:sp>
        <p:nvSpPr>
          <p:cNvPr id="6" name="TextBox 5"/>
          <p:cNvSpPr txBox="1"/>
          <p:nvPr/>
        </p:nvSpPr>
        <p:spPr>
          <a:xfrm>
            <a:off x="609600" y="2046906"/>
            <a:ext cx="8001000" cy="4985980"/>
          </a:xfrm>
          <a:prstGeom prst="rect">
            <a:avLst/>
          </a:prstGeom>
          <a:noFill/>
        </p:spPr>
        <p:txBody>
          <a:bodyPr wrap="square" rtlCol="0">
            <a:spAutoFit/>
          </a:bodyPr>
          <a:lstStyle/>
          <a:p>
            <a:r>
              <a:rPr lang="en-US" sz="2400" dirty="0" smtClean="0"/>
              <a:t>“…a generally accepted standard of </a:t>
            </a:r>
            <a:r>
              <a:rPr lang="en-US" sz="2400" dirty="0" err="1" smtClean="0"/>
              <a:t>ruggedisation</a:t>
            </a:r>
            <a:r>
              <a:rPr lang="en-US" sz="2400" dirty="0" smtClean="0"/>
              <a:t> for testing and compliance for mobile computers and equipment.” (</a:t>
            </a:r>
            <a:r>
              <a:rPr lang="en-US" sz="2400" dirty="0"/>
              <a:t>Secure Systems and Technologies</a:t>
            </a:r>
            <a:r>
              <a:rPr lang="en-US" sz="2400" dirty="0" smtClean="0"/>
              <a:t>)</a:t>
            </a:r>
          </a:p>
          <a:p>
            <a:endParaRPr lang="en-US" dirty="0" smtClean="0"/>
          </a:p>
          <a:p>
            <a:endParaRPr lang="en-US" dirty="0"/>
          </a:p>
          <a:p>
            <a:pPr marL="285750" indent="-285750">
              <a:buFont typeface="Arial" pitchFamily="34" charset="0"/>
              <a:buChar char="•"/>
            </a:pPr>
            <a:r>
              <a:rPr lang="en-US" sz="3200" dirty="0" smtClean="0"/>
              <a:t>Mechanical Shock</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Random Mechanical </a:t>
            </a:r>
          </a:p>
          <a:p>
            <a:r>
              <a:rPr lang="en-US" sz="3200" dirty="0"/>
              <a:t> </a:t>
            </a:r>
            <a:r>
              <a:rPr lang="en-US" sz="3200" dirty="0" smtClean="0"/>
              <a:t>  Vibration</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Altitude</a:t>
            </a:r>
          </a:p>
          <a:p>
            <a:pPr marL="285750" indent="-285750">
              <a:buFont typeface="Arial" pitchFamily="34" charset="0"/>
              <a:buChar char="•"/>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5620" y="3129507"/>
            <a:ext cx="1900959" cy="282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8800" y="6097378"/>
            <a:ext cx="2514600" cy="646331"/>
          </a:xfrm>
          <a:prstGeom prst="rect">
            <a:avLst/>
          </a:prstGeom>
          <a:noFill/>
        </p:spPr>
        <p:txBody>
          <a:bodyPr wrap="square" rtlCol="0">
            <a:spAutoFit/>
          </a:bodyPr>
          <a:lstStyle/>
          <a:p>
            <a:r>
              <a:rPr lang="en-US" dirty="0" smtClean="0"/>
              <a:t>Figure 18 : Vibration Test</a:t>
            </a:r>
          </a:p>
          <a:p>
            <a:endParaRPr lang="en-US" dirty="0"/>
          </a:p>
        </p:txBody>
      </p:sp>
      <p:sp>
        <p:nvSpPr>
          <p:cNvPr id="4" name="Rectangle 3"/>
          <p:cNvSpPr/>
          <p:nvPr/>
        </p:nvSpPr>
        <p:spPr>
          <a:xfrm>
            <a:off x="5480660" y="6440286"/>
            <a:ext cx="2522037" cy="276999"/>
          </a:xfrm>
          <a:prstGeom prst="rect">
            <a:avLst/>
          </a:prstGeom>
        </p:spPr>
        <p:txBody>
          <a:bodyPr wrap="none">
            <a:spAutoFit/>
          </a:bodyPr>
          <a:lstStyle/>
          <a:p>
            <a:r>
              <a:rPr lang="en-US" sz="1200" dirty="0" smtClean="0"/>
              <a:t>Source: </a:t>
            </a:r>
            <a:r>
              <a:rPr lang="en-US" sz="1200" dirty="0" err="1" smtClean="0"/>
              <a:t>Qualtest</a:t>
            </a:r>
            <a:r>
              <a:rPr lang="en-US" sz="1200" dirty="0" smtClean="0"/>
              <a:t> (www.qualtest.com)</a:t>
            </a:r>
            <a:endParaRPr lang="en-US" sz="1200" dirty="0"/>
          </a:p>
        </p:txBody>
      </p:sp>
    </p:spTree>
    <p:extLst>
      <p:ext uri="{BB962C8B-B14F-4D97-AF65-F5344CB8AC3E}">
        <p14:creationId xmlns:p14="http://schemas.microsoft.com/office/powerpoint/2010/main" val="617249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Drop Testing</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215" y="326541"/>
            <a:ext cx="2857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7700" y="1627246"/>
            <a:ext cx="7848600" cy="1815882"/>
          </a:xfrm>
          <a:prstGeom prst="rect">
            <a:avLst/>
          </a:prstGeom>
          <a:noFill/>
        </p:spPr>
        <p:txBody>
          <a:bodyPr wrap="square" rtlCol="0">
            <a:spAutoFit/>
          </a:bodyPr>
          <a:lstStyle/>
          <a:p>
            <a:r>
              <a:rPr lang="en-US" sz="2800" dirty="0"/>
              <a:t>6</a:t>
            </a:r>
            <a:r>
              <a:rPr lang="en-US" sz="2800" dirty="0" smtClean="0"/>
              <a:t> drop tests conducted at </a:t>
            </a:r>
            <a:r>
              <a:rPr lang="en-US" sz="2800" dirty="0" err="1" smtClean="0"/>
              <a:t>Qualtest</a:t>
            </a:r>
            <a:r>
              <a:rPr lang="en-US" sz="2800" dirty="0" smtClean="0"/>
              <a:t> Inc.</a:t>
            </a:r>
          </a:p>
          <a:p>
            <a:endParaRPr lang="en-US" sz="2800" dirty="0"/>
          </a:p>
          <a:p>
            <a:endParaRPr lang="en-US" sz="2800" dirty="0" smtClean="0"/>
          </a:p>
          <a:p>
            <a:r>
              <a:rPr lang="en-US" sz="2800" dirty="0"/>
              <a:t>	</a:t>
            </a:r>
            <a:endParaRPr lang="en-US" sz="28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566" y="2209800"/>
            <a:ext cx="5392356" cy="4044266"/>
          </a:xfrm>
          <a:prstGeom prst="rect">
            <a:avLst/>
          </a:prstGeom>
        </p:spPr>
      </p:pic>
      <p:sp>
        <p:nvSpPr>
          <p:cNvPr id="11" name="Slide Number Placeholder 10"/>
          <p:cNvSpPr>
            <a:spLocks noGrp="1"/>
          </p:cNvSpPr>
          <p:nvPr>
            <p:ph type="sldNum" sz="quarter" idx="11"/>
          </p:nvPr>
        </p:nvSpPr>
        <p:spPr/>
        <p:txBody>
          <a:bodyPr/>
          <a:lstStyle/>
          <a:p>
            <a:fld id="{ABF42C60-6EA0-4B80-AB26-6AFDAA82F959}" type="slidenum">
              <a:rPr lang="en-US" smtClean="0"/>
              <a:pPr/>
              <a:t>21</a:t>
            </a:fld>
            <a:endParaRPr lang="en-US"/>
          </a:p>
        </p:txBody>
      </p:sp>
      <p:sp>
        <p:nvSpPr>
          <p:cNvPr id="2" name="TextBox 1"/>
          <p:cNvSpPr txBox="1"/>
          <p:nvPr/>
        </p:nvSpPr>
        <p:spPr>
          <a:xfrm>
            <a:off x="2209800" y="6254066"/>
            <a:ext cx="4572000" cy="375334"/>
          </a:xfrm>
          <a:prstGeom prst="rect">
            <a:avLst/>
          </a:prstGeom>
          <a:noFill/>
        </p:spPr>
        <p:txBody>
          <a:bodyPr wrap="square" rtlCol="0">
            <a:spAutoFit/>
          </a:bodyPr>
          <a:lstStyle/>
          <a:p>
            <a:r>
              <a:rPr lang="en-US" dirty="0" smtClean="0"/>
              <a:t>Figure 19: Case hoisted for drop in </a:t>
            </a:r>
            <a:r>
              <a:rPr lang="en-US" dirty="0" err="1" smtClean="0"/>
              <a:t>Qualtest</a:t>
            </a:r>
            <a:endParaRPr lang="en-US" dirty="0"/>
          </a:p>
        </p:txBody>
      </p:sp>
    </p:spTree>
    <p:extLst>
      <p:ext uri="{BB962C8B-B14F-4D97-AF65-F5344CB8AC3E}">
        <p14:creationId xmlns:p14="http://schemas.microsoft.com/office/powerpoint/2010/main" val="946125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 y="685800"/>
            <a:ext cx="4953000" cy="646331"/>
          </a:xfrm>
          <a:prstGeom prst="rect">
            <a:avLst/>
          </a:prstGeom>
          <a:noFill/>
        </p:spPr>
        <p:txBody>
          <a:bodyPr wrap="square" rtlCol="0">
            <a:spAutoFit/>
          </a:bodyPr>
          <a:lstStyle/>
          <a:p>
            <a:r>
              <a:rPr lang="en-US" sz="3600" dirty="0" smtClean="0"/>
              <a:t>Drop Testing</a:t>
            </a: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215" y="326541"/>
            <a:ext cx="2857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39679"/>
            <a:ext cx="2601388" cy="34650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267" y="2030515"/>
            <a:ext cx="2611227" cy="3483376"/>
          </a:xfrm>
          <a:prstGeom prst="rect">
            <a:avLst/>
          </a:prstGeom>
        </p:spPr>
      </p:pic>
      <p:sp>
        <p:nvSpPr>
          <p:cNvPr id="10" name="TextBox 9"/>
          <p:cNvSpPr txBox="1"/>
          <p:nvPr/>
        </p:nvSpPr>
        <p:spPr>
          <a:xfrm>
            <a:off x="990600" y="5520644"/>
            <a:ext cx="2601388" cy="923330"/>
          </a:xfrm>
          <a:prstGeom prst="rect">
            <a:avLst/>
          </a:prstGeom>
          <a:noFill/>
        </p:spPr>
        <p:txBody>
          <a:bodyPr wrap="square" rtlCol="0">
            <a:spAutoFit/>
          </a:bodyPr>
          <a:lstStyle/>
          <a:p>
            <a:pPr algn="ctr"/>
            <a:r>
              <a:rPr lang="en-US" dirty="0" smtClean="0"/>
              <a:t>Figure 20: Drops measured 30” from ground to impact point.</a:t>
            </a:r>
            <a:endParaRPr lang="en-US" dirty="0"/>
          </a:p>
        </p:txBody>
      </p:sp>
      <p:sp>
        <p:nvSpPr>
          <p:cNvPr id="11" name="TextBox 10"/>
          <p:cNvSpPr txBox="1"/>
          <p:nvPr/>
        </p:nvSpPr>
        <p:spPr>
          <a:xfrm>
            <a:off x="5280322" y="5534148"/>
            <a:ext cx="3221116" cy="1200329"/>
          </a:xfrm>
          <a:prstGeom prst="rect">
            <a:avLst/>
          </a:prstGeom>
          <a:noFill/>
        </p:spPr>
        <p:txBody>
          <a:bodyPr wrap="square" rtlCol="0">
            <a:spAutoFit/>
          </a:bodyPr>
          <a:lstStyle/>
          <a:p>
            <a:pPr algn="ctr"/>
            <a:r>
              <a:rPr lang="en-US" dirty="0" smtClean="0"/>
              <a:t>Figure 21: Impact force measured using two tri-axial accelerometers on computer and monitor mockups</a:t>
            </a:r>
            <a:endParaRPr lang="en-US" dirty="0"/>
          </a:p>
        </p:txBody>
      </p:sp>
      <p:sp>
        <p:nvSpPr>
          <p:cNvPr id="12" name="Slide Number Placeholder 11"/>
          <p:cNvSpPr>
            <a:spLocks noGrp="1"/>
          </p:cNvSpPr>
          <p:nvPr>
            <p:ph type="sldNum" sz="quarter" idx="11"/>
          </p:nvPr>
        </p:nvSpPr>
        <p:spPr>
          <a:xfrm>
            <a:off x="8234738" y="6367774"/>
            <a:ext cx="533400" cy="152400"/>
          </a:xfrm>
        </p:spPr>
        <p:txBody>
          <a:bodyPr/>
          <a:lstStyle/>
          <a:p>
            <a:fld id="{ABF42C60-6EA0-4B80-AB26-6AFDAA82F959}" type="slidenum">
              <a:rPr lang="en-US" smtClean="0"/>
              <a:pPr/>
              <a:t>22</a:t>
            </a:fld>
            <a:endParaRPr lang="en-US" dirty="0"/>
          </a:p>
        </p:txBody>
      </p:sp>
    </p:spTree>
    <p:extLst>
      <p:ext uri="{BB962C8B-B14F-4D97-AF65-F5344CB8AC3E}">
        <p14:creationId xmlns:p14="http://schemas.microsoft.com/office/powerpoint/2010/main" val="2112657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 y="685800"/>
            <a:ext cx="4953000" cy="646331"/>
          </a:xfrm>
          <a:prstGeom prst="rect">
            <a:avLst/>
          </a:prstGeom>
          <a:noFill/>
        </p:spPr>
        <p:txBody>
          <a:bodyPr wrap="square" rtlCol="0">
            <a:spAutoFit/>
          </a:bodyPr>
          <a:lstStyle/>
          <a:p>
            <a:r>
              <a:rPr lang="en-US" sz="3600" dirty="0" smtClean="0"/>
              <a:t>Drop Testing</a:t>
            </a:r>
            <a:endParaRPr lang="en-US" sz="3600" dirty="0"/>
          </a:p>
        </p:txBody>
      </p:sp>
      <p:sp>
        <p:nvSpPr>
          <p:cNvPr id="3" name="TextBox 2"/>
          <p:cNvSpPr txBox="1"/>
          <p:nvPr/>
        </p:nvSpPr>
        <p:spPr>
          <a:xfrm>
            <a:off x="902824" y="5032187"/>
            <a:ext cx="7860175" cy="646331"/>
          </a:xfrm>
          <a:prstGeom prst="rect">
            <a:avLst/>
          </a:prstGeom>
          <a:noFill/>
        </p:spPr>
        <p:txBody>
          <a:bodyPr wrap="square" rtlCol="0">
            <a:spAutoFit/>
          </a:bodyPr>
          <a:lstStyle/>
          <a:p>
            <a:r>
              <a:rPr lang="en-US" dirty="0" smtClean="0"/>
              <a:t>Drop test #1 on bottom of case		Drop test #2 on front corner		</a:t>
            </a:r>
            <a:endParaRPr lang="en-US"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215" y="326541"/>
            <a:ext cx="2857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ABF42C60-6EA0-4B80-AB26-6AFDAA82F959}" type="slidenum">
              <a:rPr lang="en-US" smtClean="0"/>
              <a:pPr/>
              <a:t>23</a:t>
            </a:fld>
            <a:endParaRPr lang="en-US"/>
          </a:p>
        </p:txBody>
      </p:sp>
    </p:spTree>
    <p:controls>
      <mc:AlternateContent xmlns:mc="http://schemas.openxmlformats.org/markup-compatibility/2006">
        <mc:Choice xmlns:v="urn:schemas-microsoft-com:vml" Requires="v">
          <p:control spid="3080" name="ShockwaveFlash1" r:id="rId2" imgW="3734321" imgH="3580952"/>
        </mc:Choice>
        <mc:Fallback>
          <p:control name="ShockwaveFlash1" r:id="rId2" imgW="3734321" imgH="3580952">
            <p:pic>
              <p:nvPicPr>
                <p:cNvPr id="0" name="ShockwaveFlash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3733800" cy="3581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081" name="ShockwaveFlash2" r:id="rId3" imgW="3885714" imgH="2971429"/>
        </mc:Choice>
        <mc:Fallback>
          <p:control name="ShockwaveFlash2" r:id="rId3" imgW="3885714" imgH="2971429">
            <p:pic>
              <p:nvPicPr>
                <p:cNvPr id="0" name="ShockwaveFlash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752600"/>
                  <a:ext cx="3886200" cy="2971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385993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Force Analysis – Drop 1</a:t>
            </a:r>
            <a:endParaRPr lang="en-US" sz="3600" dirty="0"/>
          </a:p>
        </p:txBody>
      </p:sp>
      <p:sp>
        <p:nvSpPr>
          <p:cNvPr id="6" name="TextBox 5"/>
          <p:cNvSpPr txBox="1"/>
          <p:nvPr/>
        </p:nvSpPr>
        <p:spPr>
          <a:xfrm>
            <a:off x="731134" y="1600200"/>
            <a:ext cx="7543800" cy="1569660"/>
          </a:xfrm>
          <a:prstGeom prst="rect">
            <a:avLst/>
          </a:prstGeom>
          <a:noFill/>
        </p:spPr>
        <p:txBody>
          <a:bodyPr wrap="square" rtlCol="0">
            <a:spAutoFit/>
          </a:bodyPr>
          <a:lstStyle/>
          <a:p>
            <a:r>
              <a:rPr lang="en-US" sz="2400" dirty="0" smtClean="0"/>
              <a:t>Graphs of first drop test on bottom of case, acceleration vs. time in the z-axis.  In the x and y axis, there was much smaller acceleration.  There is a spike in the computer at about 59G, and in the monitor at about -54G.</a:t>
            </a:r>
            <a:endParaRPr lang="en-US" sz="2400" dirty="0"/>
          </a:p>
        </p:txBody>
      </p:sp>
      <p:sp>
        <p:nvSpPr>
          <p:cNvPr id="7" name="Slide Number Placeholder 6"/>
          <p:cNvSpPr>
            <a:spLocks noGrp="1"/>
          </p:cNvSpPr>
          <p:nvPr>
            <p:ph type="sldNum" sz="quarter" idx="11"/>
          </p:nvPr>
        </p:nvSpPr>
        <p:spPr>
          <a:xfrm>
            <a:off x="8177997" y="6379461"/>
            <a:ext cx="533400" cy="152400"/>
          </a:xfrm>
        </p:spPr>
        <p:txBody>
          <a:bodyPr/>
          <a:lstStyle/>
          <a:p>
            <a:fld id="{ABF42C60-6EA0-4B80-AB26-6AFDAA82F959}" type="slidenum">
              <a:rPr lang="en-US" smtClean="0"/>
              <a:pPr/>
              <a:t>24</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38895"/>
            <a:ext cx="4080679" cy="275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925" y="3433108"/>
            <a:ext cx="4429125" cy="2761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6194795"/>
            <a:ext cx="3962400" cy="369332"/>
          </a:xfrm>
          <a:prstGeom prst="rect">
            <a:avLst/>
          </a:prstGeom>
          <a:noFill/>
        </p:spPr>
        <p:txBody>
          <a:bodyPr wrap="square" rtlCol="0">
            <a:spAutoFit/>
          </a:bodyPr>
          <a:lstStyle/>
          <a:p>
            <a:pPr algn="ctr"/>
            <a:r>
              <a:rPr lang="en-US" dirty="0" smtClean="0"/>
              <a:t>Figure 22: Drop 1, computer, z-axis</a:t>
            </a:r>
            <a:endParaRPr lang="en-US" dirty="0"/>
          </a:p>
        </p:txBody>
      </p:sp>
      <p:sp>
        <p:nvSpPr>
          <p:cNvPr id="8" name="TextBox 7"/>
          <p:cNvSpPr txBox="1"/>
          <p:nvPr/>
        </p:nvSpPr>
        <p:spPr>
          <a:xfrm>
            <a:off x="4552287" y="6194795"/>
            <a:ext cx="3962400" cy="369332"/>
          </a:xfrm>
          <a:prstGeom prst="rect">
            <a:avLst/>
          </a:prstGeom>
          <a:noFill/>
        </p:spPr>
        <p:txBody>
          <a:bodyPr wrap="square" rtlCol="0">
            <a:spAutoFit/>
          </a:bodyPr>
          <a:lstStyle/>
          <a:p>
            <a:pPr algn="ctr"/>
            <a:r>
              <a:rPr lang="en-US" dirty="0" smtClean="0"/>
              <a:t>Figure 23: Drop 1, monitor, z-axis</a:t>
            </a:r>
            <a:endParaRPr lang="en-US" dirty="0"/>
          </a:p>
        </p:txBody>
      </p:sp>
    </p:spTree>
    <p:extLst>
      <p:ext uri="{BB962C8B-B14F-4D97-AF65-F5344CB8AC3E}">
        <p14:creationId xmlns:p14="http://schemas.microsoft.com/office/powerpoint/2010/main" val="1829184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5911850" cy="646331"/>
          </a:xfrm>
          <a:prstGeom prst="rect">
            <a:avLst/>
          </a:prstGeom>
          <a:noFill/>
        </p:spPr>
        <p:txBody>
          <a:bodyPr wrap="square" rtlCol="0">
            <a:spAutoFit/>
          </a:bodyPr>
          <a:lstStyle/>
          <a:p>
            <a:r>
              <a:rPr lang="en-US" sz="3600" dirty="0" smtClean="0"/>
              <a:t>Force Analysis – Drop 1 retake</a:t>
            </a:r>
            <a:endParaRPr lang="en-US" sz="3600" dirty="0"/>
          </a:p>
        </p:txBody>
      </p:sp>
      <p:sp>
        <p:nvSpPr>
          <p:cNvPr id="4" name="TextBox 3"/>
          <p:cNvSpPr txBox="1"/>
          <p:nvPr/>
        </p:nvSpPr>
        <p:spPr>
          <a:xfrm>
            <a:off x="651558" y="1524000"/>
            <a:ext cx="7391400" cy="1569660"/>
          </a:xfrm>
          <a:prstGeom prst="rect">
            <a:avLst/>
          </a:prstGeom>
          <a:noFill/>
        </p:spPr>
        <p:txBody>
          <a:bodyPr wrap="square" rtlCol="0">
            <a:spAutoFit/>
          </a:bodyPr>
          <a:lstStyle/>
          <a:p>
            <a:r>
              <a:rPr lang="en-US" sz="2400" dirty="0" smtClean="0"/>
              <a:t>We redid the first drop in hopes of lower forces, however one of our screws sheared off and caused an even higher peak in the computer’s impact force of about 90G. The monitor did not see this spike. </a:t>
            </a:r>
            <a:endParaRPr lang="en-US" sz="2400" dirty="0"/>
          </a:p>
        </p:txBody>
      </p:sp>
      <p:sp>
        <p:nvSpPr>
          <p:cNvPr id="5" name="Slide Number Placeholder 4"/>
          <p:cNvSpPr>
            <a:spLocks noGrp="1"/>
          </p:cNvSpPr>
          <p:nvPr>
            <p:ph type="sldNum" sz="quarter" idx="11"/>
          </p:nvPr>
        </p:nvSpPr>
        <p:spPr/>
        <p:txBody>
          <a:bodyPr/>
          <a:lstStyle/>
          <a:p>
            <a:fld id="{ABF42C60-6EA0-4B80-AB26-6AFDAA82F959}" type="slidenum">
              <a:rPr lang="en-US" smtClean="0"/>
              <a:pPr/>
              <a:t>25</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858" y="3093660"/>
            <a:ext cx="4876800" cy="2848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15587" y="5968205"/>
            <a:ext cx="4263342" cy="369332"/>
          </a:xfrm>
          <a:prstGeom prst="rect">
            <a:avLst/>
          </a:prstGeom>
          <a:noFill/>
        </p:spPr>
        <p:txBody>
          <a:bodyPr wrap="square" rtlCol="0">
            <a:spAutoFit/>
          </a:bodyPr>
          <a:lstStyle/>
          <a:p>
            <a:pPr algn="ctr"/>
            <a:r>
              <a:rPr lang="en-US" dirty="0" smtClean="0"/>
              <a:t>Figure 24: Drop 1 retake, computer, z-axis</a:t>
            </a:r>
            <a:endParaRPr lang="en-US" dirty="0"/>
          </a:p>
        </p:txBody>
      </p:sp>
    </p:spTree>
    <p:extLst>
      <p:ext uri="{BB962C8B-B14F-4D97-AF65-F5344CB8AC3E}">
        <p14:creationId xmlns:p14="http://schemas.microsoft.com/office/powerpoint/2010/main" val="3019458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5911850" cy="646331"/>
          </a:xfrm>
          <a:prstGeom prst="rect">
            <a:avLst/>
          </a:prstGeom>
          <a:noFill/>
        </p:spPr>
        <p:txBody>
          <a:bodyPr wrap="square" rtlCol="0">
            <a:spAutoFit/>
          </a:bodyPr>
          <a:lstStyle/>
          <a:p>
            <a:r>
              <a:rPr lang="en-US" sz="3600" dirty="0" smtClean="0"/>
              <a:t>Force Analysis – Corner Drops </a:t>
            </a:r>
            <a:endParaRPr lang="en-US" sz="3600" dirty="0"/>
          </a:p>
        </p:txBody>
      </p:sp>
      <p:sp>
        <p:nvSpPr>
          <p:cNvPr id="3" name="TextBox 2"/>
          <p:cNvSpPr txBox="1"/>
          <p:nvPr/>
        </p:nvSpPr>
        <p:spPr>
          <a:xfrm>
            <a:off x="152400" y="6019800"/>
            <a:ext cx="8171208" cy="369332"/>
          </a:xfrm>
          <a:prstGeom prst="rect">
            <a:avLst/>
          </a:prstGeom>
          <a:noFill/>
        </p:spPr>
        <p:txBody>
          <a:bodyPr wrap="square" rtlCol="0">
            <a:spAutoFit/>
          </a:bodyPr>
          <a:lstStyle/>
          <a:p>
            <a:pPr algn="ctr"/>
            <a:r>
              <a:rPr lang="en-US" dirty="0" smtClean="0"/>
              <a:t>Figure 25: All figures were the extreme cases from each drop. Titles depict graph</a:t>
            </a:r>
            <a:endParaRPr lang="en-US" dirty="0"/>
          </a:p>
        </p:txBody>
      </p:sp>
      <p:sp>
        <p:nvSpPr>
          <p:cNvPr id="5" name="Slide Number Placeholder 4"/>
          <p:cNvSpPr>
            <a:spLocks noGrp="1"/>
          </p:cNvSpPr>
          <p:nvPr>
            <p:ph type="sldNum" sz="quarter" idx="11"/>
          </p:nvPr>
        </p:nvSpPr>
        <p:spPr/>
        <p:txBody>
          <a:bodyPr/>
          <a:lstStyle/>
          <a:p>
            <a:fld id="{ABF42C60-6EA0-4B80-AB26-6AFDAA82F959}" type="slidenum">
              <a:rPr lang="en-US" smtClean="0"/>
              <a:pPr/>
              <a:t>26</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21814"/>
            <a:ext cx="4152900" cy="24547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003" y="821815"/>
            <a:ext cx="4228877" cy="24547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25" y="3429000"/>
            <a:ext cx="4135278" cy="24790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815" y="3421379"/>
            <a:ext cx="4231065" cy="24866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159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The Aftermath</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473098"/>
            <a:ext cx="2692262" cy="35914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68" y="1718116"/>
            <a:ext cx="3930364" cy="2947772"/>
          </a:xfrm>
          <a:prstGeom prst="rect">
            <a:avLst/>
          </a:prstGeom>
        </p:spPr>
      </p:pic>
      <p:sp>
        <p:nvSpPr>
          <p:cNvPr id="7" name="TextBox 6"/>
          <p:cNvSpPr txBox="1"/>
          <p:nvPr/>
        </p:nvSpPr>
        <p:spPr>
          <a:xfrm>
            <a:off x="818150" y="4876800"/>
            <a:ext cx="3454401" cy="923330"/>
          </a:xfrm>
          <a:prstGeom prst="rect">
            <a:avLst/>
          </a:prstGeom>
          <a:noFill/>
        </p:spPr>
        <p:txBody>
          <a:bodyPr wrap="square" rtlCol="0">
            <a:spAutoFit/>
          </a:bodyPr>
          <a:lstStyle/>
          <a:p>
            <a:pPr algn="ctr"/>
            <a:r>
              <a:rPr lang="en-US" dirty="0" smtClean="0"/>
              <a:t>Figure 26: Handle after 2 front corner drops.  Bent outward at 45 degree angle</a:t>
            </a:r>
            <a:endParaRPr lang="en-US" dirty="0"/>
          </a:p>
        </p:txBody>
      </p:sp>
      <p:sp>
        <p:nvSpPr>
          <p:cNvPr id="8" name="TextBox 7"/>
          <p:cNvSpPr txBox="1"/>
          <p:nvPr/>
        </p:nvSpPr>
        <p:spPr>
          <a:xfrm>
            <a:off x="4813231" y="5064576"/>
            <a:ext cx="3429000" cy="1200329"/>
          </a:xfrm>
          <a:prstGeom prst="rect">
            <a:avLst/>
          </a:prstGeom>
          <a:noFill/>
        </p:spPr>
        <p:txBody>
          <a:bodyPr wrap="square" rtlCol="0">
            <a:spAutoFit/>
          </a:bodyPr>
          <a:lstStyle/>
          <a:p>
            <a:pPr algn="ctr"/>
            <a:r>
              <a:rPr lang="en-US" dirty="0" smtClean="0"/>
              <a:t>Figure 27: Handle after all 5 drops.  Lost piece of mockup, handle mounts deflected, however back drops “corrected” bending a bit</a:t>
            </a:r>
            <a:endParaRPr lang="en-US" dirty="0"/>
          </a:p>
        </p:txBody>
      </p:sp>
      <p:sp>
        <p:nvSpPr>
          <p:cNvPr id="9" name="Slide Number Placeholder 8"/>
          <p:cNvSpPr>
            <a:spLocks noGrp="1"/>
          </p:cNvSpPr>
          <p:nvPr>
            <p:ph type="sldNum" sz="quarter" idx="11"/>
          </p:nvPr>
        </p:nvSpPr>
        <p:spPr/>
        <p:txBody>
          <a:bodyPr/>
          <a:lstStyle/>
          <a:p>
            <a:fld id="{ABF42C60-6EA0-4B80-AB26-6AFDAA82F959}" type="slidenum">
              <a:rPr lang="en-US" smtClean="0"/>
              <a:pPr/>
              <a:t>27</a:t>
            </a:fld>
            <a:endParaRPr lang="en-US"/>
          </a:p>
        </p:txBody>
      </p:sp>
    </p:spTree>
    <p:extLst>
      <p:ext uri="{BB962C8B-B14F-4D97-AF65-F5344CB8AC3E}">
        <p14:creationId xmlns:p14="http://schemas.microsoft.com/office/powerpoint/2010/main" val="3608199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The Aftermath</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024346"/>
            <a:ext cx="3764104" cy="2697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72" y="2024346"/>
            <a:ext cx="3886201" cy="2697866"/>
          </a:xfrm>
          <a:prstGeom prst="rect">
            <a:avLst/>
          </a:prstGeom>
        </p:spPr>
      </p:pic>
      <p:sp>
        <p:nvSpPr>
          <p:cNvPr id="6" name="TextBox 5"/>
          <p:cNvSpPr txBox="1"/>
          <p:nvPr/>
        </p:nvSpPr>
        <p:spPr>
          <a:xfrm>
            <a:off x="647700" y="4722212"/>
            <a:ext cx="3914173" cy="646331"/>
          </a:xfrm>
          <a:prstGeom prst="rect">
            <a:avLst/>
          </a:prstGeom>
          <a:noFill/>
        </p:spPr>
        <p:txBody>
          <a:bodyPr wrap="square" rtlCol="0">
            <a:spAutoFit/>
          </a:bodyPr>
          <a:lstStyle/>
          <a:p>
            <a:pPr algn="ctr"/>
            <a:r>
              <a:rPr lang="en-US" dirty="0" smtClean="0"/>
              <a:t>Figure 28: Rivet-nut started to dig into computer mockup.</a:t>
            </a:r>
            <a:endParaRPr lang="en-US" dirty="0"/>
          </a:p>
        </p:txBody>
      </p:sp>
      <p:sp>
        <p:nvSpPr>
          <p:cNvPr id="7" name="TextBox 6"/>
          <p:cNvSpPr txBox="1"/>
          <p:nvPr/>
        </p:nvSpPr>
        <p:spPr>
          <a:xfrm>
            <a:off x="4800600" y="4722209"/>
            <a:ext cx="3914173" cy="646331"/>
          </a:xfrm>
          <a:prstGeom prst="rect">
            <a:avLst/>
          </a:prstGeom>
          <a:noFill/>
        </p:spPr>
        <p:txBody>
          <a:bodyPr wrap="square" rtlCol="0">
            <a:spAutoFit/>
          </a:bodyPr>
          <a:lstStyle/>
          <a:p>
            <a:pPr algn="ctr"/>
            <a:r>
              <a:rPr lang="en-US" dirty="0" smtClean="0"/>
              <a:t>Figure 29: Monitor endured all tests without problems.</a:t>
            </a:r>
            <a:endParaRPr lang="en-US" dirty="0"/>
          </a:p>
        </p:txBody>
      </p:sp>
      <p:sp>
        <p:nvSpPr>
          <p:cNvPr id="8" name="Slide Number Placeholder 7"/>
          <p:cNvSpPr>
            <a:spLocks noGrp="1"/>
          </p:cNvSpPr>
          <p:nvPr>
            <p:ph type="sldNum" sz="quarter" idx="11"/>
          </p:nvPr>
        </p:nvSpPr>
        <p:spPr/>
        <p:txBody>
          <a:bodyPr/>
          <a:lstStyle/>
          <a:p>
            <a:fld id="{ABF42C60-6EA0-4B80-AB26-6AFDAA82F959}" type="slidenum">
              <a:rPr lang="en-US" smtClean="0"/>
              <a:pPr/>
              <a:t>28</a:t>
            </a:fld>
            <a:endParaRPr lang="en-US"/>
          </a:p>
        </p:txBody>
      </p:sp>
    </p:spTree>
    <p:extLst>
      <p:ext uri="{BB962C8B-B14F-4D97-AF65-F5344CB8AC3E}">
        <p14:creationId xmlns:p14="http://schemas.microsoft.com/office/powerpoint/2010/main" val="234201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Results</a:t>
            </a:r>
            <a:endParaRPr lang="en-US" sz="3600" dirty="0"/>
          </a:p>
        </p:txBody>
      </p:sp>
      <p:sp>
        <p:nvSpPr>
          <p:cNvPr id="8" name="Slide Number Placeholder 7"/>
          <p:cNvSpPr>
            <a:spLocks noGrp="1"/>
          </p:cNvSpPr>
          <p:nvPr>
            <p:ph type="sldNum" sz="quarter" idx="11"/>
          </p:nvPr>
        </p:nvSpPr>
        <p:spPr/>
        <p:txBody>
          <a:bodyPr/>
          <a:lstStyle/>
          <a:p>
            <a:fld id="{ABF42C60-6EA0-4B80-AB26-6AFDAA82F959}" type="slidenum">
              <a:rPr lang="en-US" smtClean="0"/>
              <a:pPr/>
              <a:t>29</a:t>
            </a:fld>
            <a:endParaRPr lang="en-US"/>
          </a:p>
        </p:txBody>
      </p:sp>
      <p:sp>
        <p:nvSpPr>
          <p:cNvPr id="9" name="TextBox 8"/>
          <p:cNvSpPr txBox="1"/>
          <p:nvPr/>
        </p:nvSpPr>
        <p:spPr>
          <a:xfrm>
            <a:off x="647700" y="1600200"/>
            <a:ext cx="7696200" cy="6463308"/>
          </a:xfrm>
          <a:prstGeom prst="rect">
            <a:avLst/>
          </a:prstGeom>
          <a:noFill/>
        </p:spPr>
        <p:txBody>
          <a:bodyPr wrap="square" rtlCol="0">
            <a:spAutoFit/>
          </a:bodyPr>
          <a:lstStyle/>
          <a:p>
            <a:pPr marL="285750" indent="-285750" algn="just">
              <a:buFont typeface="Arial" pitchFamily="34" charset="0"/>
              <a:buChar char="•"/>
            </a:pPr>
            <a:r>
              <a:rPr lang="en-US" sz="2400" dirty="0" smtClean="0"/>
              <a:t>System weighed exactly 120 lbs.</a:t>
            </a:r>
          </a:p>
          <a:p>
            <a:pPr marL="285750" indent="-285750" algn="just">
              <a:buFont typeface="Arial" pitchFamily="34" charset="0"/>
              <a:buChar char="•"/>
            </a:pPr>
            <a:endParaRPr lang="en-US" sz="2400" dirty="0"/>
          </a:p>
          <a:p>
            <a:pPr marL="285750" indent="-285750" algn="just">
              <a:buFont typeface="Arial" pitchFamily="34" charset="0"/>
              <a:buChar char="•"/>
            </a:pPr>
            <a:r>
              <a:rPr lang="en-US" sz="2400" dirty="0" smtClean="0"/>
              <a:t>Some overshoot in impact force, but most peak forces were within the range of 40-60 G.</a:t>
            </a:r>
          </a:p>
          <a:p>
            <a:pPr marL="285750" indent="-285750" algn="just">
              <a:buFont typeface="Arial" pitchFamily="34" charset="0"/>
              <a:buChar char="•"/>
            </a:pPr>
            <a:endParaRPr lang="en-US" sz="2400" dirty="0" smtClean="0"/>
          </a:p>
          <a:p>
            <a:pPr marL="285750" indent="-285750" algn="just">
              <a:buFont typeface="Arial" pitchFamily="34" charset="0"/>
              <a:buChar char="•"/>
            </a:pPr>
            <a:r>
              <a:rPr lang="en-US" sz="2400" dirty="0" smtClean="0"/>
              <a:t>Computer and Monitor remained completely stationary throughout all drops.</a:t>
            </a:r>
          </a:p>
          <a:p>
            <a:pPr marL="285750" indent="-285750" algn="just">
              <a:buFont typeface="Arial" pitchFamily="34" charset="0"/>
              <a:buChar char="•"/>
            </a:pPr>
            <a:endParaRPr lang="en-US" sz="2400" dirty="0"/>
          </a:p>
          <a:p>
            <a:pPr marL="285750" indent="-285750" algn="just">
              <a:buFont typeface="Arial" pitchFamily="34" charset="0"/>
              <a:buChar char="•"/>
            </a:pPr>
            <a:r>
              <a:rPr lang="en-US" sz="2400" dirty="0" smtClean="0"/>
              <a:t>Design allows for thorough airflow and ease of access for any maintenance.</a:t>
            </a:r>
          </a:p>
          <a:p>
            <a:pPr marL="285750" indent="-285750" algn="just">
              <a:buFont typeface="Arial" pitchFamily="34" charset="0"/>
              <a:buChar char="•"/>
            </a:pPr>
            <a:endParaRPr lang="en-US" sz="2400" dirty="0"/>
          </a:p>
          <a:p>
            <a:pPr marL="285750" indent="-285750" algn="just">
              <a:buFont typeface="Arial" pitchFamily="34" charset="0"/>
              <a:buChar char="•"/>
            </a:pPr>
            <a:r>
              <a:rPr lang="en-US" sz="2400" dirty="0" smtClean="0"/>
              <a:t>Gunner handle moved during drops due to insufficient durability in handle mount.</a:t>
            </a:r>
          </a:p>
          <a:p>
            <a:pPr marL="285750" indent="-285750">
              <a:buFont typeface="Arial" pitchFamily="34" charset="0"/>
              <a:buChar char="•"/>
            </a:pPr>
            <a:endParaRPr lang="en-US" sz="2800" dirty="0"/>
          </a:p>
          <a:p>
            <a:endParaRPr lang="en-US" sz="2800" dirty="0" smtClean="0"/>
          </a:p>
          <a:p>
            <a:pPr marL="285750" indent="-285750">
              <a:buFont typeface="Arial" pitchFamily="34" charset="0"/>
              <a:buChar char="•"/>
            </a:pPr>
            <a:endParaRPr lang="en-US" sz="2800"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99799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682" y="457201"/>
            <a:ext cx="8453718" cy="646331"/>
          </a:xfrm>
          <a:prstGeom prst="rect">
            <a:avLst/>
          </a:prstGeom>
          <a:noFill/>
        </p:spPr>
        <p:txBody>
          <a:bodyPr wrap="square" rtlCol="0">
            <a:spAutoFit/>
          </a:bodyPr>
          <a:lstStyle/>
          <a:p>
            <a:r>
              <a:rPr lang="en-US" sz="3600" dirty="0" smtClean="0"/>
              <a:t>Problem Statement</a:t>
            </a:r>
            <a:endParaRPr lang="en-US" sz="3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6326" y="1371600"/>
            <a:ext cx="3438818" cy="4535584"/>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489392" y="4938355"/>
            <a:ext cx="4910751" cy="369332"/>
          </a:xfrm>
          <a:prstGeom prst="rect">
            <a:avLst/>
          </a:prstGeom>
          <a:noFill/>
        </p:spPr>
        <p:txBody>
          <a:bodyPr wrap="square" rtlCol="0">
            <a:spAutoFit/>
          </a:bodyPr>
          <a:lstStyle/>
          <a:p>
            <a:r>
              <a:rPr lang="en-US" b="1" dirty="0" smtClean="0"/>
              <a:t>	</a:t>
            </a:r>
            <a:endParaRPr lang="en-US" sz="1400" dirty="0"/>
          </a:p>
        </p:txBody>
      </p:sp>
      <p:sp>
        <p:nvSpPr>
          <p:cNvPr id="7" name="TextBox 6"/>
          <p:cNvSpPr txBox="1"/>
          <p:nvPr/>
        </p:nvSpPr>
        <p:spPr>
          <a:xfrm>
            <a:off x="5403037" y="5875756"/>
            <a:ext cx="3141518" cy="861774"/>
          </a:xfrm>
          <a:prstGeom prst="rect">
            <a:avLst/>
          </a:prstGeom>
          <a:noFill/>
        </p:spPr>
        <p:txBody>
          <a:bodyPr wrap="square" rtlCol="0">
            <a:spAutoFit/>
          </a:bodyPr>
          <a:lstStyle/>
          <a:p>
            <a:r>
              <a:rPr lang="en-US" dirty="0"/>
              <a:t> </a:t>
            </a:r>
            <a:r>
              <a:rPr lang="en-US" dirty="0" smtClean="0"/>
              <a:t>     Figure 1: Lockheed Martin      	      TAGTS </a:t>
            </a:r>
          </a:p>
          <a:p>
            <a:r>
              <a:rPr lang="en-US" sz="1400" dirty="0" smtClean="0"/>
              <a:t>       Source(www.lockheedmartin.com)</a:t>
            </a:r>
          </a:p>
        </p:txBody>
      </p:sp>
      <p:sp>
        <p:nvSpPr>
          <p:cNvPr id="8" name="Rectangle 7"/>
          <p:cNvSpPr/>
          <p:nvPr/>
        </p:nvSpPr>
        <p:spPr>
          <a:xfrm>
            <a:off x="116541" y="1371600"/>
            <a:ext cx="4572000" cy="5232202"/>
          </a:xfrm>
          <a:prstGeom prst="rect">
            <a:avLst/>
          </a:prstGeom>
        </p:spPr>
        <p:txBody>
          <a:bodyPr>
            <a:spAutoFit/>
          </a:bodyPr>
          <a:lstStyle/>
          <a:p>
            <a:endParaRPr lang="en-US" sz="1400" b="1" dirty="0"/>
          </a:p>
          <a:p>
            <a:pPr marL="342900" indent="-342900" algn="just">
              <a:buFont typeface="Arial" pitchFamily="34" charset="0"/>
              <a:buChar char="•"/>
            </a:pPr>
            <a:r>
              <a:rPr lang="en-US" sz="2000" dirty="0" smtClean="0"/>
              <a:t>Advanced Gunnery Trainer System simulates many military vehicle operations. We’re dealing with the M1 Abrams tank simulator.</a:t>
            </a:r>
          </a:p>
          <a:p>
            <a:pPr marL="342900" indent="-342900" algn="just">
              <a:buFont typeface="Arial" pitchFamily="34" charset="0"/>
              <a:buChar char="•"/>
            </a:pPr>
            <a:endParaRPr lang="en-US" sz="2000" dirty="0" smtClean="0"/>
          </a:p>
          <a:p>
            <a:pPr marL="342900" indent="-342900" algn="just">
              <a:buFont typeface="Arial" pitchFamily="34" charset="0"/>
              <a:buChar char="•"/>
            </a:pPr>
            <a:r>
              <a:rPr lang="en-US" sz="2000" dirty="0" smtClean="0"/>
              <a:t>TAGTS requires assembly and breakdown every time it must be transported.</a:t>
            </a:r>
          </a:p>
          <a:p>
            <a:pPr marL="342900" indent="-342900" algn="just">
              <a:buFont typeface="Arial" pitchFamily="34" charset="0"/>
              <a:buChar char="•"/>
            </a:pPr>
            <a:endParaRPr lang="en-US" sz="2000" dirty="0"/>
          </a:p>
          <a:p>
            <a:pPr marL="342900" indent="-342900" algn="just">
              <a:buFont typeface="Arial" pitchFamily="34" charset="0"/>
              <a:buChar char="•"/>
            </a:pPr>
            <a:r>
              <a:rPr lang="en-US" sz="2000" dirty="0" smtClean="0"/>
              <a:t>Inconvenient to the user and takes time, and can get disorganized.</a:t>
            </a:r>
          </a:p>
          <a:p>
            <a:pPr marL="342900" indent="-342900" algn="just">
              <a:buFont typeface="Arial" pitchFamily="34" charset="0"/>
              <a:buChar char="•"/>
            </a:pPr>
            <a:endParaRPr lang="en-US" sz="2000" dirty="0"/>
          </a:p>
          <a:p>
            <a:pPr marL="342900" indent="-342900" algn="just">
              <a:buFont typeface="Arial" pitchFamily="34" charset="0"/>
              <a:buChar char="•"/>
            </a:pPr>
            <a:r>
              <a:rPr lang="en-US" sz="2000" dirty="0" smtClean="0"/>
              <a:t>Re-design system to make easier to assemble and transport.</a:t>
            </a:r>
          </a:p>
          <a:p>
            <a:pPr marL="342900" indent="-342900" algn="just">
              <a:buFont typeface="Arial" pitchFamily="34" charset="0"/>
              <a:buChar char="•"/>
            </a:pPr>
            <a:endParaRPr lang="en-US" sz="2000" dirty="0"/>
          </a:p>
          <a:p>
            <a:pPr marL="342900" indent="-342900" algn="just">
              <a:buFont typeface="Arial" pitchFamily="34" charset="0"/>
              <a:buChar char="•"/>
            </a:pPr>
            <a:endParaRPr lang="en-US" sz="2000" dirty="0" smtClean="0"/>
          </a:p>
        </p:txBody>
      </p:sp>
      <p:sp>
        <p:nvSpPr>
          <p:cNvPr id="2" name="Slide Number Placeholder 1"/>
          <p:cNvSpPr>
            <a:spLocks noGrp="1"/>
          </p:cNvSpPr>
          <p:nvPr>
            <p:ph type="sldNum" sz="quarter" idx="11"/>
          </p:nvPr>
        </p:nvSpPr>
        <p:spPr>
          <a:xfrm>
            <a:off x="8301187" y="6134695"/>
            <a:ext cx="533400" cy="152400"/>
          </a:xfrm>
        </p:spPr>
        <p:txBody>
          <a:bodyPr/>
          <a:lstStyle/>
          <a:p>
            <a:fld id="{ABF42C60-6EA0-4B80-AB26-6AFDAA82F959}" type="slidenum">
              <a:rPr lang="en-US" smtClean="0"/>
              <a:pPr/>
              <a:t>3</a:t>
            </a:fld>
            <a:endParaRPr lang="en-US" dirty="0"/>
          </a:p>
        </p:txBody>
      </p:sp>
    </p:spTree>
    <p:extLst>
      <p:ext uri="{BB962C8B-B14F-4D97-AF65-F5344CB8AC3E}">
        <p14:creationId xmlns:p14="http://schemas.microsoft.com/office/powerpoint/2010/main" val="2006852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ABF42C60-6EA0-4B80-AB26-6AFDAA82F959}" type="slidenum">
              <a:rPr lang="en-US" smtClean="0"/>
              <a:pPr/>
              <a:t>30</a:t>
            </a:fld>
            <a:endParaRPr lang="en-US"/>
          </a:p>
        </p:txBody>
      </p:sp>
      <p:sp>
        <p:nvSpPr>
          <p:cNvPr id="3" name="TextBox 2"/>
          <p:cNvSpPr txBox="1"/>
          <p:nvPr/>
        </p:nvSpPr>
        <p:spPr>
          <a:xfrm>
            <a:off x="647700" y="685800"/>
            <a:ext cx="4953000" cy="646331"/>
          </a:xfrm>
          <a:prstGeom prst="rect">
            <a:avLst/>
          </a:prstGeom>
          <a:noFill/>
        </p:spPr>
        <p:txBody>
          <a:bodyPr wrap="square" rtlCol="0">
            <a:spAutoFit/>
          </a:bodyPr>
          <a:lstStyle/>
          <a:p>
            <a:r>
              <a:rPr lang="en-US" sz="3600" dirty="0" smtClean="0"/>
              <a:t>Improvements</a:t>
            </a:r>
            <a:endParaRPr lang="en-US" sz="3600" dirty="0"/>
          </a:p>
        </p:txBody>
      </p:sp>
      <p:sp>
        <p:nvSpPr>
          <p:cNvPr id="4" name="TextBox 3"/>
          <p:cNvSpPr txBox="1"/>
          <p:nvPr/>
        </p:nvSpPr>
        <p:spPr>
          <a:xfrm>
            <a:off x="647700" y="1748909"/>
            <a:ext cx="7696200" cy="5970865"/>
          </a:xfrm>
          <a:prstGeom prst="rect">
            <a:avLst/>
          </a:prstGeom>
          <a:noFill/>
        </p:spPr>
        <p:txBody>
          <a:bodyPr wrap="square" rtlCol="0">
            <a:spAutoFit/>
          </a:bodyPr>
          <a:lstStyle/>
          <a:p>
            <a:pPr marL="285750" indent="-285750">
              <a:buFont typeface="Arial" pitchFamily="34" charset="0"/>
              <a:buChar char="•"/>
            </a:pPr>
            <a:r>
              <a:rPr lang="en-US" sz="2800" dirty="0" smtClean="0"/>
              <a:t>Cut out less material in gunner handle mount</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Add in horizontal support in gunner handle</a:t>
            </a:r>
          </a:p>
          <a:p>
            <a:pPr marL="285750" indent="-285750">
              <a:buFont typeface="Arial" pitchFamily="34" charset="0"/>
              <a:buChar char="•"/>
            </a:pPr>
            <a:endParaRPr lang="en-US" sz="2800" dirty="0" smtClean="0"/>
          </a:p>
          <a:p>
            <a:pPr marL="285750" indent="-285750">
              <a:buFont typeface="Arial" pitchFamily="34" charset="0"/>
              <a:buChar char="•"/>
            </a:pPr>
            <a:r>
              <a:rPr lang="en-US" sz="2800" dirty="0" smtClean="0"/>
              <a:t>Order case specific for our design</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Rubber grommets over rivet nuts to prevent any grinding</a:t>
            </a:r>
          </a:p>
          <a:p>
            <a:pPr marL="285750" indent="-285750">
              <a:buFont typeface="Arial" pitchFamily="34" charset="0"/>
              <a:buChar char="•"/>
            </a:pPr>
            <a:endParaRPr lang="en-US" sz="2800" dirty="0"/>
          </a:p>
          <a:p>
            <a:pPr marL="285750" indent="-285750">
              <a:buFont typeface="Arial" pitchFamily="34" charset="0"/>
              <a:buChar char="•"/>
            </a:pPr>
            <a:r>
              <a:rPr lang="en-US" sz="2800" dirty="0" smtClean="0"/>
              <a:t>Utilize Group 9’s handle for more simulations</a:t>
            </a:r>
          </a:p>
          <a:p>
            <a:pPr marL="285750" indent="-285750">
              <a:buFont typeface="Arial" pitchFamily="34" charset="0"/>
              <a:buChar char="•"/>
            </a:pPr>
            <a:endParaRPr lang="en-US" sz="2800" dirty="0"/>
          </a:p>
          <a:p>
            <a:endParaRPr lang="en-US" sz="2800" dirty="0" smtClean="0"/>
          </a:p>
          <a:p>
            <a:pPr marL="285750" indent="-285750">
              <a:buFont typeface="Arial" pitchFamily="34" charset="0"/>
              <a:buChar char="•"/>
            </a:pPr>
            <a:endParaRPr lang="en-US" sz="2800" dirty="0"/>
          </a:p>
          <a:p>
            <a:pPr marL="285750" indent="-285750">
              <a:buFont typeface="Arial" pitchFamily="34" charset="0"/>
              <a:buChar char="•"/>
            </a:pPr>
            <a:endParaRPr lang="en-US" dirty="0"/>
          </a:p>
        </p:txBody>
      </p:sp>
    </p:spTree>
    <p:extLst>
      <p:ext uri="{BB962C8B-B14F-4D97-AF65-F5344CB8AC3E}">
        <p14:creationId xmlns:p14="http://schemas.microsoft.com/office/powerpoint/2010/main" val="218857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2" y="342378"/>
            <a:ext cx="3967433" cy="646331"/>
          </a:xfrm>
          <a:prstGeom prst="rect">
            <a:avLst/>
          </a:prstGeom>
        </p:spPr>
        <p:txBody>
          <a:bodyPr wrap="none">
            <a:spAutoFit/>
          </a:bodyPr>
          <a:lstStyle/>
          <a:p>
            <a:r>
              <a:rPr lang="en-US" sz="3600" dirty="0" smtClean="0"/>
              <a:t>Acknowledgements </a:t>
            </a:r>
            <a:endParaRPr lang="en-US" sz="3600" dirty="0"/>
          </a:p>
        </p:txBody>
      </p:sp>
      <p:sp>
        <p:nvSpPr>
          <p:cNvPr id="3" name="TextBox 2"/>
          <p:cNvSpPr txBox="1"/>
          <p:nvPr/>
        </p:nvSpPr>
        <p:spPr>
          <a:xfrm>
            <a:off x="455556" y="1219200"/>
            <a:ext cx="6858000" cy="3785652"/>
          </a:xfrm>
          <a:prstGeom prst="rect">
            <a:avLst/>
          </a:prstGeom>
          <a:noFill/>
        </p:spPr>
        <p:txBody>
          <a:bodyPr wrap="square" rtlCol="0">
            <a:spAutoFit/>
          </a:bodyPr>
          <a:lstStyle/>
          <a:p>
            <a:r>
              <a:rPr lang="en-US" sz="2000" b="1" dirty="0" smtClean="0"/>
              <a:t>Sponsor</a:t>
            </a:r>
            <a:r>
              <a:rPr lang="en-US" sz="2000" dirty="0" smtClean="0"/>
              <a:t> – Lockheed Martin</a:t>
            </a:r>
          </a:p>
          <a:p>
            <a:r>
              <a:rPr lang="en-US" sz="2000" dirty="0"/>
              <a:t>	</a:t>
            </a:r>
            <a:r>
              <a:rPr lang="en-US" sz="2000" dirty="0" smtClean="0"/>
              <a:t> - Jeffrey Payne (Mechanical Engineer)</a:t>
            </a:r>
          </a:p>
          <a:p>
            <a:endParaRPr lang="en-US" sz="2000" dirty="0"/>
          </a:p>
          <a:p>
            <a:r>
              <a:rPr lang="en-US" sz="2000" b="1" dirty="0" smtClean="0"/>
              <a:t>Sponsor</a:t>
            </a:r>
            <a:r>
              <a:rPr lang="en-US" sz="2000" dirty="0" smtClean="0"/>
              <a:t> – Pelican </a:t>
            </a:r>
            <a:r>
              <a:rPr lang="en-US" sz="2000" dirty="0" err="1" smtClean="0"/>
              <a:t>Hardigg</a:t>
            </a:r>
            <a:endParaRPr lang="en-US" sz="2000" dirty="0" smtClean="0"/>
          </a:p>
          <a:p>
            <a:r>
              <a:rPr lang="en-US" sz="2000" dirty="0"/>
              <a:t>	</a:t>
            </a:r>
            <a:r>
              <a:rPr lang="en-US" sz="2000" dirty="0" smtClean="0"/>
              <a:t> - </a:t>
            </a:r>
            <a:r>
              <a:rPr lang="en-US" sz="2000" dirty="0" err="1" smtClean="0"/>
              <a:t>Daria</a:t>
            </a:r>
            <a:r>
              <a:rPr lang="en-US" sz="2000" dirty="0" smtClean="0"/>
              <a:t> </a:t>
            </a:r>
            <a:r>
              <a:rPr lang="en-US" sz="2000" dirty="0" err="1" smtClean="0"/>
              <a:t>Boley</a:t>
            </a:r>
            <a:r>
              <a:rPr lang="en-US" sz="2000" dirty="0" smtClean="0"/>
              <a:t> (Pelican </a:t>
            </a:r>
            <a:r>
              <a:rPr lang="en-US" sz="2000" dirty="0" err="1" smtClean="0"/>
              <a:t>Hardigg</a:t>
            </a:r>
            <a:r>
              <a:rPr lang="en-US" sz="2000" dirty="0" smtClean="0"/>
              <a:t> Salesperson)</a:t>
            </a:r>
          </a:p>
          <a:p>
            <a:endParaRPr lang="en-US" sz="2000" dirty="0"/>
          </a:p>
          <a:p>
            <a:r>
              <a:rPr lang="en-US" sz="2000" b="1" dirty="0" smtClean="0"/>
              <a:t>Advisors</a:t>
            </a:r>
            <a:r>
              <a:rPr lang="en-US" sz="2000" dirty="0" smtClean="0"/>
              <a:t> –</a:t>
            </a:r>
          </a:p>
          <a:p>
            <a:r>
              <a:rPr lang="en-US" sz="2000" dirty="0"/>
              <a:t>	</a:t>
            </a:r>
            <a:r>
              <a:rPr lang="en-US" sz="2000" dirty="0" smtClean="0"/>
              <a:t>- Dr. Rob </a:t>
            </a:r>
            <a:r>
              <a:rPr lang="en-US" sz="2000" dirty="0" err="1" smtClean="0"/>
              <a:t>Hovsapian</a:t>
            </a:r>
            <a:endParaRPr lang="en-US" sz="2000" dirty="0" smtClean="0"/>
          </a:p>
          <a:p>
            <a:r>
              <a:rPr lang="en-US" sz="2000" dirty="0"/>
              <a:t>	</a:t>
            </a:r>
            <a:r>
              <a:rPr lang="en-US" sz="2000" dirty="0" smtClean="0"/>
              <a:t>- Dr. Patrick Hollis</a:t>
            </a:r>
          </a:p>
          <a:p>
            <a:r>
              <a:rPr lang="en-US" sz="2000" dirty="0"/>
              <a:t>	</a:t>
            </a:r>
            <a:r>
              <a:rPr lang="en-US" sz="2000" dirty="0" smtClean="0"/>
              <a:t>- Dr. </a:t>
            </a:r>
            <a:r>
              <a:rPr lang="en-US" sz="2000" dirty="0" err="1"/>
              <a:t>Srinivas</a:t>
            </a:r>
            <a:r>
              <a:rPr lang="en-US" sz="2000" dirty="0"/>
              <a:t> </a:t>
            </a:r>
            <a:r>
              <a:rPr lang="en-US" sz="2000" dirty="0" err="1"/>
              <a:t>Kosaraju</a:t>
            </a:r>
            <a:r>
              <a:rPr lang="en-US" sz="2000" dirty="0"/>
              <a:t> </a:t>
            </a:r>
            <a:endParaRPr lang="en-US" sz="2000" dirty="0" smtClean="0"/>
          </a:p>
          <a:p>
            <a:r>
              <a:rPr lang="en-US" sz="2000" dirty="0"/>
              <a:t>	</a:t>
            </a:r>
            <a:r>
              <a:rPr lang="en-US" sz="2000" dirty="0" smtClean="0"/>
              <a:t>- Ms. Shannon Ingersoll</a:t>
            </a:r>
          </a:p>
          <a:p>
            <a:r>
              <a:rPr lang="en-US" sz="2000" dirty="0"/>
              <a:t>	</a:t>
            </a:r>
            <a:r>
              <a:rPr lang="en-US" sz="2000" dirty="0" smtClean="0"/>
              <a:t>- Mr. </a:t>
            </a:r>
            <a:r>
              <a:rPr lang="en-US" sz="2000" dirty="0"/>
              <a:t>Joseph </a:t>
            </a:r>
            <a:r>
              <a:rPr lang="en-US" sz="2000" dirty="0" err="1"/>
              <a:t>Trpisovsky</a:t>
            </a:r>
            <a:r>
              <a:rPr lang="en-US" sz="2000" dirty="0"/>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050" y="5311599"/>
            <a:ext cx="2076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5015411"/>
            <a:ext cx="4572000" cy="10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a:xfrm>
            <a:off x="8229600" y="6084037"/>
            <a:ext cx="533400" cy="152400"/>
          </a:xfrm>
        </p:spPr>
        <p:txBody>
          <a:bodyPr/>
          <a:lstStyle/>
          <a:p>
            <a:fld id="{ABF42C60-6EA0-4B80-AB26-6AFDAA82F959}" type="slidenum">
              <a:rPr lang="en-US" smtClean="0"/>
              <a:pPr/>
              <a:t>31</a:t>
            </a:fld>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595" y="5293900"/>
            <a:ext cx="1524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636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685800"/>
            <a:ext cx="4953000" cy="646331"/>
          </a:xfrm>
          <a:prstGeom prst="rect">
            <a:avLst/>
          </a:prstGeom>
          <a:noFill/>
        </p:spPr>
        <p:txBody>
          <a:bodyPr wrap="square" rtlCol="0">
            <a:spAutoFit/>
          </a:bodyPr>
          <a:lstStyle/>
          <a:p>
            <a:r>
              <a:rPr lang="en-US" sz="3600" dirty="0" smtClean="0"/>
              <a:t>References</a:t>
            </a:r>
            <a:endParaRPr lang="en-US" sz="3600" dirty="0"/>
          </a:p>
        </p:txBody>
      </p:sp>
      <p:sp>
        <p:nvSpPr>
          <p:cNvPr id="7" name="Slide Number Placeholder 6"/>
          <p:cNvSpPr>
            <a:spLocks noGrp="1"/>
          </p:cNvSpPr>
          <p:nvPr>
            <p:ph type="sldNum" sz="quarter" idx="11"/>
          </p:nvPr>
        </p:nvSpPr>
        <p:spPr/>
        <p:txBody>
          <a:bodyPr/>
          <a:lstStyle/>
          <a:p>
            <a:fld id="{ABF42C60-6EA0-4B80-AB26-6AFDAA82F959}" type="slidenum">
              <a:rPr lang="en-US" smtClean="0"/>
              <a:pPr/>
              <a:t>32</a:t>
            </a:fld>
            <a:endParaRPr lang="en-US"/>
          </a:p>
        </p:txBody>
      </p:sp>
      <p:sp>
        <p:nvSpPr>
          <p:cNvPr id="5" name="TextBox 4"/>
          <p:cNvSpPr txBox="1"/>
          <p:nvPr/>
        </p:nvSpPr>
        <p:spPr>
          <a:xfrm>
            <a:off x="803564" y="1852136"/>
            <a:ext cx="7467600" cy="3693319"/>
          </a:xfrm>
          <a:prstGeom prst="rect">
            <a:avLst/>
          </a:prstGeom>
          <a:noFill/>
        </p:spPr>
        <p:txBody>
          <a:bodyPr wrap="square" rtlCol="0">
            <a:spAutoFit/>
          </a:bodyPr>
          <a:lstStyle/>
          <a:p>
            <a:r>
              <a:rPr lang="en-US" dirty="0"/>
              <a:t>Lockheed Martin. </a:t>
            </a:r>
            <a:r>
              <a:rPr lang="en-US" i="1" dirty="0"/>
              <a:t>The Advanced Gunnery Trainer System (AGTS) Tabletop Trainer</a:t>
            </a:r>
            <a:r>
              <a:rPr lang="en-US" dirty="0"/>
              <a:t>. Lockheed Martin.   </a:t>
            </a:r>
            <a:r>
              <a:rPr lang="en-US" i="1" dirty="0"/>
              <a:t>Www.lockheedmartin.com</a:t>
            </a:r>
            <a:r>
              <a:rPr lang="en-US" dirty="0"/>
              <a:t>. Web. </a:t>
            </a:r>
            <a:r>
              <a:rPr lang="en-US" dirty="0" smtClean="0"/>
              <a:t>31 </a:t>
            </a:r>
            <a:r>
              <a:rPr lang="en-US" dirty="0"/>
              <a:t>Oct. 2010.</a:t>
            </a:r>
          </a:p>
          <a:p>
            <a:r>
              <a:rPr lang="en-US" dirty="0"/>
              <a:t> </a:t>
            </a:r>
          </a:p>
          <a:p>
            <a:r>
              <a:rPr lang="en-US" dirty="0"/>
              <a:t>Pelican. </a:t>
            </a:r>
            <a:r>
              <a:rPr lang="en-US" i="1" dirty="0"/>
              <a:t>Pelican </a:t>
            </a:r>
            <a:r>
              <a:rPr lang="en-US" i="1" dirty="0" err="1"/>
              <a:t>Hardigg</a:t>
            </a:r>
            <a:r>
              <a:rPr lang="en-US" i="1" dirty="0"/>
              <a:t> Cases</a:t>
            </a:r>
            <a:r>
              <a:rPr lang="en-US" dirty="0"/>
              <a:t>. Pelican, 2010. </a:t>
            </a:r>
            <a:r>
              <a:rPr lang="en-US" i="1" dirty="0"/>
              <a:t>Www.pelican.com</a:t>
            </a:r>
            <a:r>
              <a:rPr lang="en-US" dirty="0"/>
              <a:t>. Web</a:t>
            </a:r>
            <a:r>
              <a:rPr lang="en-US" dirty="0" smtClean="0"/>
              <a:t>. 03 Nov 2010.</a:t>
            </a:r>
          </a:p>
          <a:p>
            <a:endParaRPr lang="en-US" dirty="0" smtClean="0"/>
          </a:p>
          <a:p>
            <a:r>
              <a:rPr lang="en-US" dirty="0" err="1"/>
              <a:t>Qualtest</a:t>
            </a:r>
            <a:r>
              <a:rPr lang="en-US" dirty="0"/>
              <a:t>. </a:t>
            </a:r>
            <a:r>
              <a:rPr lang="en-US" i="1" dirty="0"/>
              <a:t>Www.qualtest.com/index</a:t>
            </a:r>
            <a:r>
              <a:rPr lang="en-US" dirty="0"/>
              <a:t>. Web. 10 Nov 2010</a:t>
            </a:r>
          </a:p>
          <a:p>
            <a:endParaRPr lang="en-US" dirty="0"/>
          </a:p>
          <a:p>
            <a:r>
              <a:rPr lang="en-US" dirty="0"/>
              <a:t>Secure Systems and Technologies. </a:t>
            </a:r>
            <a:r>
              <a:rPr lang="en-US" i="1" dirty="0"/>
              <a:t>MIL-STD-810 Overview</a:t>
            </a:r>
            <a:r>
              <a:rPr lang="en-US" dirty="0"/>
              <a:t>. Secure Systems and Technologies. </a:t>
            </a:r>
            <a:r>
              <a:rPr lang="en-US" i="1" dirty="0"/>
              <a:t>http://</a:t>
            </a:r>
            <a:r>
              <a:rPr lang="en-US" i="1" dirty="0" smtClean="0"/>
              <a:t>www.sst.ws/images/downloads/MIL-STD-810%20overview%20iss%205.pdf</a:t>
            </a:r>
            <a:r>
              <a:rPr lang="en-US" dirty="0" smtClean="0"/>
              <a:t>. Web</a:t>
            </a:r>
            <a:r>
              <a:rPr lang="en-US" dirty="0"/>
              <a:t>. 31 Oct. 2010. </a:t>
            </a:r>
            <a:endParaRPr lang="en-US" dirty="0" smtClean="0"/>
          </a:p>
          <a:p>
            <a:endParaRPr lang="en-US" dirty="0"/>
          </a:p>
          <a:p>
            <a:endParaRPr lang="en-US" dirty="0"/>
          </a:p>
        </p:txBody>
      </p:sp>
    </p:spTree>
    <p:extLst>
      <p:ext uri="{BB962C8B-B14F-4D97-AF65-F5344CB8AC3E}">
        <p14:creationId xmlns:p14="http://schemas.microsoft.com/office/powerpoint/2010/main" val="165415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46331"/>
          </a:xfrm>
          <a:prstGeom prst="rect">
            <a:avLst/>
          </a:prstGeom>
          <a:noFill/>
        </p:spPr>
        <p:txBody>
          <a:bodyPr wrap="square" rtlCol="0">
            <a:spAutoFit/>
          </a:bodyPr>
          <a:lstStyle/>
          <a:p>
            <a:r>
              <a:rPr lang="en-US" sz="3600" dirty="0" smtClean="0"/>
              <a:t>Product Specifications</a:t>
            </a:r>
            <a:endParaRPr lang="en-US" sz="3600" dirty="0"/>
          </a:p>
        </p:txBody>
      </p:sp>
      <p:sp>
        <p:nvSpPr>
          <p:cNvPr id="9" name="TextBox 8"/>
          <p:cNvSpPr txBox="1"/>
          <p:nvPr/>
        </p:nvSpPr>
        <p:spPr>
          <a:xfrm>
            <a:off x="461682" y="1219200"/>
            <a:ext cx="7848600" cy="5693866"/>
          </a:xfrm>
          <a:prstGeom prst="rect">
            <a:avLst/>
          </a:prstGeom>
          <a:noFill/>
        </p:spPr>
        <p:txBody>
          <a:bodyPr wrap="square" rtlCol="0">
            <a:spAutoFit/>
          </a:bodyPr>
          <a:lstStyle/>
          <a:p>
            <a:pPr marL="457200" indent="-457200">
              <a:buFont typeface="Arial" pitchFamily="34" charset="0"/>
              <a:buChar char="•"/>
            </a:pPr>
            <a:r>
              <a:rPr lang="en-US" sz="3000" dirty="0" smtClean="0"/>
              <a:t>System must weigh less than 120 lbs.</a:t>
            </a:r>
          </a:p>
          <a:p>
            <a:pPr marL="457200" indent="-457200">
              <a:buFont typeface="Arial" pitchFamily="34" charset="0"/>
              <a:buChar char="•"/>
            </a:pPr>
            <a:endParaRPr lang="en-US" sz="3000" dirty="0" smtClean="0"/>
          </a:p>
          <a:p>
            <a:pPr marL="457200" indent="-457200">
              <a:buFont typeface="Arial" pitchFamily="34" charset="0"/>
              <a:buChar char="•"/>
            </a:pPr>
            <a:r>
              <a:rPr lang="en-US" sz="3000" dirty="0" smtClean="0"/>
              <a:t>System must satisfy 15 degree tip rule.</a:t>
            </a:r>
          </a:p>
          <a:p>
            <a:pPr marL="457200" indent="-457200">
              <a:buFont typeface="Arial" pitchFamily="34" charset="0"/>
              <a:buChar char="•"/>
            </a:pPr>
            <a:endParaRPr lang="en-US" sz="3000" dirty="0" smtClean="0"/>
          </a:p>
          <a:p>
            <a:pPr marL="457200" indent="-457200">
              <a:buFont typeface="Arial" pitchFamily="34" charset="0"/>
              <a:buChar char="•"/>
            </a:pPr>
            <a:r>
              <a:rPr lang="en-US" sz="3000" dirty="0" smtClean="0"/>
              <a:t>Handle and monitor must be mounted in correct tactical position.</a:t>
            </a:r>
          </a:p>
          <a:p>
            <a:pPr marL="457200" indent="-457200">
              <a:buFont typeface="Arial" pitchFamily="34" charset="0"/>
              <a:buChar char="•"/>
            </a:pPr>
            <a:endParaRPr lang="en-US" sz="3000" dirty="0" smtClean="0"/>
          </a:p>
          <a:p>
            <a:pPr marL="457200" indent="-457200">
              <a:buFont typeface="Arial" pitchFamily="34" charset="0"/>
              <a:buChar char="•"/>
            </a:pPr>
            <a:r>
              <a:rPr lang="en-US" sz="3000" dirty="0" smtClean="0"/>
              <a:t>Equipment must be safe while transported.</a:t>
            </a:r>
          </a:p>
          <a:p>
            <a:pPr marL="457200" indent="-457200">
              <a:buFont typeface="Arial" pitchFamily="34" charset="0"/>
              <a:buChar char="•"/>
            </a:pPr>
            <a:endParaRPr lang="en-US" sz="3000" dirty="0" smtClean="0"/>
          </a:p>
          <a:p>
            <a:pPr marL="457200" indent="-457200">
              <a:buFont typeface="Arial" pitchFamily="34" charset="0"/>
              <a:buChar char="•"/>
            </a:pPr>
            <a:r>
              <a:rPr lang="en-US" sz="3000" dirty="0" smtClean="0"/>
              <a:t>Packaging does not interfere with cooling.</a:t>
            </a:r>
          </a:p>
          <a:p>
            <a:pPr marL="457200" indent="-457200">
              <a:buFont typeface="Arial" pitchFamily="34" charset="0"/>
              <a:buChar char="•"/>
            </a:pPr>
            <a:endParaRPr lang="en-US" sz="3200" dirty="0" smtClean="0"/>
          </a:p>
          <a:p>
            <a:pPr marL="457200" indent="-457200">
              <a:buFont typeface="Arial" pitchFamily="34" charset="0"/>
              <a:buChar char="•"/>
            </a:pPr>
            <a:endParaRPr lang="en-US" sz="3200" dirty="0"/>
          </a:p>
        </p:txBody>
      </p:sp>
      <p:sp>
        <p:nvSpPr>
          <p:cNvPr id="10" name="Slide Number Placeholder 9"/>
          <p:cNvSpPr>
            <a:spLocks noGrp="1"/>
          </p:cNvSpPr>
          <p:nvPr>
            <p:ph type="sldNum" sz="quarter" idx="11"/>
          </p:nvPr>
        </p:nvSpPr>
        <p:spPr>
          <a:xfrm>
            <a:off x="8043582" y="6096000"/>
            <a:ext cx="533400" cy="152400"/>
          </a:xfrm>
        </p:spPr>
        <p:txBody>
          <a:bodyPr/>
          <a:lstStyle/>
          <a:p>
            <a:fld id="{ABF42C60-6EA0-4B80-AB26-6AFDAA82F959}" type="slidenum">
              <a:rPr lang="en-US" smtClean="0"/>
              <a:pPr/>
              <a:t>4</a:t>
            </a:fld>
            <a:endParaRPr lang="en-US" dirty="0"/>
          </a:p>
        </p:txBody>
      </p:sp>
    </p:spTree>
    <p:extLst>
      <p:ext uri="{BB962C8B-B14F-4D97-AF65-F5344CB8AC3E}">
        <p14:creationId xmlns:p14="http://schemas.microsoft.com/office/powerpoint/2010/main" val="1950735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5056" y="554180"/>
            <a:ext cx="7239000" cy="4647426"/>
          </a:xfrm>
          <a:prstGeom prst="rect">
            <a:avLst/>
          </a:prstGeom>
          <a:noFill/>
        </p:spPr>
        <p:txBody>
          <a:bodyPr wrap="square" rtlCol="0">
            <a:spAutoFit/>
          </a:bodyPr>
          <a:lstStyle/>
          <a:p>
            <a:r>
              <a:rPr lang="en-US" sz="3600" dirty="0" smtClean="0"/>
              <a:t>Initial Concepts</a:t>
            </a:r>
          </a:p>
          <a:p>
            <a:endParaRPr lang="en-US" sz="2000" dirty="0" smtClean="0"/>
          </a:p>
          <a:p>
            <a:endParaRPr lang="en-US" sz="2000" dirty="0" smtClean="0"/>
          </a:p>
          <a:p>
            <a:pPr marL="342900" indent="-342900">
              <a:buFont typeface="Arial" pitchFamily="34" charset="0"/>
              <a:buChar char="•"/>
            </a:pPr>
            <a:endParaRPr lang="en-US" sz="2000" dirty="0" smtClean="0"/>
          </a:p>
          <a:p>
            <a:pPr marL="342900" indent="-342900">
              <a:buFont typeface="Arial" pitchFamily="34" charset="0"/>
              <a:buChar char="•"/>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p:txBody>
      </p:sp>
      <p:pic>
        <p:nvPicPr>
          <p:cNvPr id="3" name="Picture 2"/>
          <p:cNvPicPr/>
          <p:nvPr/>
        </p:nvPicPr>
        <p:blipFill>
          <a:blip r:embed="rId2" cstate="print"/>
          <a:srcRect r="17297"/>
          <a:stretch>
            <a:fillRect/>
          </a:stretch>
        </p:blipFill>
        <p:spPr bwMode="auto">
          <a:xfrm>
            <a:off x="627084" y="1981200"/>
            <a:ext cx="2662271" cy="3400259"/>
          </a:xfrm>
          <a:prstGeom prst="rect">
            <a:avLst/>
          </a:prstGeom>
          <a:noFill/>
          <a:ln w="9525">
            <a:noFill/>
            <a:miter lim="800000"/>
            <a:headEnd/>
            <a:tailEnd/>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79813"/>
            <a:ext cx="2209800" cy="289559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0" y="5274024"/>
            <a:ext cx="8304453" cy="369332"/>
          </a:xfrm>
          <a:prstGeom prst="rect">
            <a:avLst/>
          </a:prstGeom>
        </p:spPr>
        <p:txBody>
          <a:bodyPr wrap="none">
            <a:spAutoFit/>
          </a:bodyPr>
          <a:lstStyle/>
          <a:p>
            <a:r>
              <a:rPr lang="en-US" dirty="0"/>
              <a:t>Figure 2</a:t>
            </a:r>
            <a:r>
              <a:rPr lang="en-US" dirty="0" smtClean="0"/>
              <a:t> :       Tabletop		         Box on Floor          	 Hybrid Concepts</a:t>
            </a:r>
            <a:endParaRPr lang="en-US" dirty="0"/>
          </a:p>
        </p:txBody>
      </p:sp>
      <p:pic>
        <p:nvPicPr>
          <p:cNvPr id="7" name="Picture 6"/>
          <p:cNvPicPr/>
          <p:nvPr/>
        </p:nvPicPr>
        <p:blipFill>
          <a:blip r:embed="rId4" cstate="print"/>
          <a:srcRect r="16802"/>
          <a:stretch>
            <a:fillRect/>
          </a:stretch>
        </p:blipFill>
        <p:spPr bwMode="auto">
          <a:xfrm>
            <a:off x="6290613" y="1981200"/>
            <a:ext cx="2125371" cy="3292824"/>
          </a:xfrm>
          <a:prstGeom prst="rect">
            <a:avLst/>
          </a:prstGeom>
          <a:noFill/>
          <a:ln w="9525">
            <a:noFill/>
            <a:miter lim="800000"/>
            <a:headEnd/>
            <a:tailEnd/>
          </a:ln>
        </p:spPr>
      </p:pic>
      <p:sp>
        <p:nvSpPr>
          <p:cNvPr id="6" name="Slide Number Placeholder 5"/>
          <p:cNvSpPr>
            <a:spLocks noGrp="1"/>
          </p:cNvSpPr>
          <p:nvPr>
            <p:ph type="sldNum" sz="quarter" idx="11"/>
          </p:nvPr>
        </p:nvSpPr>
        <p:spPr>
          <a:xfrm>
            <a:off x="8149284" y="6172200"/>
            <a:ext cx="533400" cy="152400"/>
          </a:xfrm>
        </p:spPr>
        <p:txBody>
          <a:bodyPr/>
          <a:lstStyle/>
          <a:p>
            <a:fld id="{ABF42C60-6EA0-4B80-AB26-6AFDAA82F959}" type="slidenum">
              <a:rPr lang="en-US" smtClean="0"/>
              <a:pPr/>
              <a:t>5</a:t>
            </a:fld>
            <a:endParaRPr lang="en-US"/>
          </a:p>
        </p:txBody>
      </p:sp>
    </p:spTree>
    <p:extLst>
      <p:ext uri="{BB962C8B-B14F-4D97-AF65-F5344CB8AC3E}">
        <p14:creationId xmlns:p14="http://schemas.microsoft.com/office/powerpoint/2010/main" val="193912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46331"/>
          </a:xfrm>
          <a:prstGeom prst="rect">
            <a:avLst/>
          </a:prstGeom>
          <a:noFill/>
        </p:spPr>
        <p:txBody>
          <a:bodyPr wrap="square" rtlCol="0">
            <a:spAutoFit/>
          </a:bodyPr>
          <a:lstStyle/>
          <a:p>
            <a:r>
              <a:rPr lang="en-US" sz="3600" dirty="0" smtClean="0"/>
              <a:t>Final Concept</a:t>
            </a:r>
            <a:endParaRPr lang="en-US" sz="3600" dirty="0"/>
          </a:p>
        </p:txBody>
      </p:sp>
      <p:sp>
        <p:nvSpPr>
          <p:cNvPr id="5" name="TextBox 4"/>
          <p:cNvSpPr txBox="1"/>
          <p:nvPr/>
        </p:nvSpPr>
        <p:spPr>
          <a:xfrm>
            <a:off x="613414" y="6238688"/>
            <a:ext cx="3406885" cy="369332"/>
          </a:xfrm>
          <a:prstGeom prst="rect">
            <a:avLst/>
          </a:prstGeom>
          <a:noFill/>
        </p:spPr>
        <p:txBody>
          <a:bodyPr wrap="square" rtlCol="0">
            <a:spAutoFit/>
          </a:bodyPr>
          <a:lstStyle/>
          <a:p>
            <a:r>
              <a:rPr lang="en-US" dirty="0"/>
              <a:t> </a:t>
            </a:r>
            <a:r>
              <a:rPr lang="en-US" dirty="0" smtClean="0"/>
              <a:t>     Figure </a:t>
            </a:r>
            <a:r>
              <a:rPr lang="en-US" dirty="0"/>
              <a:t>3</a:t>
            </a:r>
            <a:r>
              <a:rPr lang="en-US" dirty="0" smtClean="0"/>
              <a:t>: Front Internal View</a:t>
            </a:r>
            <a:endParaRPr lang="en-US" sz="1400" dirty="0" smtClean="0"/>
          </a:p>
        </p:txBody>
      </p:sp>
      <p:sp>
        <p:nvSpPr>
          <p:cNvPr id="6" name="TextBox 5"/>
          <p:cNvSpPr txBox="1"/>
          <p:nvPr/>
        </p:nvSpPr>
        <p:spPr>
          <a:xfrm>
            <a:off x="4808792" y="6224494"/>
            <a:ext cx="3141518" cy="369332"/>
          </a:xfrm>
          <a:prstGeom prst="rect">
            <a:avLst/>
          </a:prstGeom>
          <a:noFill/>
        </p:spPr>
        <p:txBody>
          <a:bodyPr wrap="square" rtlCol="0">
            <a:spAutoFit/>
          </a:bodyPr>
          <a:lstStyle/>
          <a:p>
            <a:r>
              <a:rPr lang="en-US" dirty="0"/>
              <a:t> </a:t>
            </a:r>
            <a:r>
              <a:rPr lang="en-US" dirty="0" smtClean="0"/>
              <a:t>     Figure  4:Rear Internal View</a:t>
            </a:r>
            <a:endParaRPr lang="en-US" sz="1400" dirty="0" smtClean="0"/>
          </a:p>
        </p:txBody>
      </p:sp>
      <p:pic>
        <p:nvPicPr>
          <p:cNvPr id="7" name="Picture 6" descr="Front_VertAngle.JPG"/>
          <p:cNvPicPr>
            <a:picLocks noChangeAspect="1"/>
          </p:cNvPicPr>
          <p:nvPr/>
        </p:nvPicPr>
        <p:blipFill>
          <a:blip r:embed="rId2" cstate="print"/>
          <a:stretch>
            <a:fillRect/>
          </a:stretch>
        </p:blipFill>
        <p:spPr>
          <a:xfrm>
            <a:off x="838200" y="1371599"/>
            <a:ext cx="3200400" cy="4884144"/>
          </a:xfrm>
          <a:prstGeom prst="rect">
            <a:avLst/>
          </a:prstGeom>
        </p:spPr>
      </p:pic>
      <p:pic>
        <p:nvPicPr>
          <p:cNvPr id="8" name="Picture 7" descr="Back_VertAngle.JPG"/>
          <p:cNvPicPr>
            <a:picLocks noChangeAspect="1"/>
          </p:cNvPicPr>
          <p:nvPr/>
        </p:nvPicPr>
        <p:blipFill>
          <a:blip r:embed="rId3" cstate="print"/>
          <a:stretch>
            <a:fillRect/>
          </a:stretch>
        </p:blipFill>
        <p:spPr>
          <a:xfrm>
            <a:off x="4800600" y="1361965"/>
            <a:ext cx="3732811" cy="4819760"/>
          </a:xfrm>
          <a:prstGeom prst="rect">
            <a:avLst/>
          </a:prstGeom>
        </p:spPr>
      </p:pic>
      <p:sp>
        <p:nvSpPr>
          <p:cNvPr id="4" name="Slide Number Placeholder 3"/>
          <p:cNvSpPr>
            <a:spLocks noGrp="1"/>
          </p:cNvSpPr>
          <p:nvPr>
            <p:ph type="sldNum" sz="quarter" idx="11"/>
          </p:nvPr>
        </p:nvSpPr>
        <p:spPr>
          <a:xfrm>
            <a:off x="8266711" y="6286723"/>
            <a:ext cx="533400" cy="152400"/>
          </a:xfrm>
        </p:spPr>
        <p:txBody>
          <a:bodyPr/>
          <a:lstStyle/>
          <a:p>
            <a:fld id="{ABF42C60-6EA0-4B80-AB26-6AFDAA82F959}" type="slidenum">
              <a:rPr lang="en-US" smtClean="0"/>
              <a:pPr/>
              <a:t>6</a:t>
            </a:fld>
            <a:endParaRPr lang="en-US"/>
          </a:p>
        </p:txBody>
      </p:sp>
    </p:spTree>
    <p:extLst>
      <p:ext uri="{BB962C8B-B14F-4D97-AF65-F5344CB8AC3E}">
        <p14:creationId xmlns:p14="http://schemas.microsoft.com/office/powerpoint/2010/main" val="11564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14682"/>
            <a:ext cx="4953000" cy="3714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29571" y="1758772"/>
            <a:ext cx="4035425" cy="3026569"/>
          </a:xfrm>
          <a:prstGeom prst="rect">
            <a:avLst/>
          </a:prstGeom>
        </p:spPr>
      </p:pic>
      <p:sp>
        <p:nvSpPr>
          <p:cNvPr id="7" name="TextBox 6"/>
          <p:cNvSpPr txBox="1"/>
          <p:nvPr/>
        </p:nvSpPr>
        <p:spPr>
          <a:xfrm>
            <a:off x="461682" y="457201"/>
            <a:ext cx="8453718" cy="646331"/>
          </a:xfrm>
          <a:prstGeom prst="rect">
            <a:avLst/>
          </a:prstGeom>
          <a:noFill/>
        </p:spPr>
        <p:txBody>
          <a:bodyPr wrap="square" rtlCol="0">
            <a:spAutoFit/>
          </a:bodyPr>
          <a:lstStyle/>
          <a:p>
            <a:r>
              <a:rPr lang="en-US" sz="3600" dirty="0" smtClean="0"/>
              <a:t>Our </a:t>
            </a:r>
            <a:r>
              <a:rPr lang="en-US" sz="3600" dirty="0"/>
              <a:t>Case (14U case, </a:t>
            </a:r>
            <a:r>
              <a:rPr lang="en-US" sz="3600" dirty="0" smtClean="0"/>
              <a:t>26” case)</a:t>
            </a:r>
            <a:endParaRPr lang="en-US" sz="3600" dirty="0"/>
          </a:p>
        </p:txBody>
      </p:sp>
      <p:sp>
        <p:nvSpPr>
          <p:cNvPr id="8" name="Rectangle 7"/>
          <p:cNvSpPr/>
          <p:nvPr/>
        </p:nvSpPr>
        <p:spPr>
          <a:xfrm>
            <a:off x="609600" y="5264998"/>
            <a:ext cx="7315200" cy="369332"/>
          </a:xfrm>
          <a:prstGeom prst="rect">
            <a:avLst/>
          </a:prstGeom>
        </p:spPr>
        <p:txBody>
          <a:bodyPr wrap="square">
            <a:spAutoFit/>
          </a:bodyPr>
          <a:lstStyle/>
          <a:p>
            <a:r>
              <a:rPr lang="en-US" dirty="0" smtClean="0"/>
              <a:t>Figure 5: Pelican Case for our project</a:t>
            </a:r>
          </a:p>
        </p:txBody>
      </p:sp>
      <p:sp>
        <p:nvSpPr>
          <p:cNvPr id="9" name="Rectangle 8"/>
          <p:cNvSpPr/>
          <p:nvPr/>
        </p:nvSpPr>
        <p:spPr>
          <a:xfrm>
            <a:off x="5181600" y="5294640"/>
            <a:ext cx="7315200" cy="369332"/>
          </a:xfrm>
          <a:prstGeom prst="rect">
            <a:avLst/>
          </a:prstGeom>
        </p:spPr>
        <p:txBody>
          <a:bodyPr wrap="square">
            <a:spAutoFit/>
          </a:bodyPr>
          <a:lstStyle/>
          <a:p>
            <a:r>
              <a:rPr lang="en-US" dirty="0" smtClean="0"/>
              <a:t>Figure 6: Internal rear view of case</a:t>
            </a:r>
          </a:p>
        </p:txBody>
      </p:sp>
      <p:sp>
        <p:nvSpPr>
          <p:cNvPr id="3" name="Slide Number Placeholder 2"/>
          <p:cNvSpPr>
            <a:spLocks noGrp="1"/>
          </p:cNvSpPr>
          <p:nvPr>
            <p:ph type="sldNum" sz="quarter" idx="11"/>
          </p:nvPr>
        </p:nvSpPr>
        <p:spPr>
          <a:xfrm>
            <a:off x="8093869" y="6248400"/>
            <a:ext cx="533400" cy="152400"/>
          </a:xfrm>
        </p:spPr>
        <p:txBody>
          <a:bodyPr/>
          <a:lstStyle/>
          <a:p>
            <a:fld id="{ABF42C60-6EA0-4B80-AB26-6AFDAA82F959}" type="slidenum">
              <a:rPr lang="en-US" smtClean="0"/>
              <a:pPr/>
              <a:t>7</a:t>
            </a:fld>
            <a:endParaRPr lang="en-US"/>
          </a:p>
        </p:txBody>
      </p:sp>
    </p:spTree>
    <p:extLst>
      <p:ext uri="{BB962C8B-B14F-4D97-AF65-F5344CB8AC3E}">
        <p14:creationId xmlns:p14="http://schemas.microsoft.com/office/powerpoint/2010/main" val="130983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81087"/>
            <a:ext cx="5448300" cy="40862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0" y="1081087"/>
            <a:ext cx="2933700" cy="2200275"/>
          </a:xfrm>
          <a:prstGeom prst="rect">
            <a:avLst/>
          </a:prstGeom>
        </p:spPr>
      </p:pic>
      <p:sp>
        <p:nvSpPr>
          <p:cNvPr id="5" name="TextBox 4"/>
          <p:cNvSpPr txBox="1"/>
          <p:nvPr/>
        </p:nvSpPr>
        <p:spPr>
          <a:xfrm>
            <a:off x="381000" y="429993"/>
            <a:ext cx="8453718" cy="646331"/>
          </a:xfrm>
          <a:prstGeom prst="rect">
            <a:avLst/>
          </a:prstGeom>
          <a:noFill/>
        </p:spPr>
        <p:txBody>
          <a:bodyPr wrap="square" rtlCol="0">
            <a:spAutoFit/>
          </a:bodyPr>
          <a:lstStyle/>
          <a:p>
            <a:r>
              <a:rPr lang="en-US" sz="3600" dirty="0" smtClean="0"/>
              <a:t>Our Case</a:t>
            </a:r>
            <a:endParaRPr lang="en-US" sz="3600" dirty="0"/>
          </a:p>
        </p:txBody>
      </p:sp>
      <p:sp>
        <p:nvSpPr>
          <p:cNvPr id="6" name="Rectangle 5"/>
          <p:cNvSpPr/>
          <p:nvPr/>
        </p:nvSpPr>
        <p:spPr>
          <a:xfrm>
            <a:off x="2171700" y="5253146"/>
            <a:ext cx="7315200" cy="369332"/>
          </a:xfrm>
          <a:prstGeom prst="rect">
            <a:avLst/>
          </a:prstGeom>
        </p:spPr>
        <p:txBody>
          <a:bodyPr wrap="square">
            <a:spAutoFit/>
          </a:bodyPr>
          <a:lstStyle/>
          <a:p>
            <a:r>
              <a:rPr lang="en-US" dirty="0" smtClean="0"/>
              <a:t>Figure </a:t>
            </a:r>
            <a:r>
              <a:rPr lang="en-US" dirty="0"/>
              <a:t>7</a:t>
            </a:r>
            <a:r>
              <a:rPr lang="en-US" dirty="0" smtClean="0"/>
              <a:t>: Side view</a:t>
            </a:r>
          </a:p>
        </p:txBody>
      </p:sp>
      <p:sp>
        <p:nvSpPr>
          <p:cNvPr id="7" name="Rectangle 6"/>
          <p:cNvSpPr/>
          <p:nvPr/>
        </p:nvSpPr>
        <p:spPr>
          <a:xfrm>
            <a:off x="6400800" y="5160813"/>
            <a:ext cx="7315200" cy="923330"/>
          </a:xfrm>
          <a:prstGeom prst="rect">
            <a:avLst/>
          </a:prstGeom>
        </p:spPr>
        <p:txBody>
          <a:bodyPr wrap="square">
            <a:spAutoFit/>
          </a:bodyPr>
          <a:lstStyle/>
          <a:p>
            <a:r>
              <a:rPr lang="en-US" dirty="0" smtClean="0"/>
              <a:t>Figure 8: Pressure</a:t>
            </a:r>
          </a:p>
          <a:p>
            <a:r>
              <a:rPr lang="en-US" dirty="0" smtClean="0"/>
              <a:t>Release Valve (Top)</a:t>
            </a:r>
          </a:p>
          <a:p>
            <a:r>
              <a:rPr lang="en-US" dirty="0" smtClean="0"/>
              <a:t>Shock Mount (Bottom)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2474" y="3281362"/>
            <a:ext cx="2930526" cy="1885950"/>
          </a:xfrm>
          <a:prstGeom prst="rect">
            <a:avLst/>
          </a:prstGeom>
        </p:spPr>
      </p:pic>
      <p:sp>
        <p:nvSpPr>
          <p:cNvPr id="9" name="Slide Number Placeholder 8"/>
          <p:cNvSpPr>
            <a:spLocks noGrp="1"/>
          </p:cNvSpPr>
          <p:nvPr>
            <p:ph type="sldNum" sz="quarter" idx="11"/>
          </p:nvPr>
        </p:nvSpPr>
        <p:spPr/>
        <p:txBody>
          <a:bodyPr/>
          <a:lstStyle/>
          <a:p>
            <a:fld id="{ABF42C60-6EA0-4B80-AB26-6AFDAA82F959}" type="slidenum">
              <a:rPr lang="en-US" smtClean="0"/>
              <a:pPr/>
              <a:t>8</a:t>
            </a:fld>
            <a:endParaRPr lang="en-US"/>
          </a:p>
        </p:txBody>
      </p:sp>
    </p:spTree>
    <p:extLst>
      <p:ext uri="{BB962C8B-B14F-4D97-AF65-F5344CB8AC3E}">
        <p14:creationId xmlns:p14="http://schemas.microsoft.com/office/powerpoint/2010/main" val="191777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82" y="457201"/>
            <a:ext cx="8453718" cy="646331"/>
          </a:xfrm>
          <a:prstGeom prst="rect">
            <a:avLst/>
          </a:prstGeom>
          <a:noFill/>
        </p:spPr>
        <p:txBody>
          <a:bodyPr wrap="square" rtlCol="0">
            <a:spAutoFit/>
          </a:bodyPr>
          <a:lstStyle/>
          <a:p>
            <a:r>
              <a:rPr lang="en-US" sz="3600" dirty="0" smtClean="0"/>
              <a:t>The Handle Pivot</a:t>
            </a:r>
            <a:endParaRPr lang="en-US" sz="3600" dirty="0"/>
          </a:p>
        </p:txBody>
      </p:sp>
      <p:pic>
        <p:nvPicPr>
          <p:cNvPr id="5122" name="Picture 2" descr="F:\Handle_piv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19200"/>
            <a:ext cx="3987737"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5638800"/>
            <a:ext cx="4038600" cy="369332"/>
          </a:xfrm>
          <a:prstGeom prst="rect">
            <a:avLst/>
          </a:prstGeom>
          <a:noFill/>
        </p:spPr>
        <p:txBody>
          <a:bodyPr wrap="square" rtlCol="0">
            <a:spAutoFit/>
          </a:bodyPr>
          <a:lstStyle/>
          <a:p>
            <a:r>
              <a:rPr lang="en-US" dirty="0"/>
              <a:t> </a:t>
            </a:r>
            <a:r>
              <a:rPr lang="en-US" dirty="0" smtClean="0"/>
              <a:t>     Figure 9: Handle Pivot (Before/After)</a:t>
            </a:r>
            <a:endParaRPr lang="en-US" sz="1400" dirty="0" smtClean="0"/>
          </a:p>
        </p:txBody>
      </p:sp>
      <p:sp>
        <p:nvSpPr>
          <p:cNvPr id="5" name="Slide Number Placeholder 4"/>
          <p:cNvSpPr>
            <a:spLocks noGrp="1"/>
          </p:cNvSpPr>
          <p:nvPr>
            <p:ph type="sldNum" sz="quarter" idx="11"/>
          </p:nvPr>
        </p:nvSpPr>
        <p:spPr/>
        <p:txBody>
          <a:bodyPr/>
          <a:lstStyle/>
          <a:p>
            <a:fld id="{ABF42C60-6EA0-4B80-AB26-6AFDAA82F959}" type="slidenum">
              <a:rPr lang="en-US" smtClean="0"/>
              <a:pPr/>
              <a:t>9</a:t>
            </a:fld>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336" y="1219200"/>
            <a:ext cx="350826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569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13486</TotalTime>
  <Words>1117</Words>
  <Application>Microsoft Office PowerPoint</Application>
  <PresentationFormat>On-screen Show (4:3)</PresentationFormat>
  <Paragraphs>297</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Composite</vt:lpstr>
      <vt:lpstr>One Box Gunnery Trainer Final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Box Gunnery Trainer</dc:title>
  <dc:creator>Jerry</dc:creator>
  <cp:lastModifiedBy>Jerry</cp:lastModifiedBy>
  <cp:revision>211</cp:revision>
  <dcterms:created xsi:type="dcterms:W3CDTF">2010-10-14T03:29:15Z</dcterms:created>
  <dcterms:modified xsi:type="dcterms:W3CDTF">2011-04-12T16:31:45Z</dcterms:modified>
</cp:coreProperties>
</file>