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304" r:id="rId5"/>
    <p:sldId id="259" r:id="rId6"/>
    <p:sldId id="293" r:id="rId7"/>
    <p:sldId id="299" r:id="rId8"/>
    <p:sldId id="262" r:id="rId9"/>
    <p:sldId id="300" r:id="rId10"/>
    <p:sldId id="279" r:id="rId11"/>
    <p:sldId id="264" r:id="rId12"/>
    <p:sldId id="288" r:id="rId13"/>
    <p:sldId id="303" r:id="rId14"/>
    <p:sldId id="305" r:id="rId15"/>
    <p:sldId id="265" r:id="rId16"/>
    <p:sldId id="301" r:id="rId17"/>
    <p:sldId id="294" r:id="rId18"/>
    <p:sldId id="295" r:id="rId19"/>
    <p:sldId id="292" r:id="rId20"/>
    <p:sldId id="302" r:id="rId21"/>
    <p:sldId id="286" r:id="rId22"/>
    <p:sldId id="27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Tyberghein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Final Design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" y="685800"/>
            <a:ext cx="90781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Correct Mounting Position and Ease of Assembly Specifications 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073" y="5715000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9: Person Using TAGTS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2085109"/>
            <a:ext cx="3886200" cy="35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09" y="2085109"/>
            <a:ext cx="4386826" cy="35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91" y="1200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Stability Specification: Maximum Input Force Analysis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 : Force Distribution of Deployed System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320372"/>
            <a:ext cx="75342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112lbs(8.62in</a:t>
            </a:r>
            <a:r>
              <a:rPr lang="en-US" sz="2800" i="1" dirty="0" smtClean="0"/>
              <a:t>) – </a:t>
            </a:r>
            <a:r>
              <a:rPr lang="en-US" sz="2800" i="1" dirty="0" smtClean="0"/>
              <a:t>F(16.67in</a:t>
            </a:r>
            <a:r>
              <a:rPr lang="en-US" sz="2800" i="1" dirty="0" smtClean="0"/>
              <a:t>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3600" b="1" dirty="0" smtClean="0"/>
              <a:t>F = </a:t>
            </a:r>
            <a:r>
              <a:rPr lang="en-US" sz="3600" b="1" dirty="0" smtClean="0"/>
              <a:t>58 </a:t>
            </a:r>
            <a:r>
              <a:rPr lang="en-US" sz="3600" b="1" dirty="0" err="1" smtClean="0"/>
              <a:t>lbs</a:t>
            </a:r>
            <a:endParaRPr lang="en-US" sz="3600" b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91" y="12004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Stability Specification: Maximum Tip Angle Analysis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1319782"/>
            <a:ext cx="7315200" cy="51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11 </a:t>
            </a:r>
            <a:r>
              <a:rPr lang="en-US" dirty="0" smtClean="0"/>
              <a:t>: </a:t>
            </a:r>
            <a:r>
              <a:rPr lang="en-US" dirty="0" smtClean="0"/>
              <a:t>Maximum Angle </a:t>
            </a:r>
            <a:r>
              <a:rPr lang="en-US" dirty="0" smtClean="0"/>
              <a:t>of </a:t>
            </a:r>
            <a:r>
              <a:rPr lang="en-US" dirty="0" smtClean="0"/>
              <a:t>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Tipping occurs when left normal force is equal to 0 and center of gravity passes the right normal force.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Solving for this angle, theta=</a:t>
            </a:r>
            <a:r>
              <a:rPr lang="en-US" sz="2800" dirty="0" err="1" smtClean="0"/>
              <a:t>atan</a:t>
            </a:r>
            <a:r>
              <a:rPr lang="en-US" sz="2800" dirty="0" smtClean="0"/>
              <a:t>(8.62/8.3) = 46deg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Product specification: Satisfy 15 degree tip rule</a:t>
            </a:r>
            <a:endParaRPr lang="en-US" sz="2800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Satisfying Transportation Safety :</a:t>
            </a:r>
          </a:p>
          <a:p>
            <a:r>
              <a:rPr lang="en-US" sz="3600" dirty="0" smtClean="0"/>
              <a:t>MIL-STD-810 </a:t>
            </a:r>
            <a:r>
              <a:rPr lang="en-US" sz="3600" dirty="0" smtClean="0"/>
              <a:t>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46906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Random Mechanical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V</a:t>
            </a:r>
            <a:r>
              <a:rPr lang="en-US" sz="3200" dirty="0" smtClean="0"/>
              <a:t>ibration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9" y="3276600"/>
            <a:ext cx="1900959" cy="282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09737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12 : Vibration Test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0660" y="6440286"/>
            <a:ext cx="2522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Qualtest</a:t>
            </a:r>
            <a:r>
              <a:rPr lang="en-US" sz="1200" dirty="0" smtClean="0"/>
              <a:t> (www.qualtest.com)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77" y="685800"/>
            <a:ext cx="9078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Durability Specification: Shock Mounts</a:t>
            </a:r>
            <a:endParaRPr lang="en-US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414"/>
            <a:ext cx="3752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For our case model: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Shock mounts rated for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   50-70G fragility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Provide shock and vibration dampening for systems weighing 20-200lbs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Provides cooling airflow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4122" y="5334000"/>
            <a:ext cx="3740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Figure 13 : View of Shock Mounts</a:t>
            </a:r>
          </a:p>
          <a:p>
            <a:r>
              <a:rPr lang="en-US" sz="1400" dirty="0"/>
              <a:t>Source: Pelican-</a:t>
            </a:r>
            <a:r>
              <a:rPr lang="en-US" sz="1400" dirty="0" err="1"/>
              <a:t>Hardigg</a:t>
            </a:r>
            <a:r>
              <a:rPr lang="en-US" sz="1400" dirty="0"/>
              <a:t> Case (www.pelican.com)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22069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14 </a:t>
            </a:r>
            <a:r>
              <a:rPr lang="en-US" dirty="0" smtClean="0"/>
              <a:t>: Stress Distribution of von </a:t>
            </a:r>
            <a:r>
              <a:rPr lang="en-US" dirty="0" err="1" smtClean="0"/>
              <a:t>Mises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267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30927"/>
            <a:ext cx="14954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31994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Lbm</a:t>
            </a:r>
            <a:r>
              <a:rPr lang="en-US" dirty="0" smtClean="0"/>
              <a:t>/(in sec^2)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211669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15 </a:t>
            </a:r>
            <a:r>
              <a:rPr lang="en-US" dirty="0" smtClean="0"/>
              <a:t>: Stress Distribution of the Maximum Principle Stresses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09" y="1621324"/>
            <a:ext cx="4720791" cy="42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53" y="1621324"/>
            <a:ext cx="16859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32492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Lbm</a:t>
            </a:r>
            <a:r>
              <a:rPr lang="en-US" dirty="0" smtClean="0"/>
              <a:t>/(in sec^2)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20185"/>
              </p:ext>
            </p:extLst>
          </p:nvPr>
        </p:nvGraphicFramePr>
        <p:xfrm>
          <a:off x="297873" y="798731"/>
          <a:ext cx="8458200" cy="585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57199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Product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for Project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Monitor</a:t>
                      </a:r>
                    </a:p>
                    <a:p>
                      <a:pPr algn="ctr"/>
                      <a:r>
                        <a:rPr lang="en-US" i="1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Computer</a:t>
                      </a:r>
                    </a:p>
                    <a:p>
                      <a:pPr algn="ctr"/>
                      <a:r>
                        <a:rPr lang="en-US" i="1" baseline="0" dirty="0" smtClean="0"/>
                        <a:t>Bracket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Keyboard</a:t>
                      </a:r>
                    </a:p>
                    <a:p>
                      <a:pPr algn="ctr"/>
                      <a:r>
                        <a:rPr lang="en-US" i="1" dirty="0" smtClean="0"/>
                        <a:t>Mount in Lid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Mouse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Headset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Handle</a:t>
                      </a:r>
                    </a:p>
                    <a:p>
                      <a:pPr algn="ctr"/>
                      <a:r>
                        <a:rPr lang="en-US" i="1" dirty="0" smtClean="0"/>
                        <a:t> Bracket</a:t>
                      </a:r>
                    </a:p>
                    <a:p>
                      <a:pPr algn="ctr"/>
                      <a:r>
                        <a:rPr lang="en-US" i="1" dirty="0" smtClean="0"/>
                        <a:t>  USB Interface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Proprietary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3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Power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Strip</a:t>
                      </a:r>
                    </a:p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i="1" dirty="0" smtClean="0"/>
                        <a:t>Mount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Cable Management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√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Lucida Sans Unicod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524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2939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 : Cost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69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Pelican-</a:t>
            </a:r>
            <a:r>
              <a:rPr lang="en-US" sz="2800" dirty="0" err="1" smtClean="0"/>
              <a:t>Hardigg</a:t>
            </a:r>
            <a:r>
              <a:rPr lang="en-US" sz="2800" dirty="0" smtClean="0"/>
              <a:t> Case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Concepts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Selection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Final 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Analysis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Tipping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FEM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Cost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Possible Improvements</a:t>
            </a:r>
            <a:r>
              <a:rPr lang="en-US" sz="2800" dirty="0" smtClean="0"/>
              <a:t>	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Next Semester</a:t>
            </a: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453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Possible Improvements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5715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Add attachable legs to increase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portability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Utilize touchscreen to eliminate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mouse and keyboard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Incorporate handle design from Senior Design Team 9 to allow for other vehicle simulations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097727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396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16 </a:t>
            </a:r>
            <a:r>
              <a:rPr lang="en-US" dirty="0" smtClean="0"/>
              <a:t>: </a:t>
            </a:r>
            <a:r>
              <a:rPr lang="en-US" dirty="0" smtClean="0"/>
              <a:t>Pelican Legs    </a:t>
            </a:r>
          </a:p>
          <a:p>
            <a:r>
              <a:rPr lang="en-US" sz="1400" dirty="0" smtClean="0"/>
              <a:t>      Source:(www.pelican.com)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538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222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Next Semester…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Install mounting equipment into Pelican case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Machine mockup components to mount in case to test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Visit General Dynamics Lab Systems</a:t>
            </a:r>
            <a:endParaRPr lang="en-US" sz="28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Visit </a:t>
            </a:r>
            <a:r>
              <a:rPr lang="en-US" sz="2800" dirty="0" err="1" smtClean="0"/>
              <a:t>Qual</a:t>
            </a:r>
            <a:r>
              <a:rPr lang="en-US" sz="2800" dirty="0" smtClean="0"/>
              <a:t> Test Labs to run tests and analyze results</a:t>
            </a:r>
            <a:endParaRPr lang="en-US" sz="2800" dirty="0"/>
          </a:p>
          <a:p>
            <a:pPr algn="just"/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Bring system to Lockheed Martin to implement real components in case and run tests.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Qualtest</a:t>
            </a:r>
            <a:r>
              <a:rPr lang="en-US" dirty="0"/>
              <a:t>. </a:t>
            </a:r>
            <a:r>
              <a:rPr lang="en-US" i="1" dirty="0"/>
              <a:t>Www.qualtest.com/index</a:t>
            </a:r>
            <a:r>
              <a:rPr lang="en-US" dirty="0"/>
              <a:t>. Web. 10 Nov 2010</a:t>
            </a:r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967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Advanced Gunnery Trainer System</a:t>
            </a:r>
          </a:p>
          <a:p>
            <a:r>
              <a:rPr lang="en-US" sz="3600" dirty="0" smtClean="0"/>
              <a:t>(AGTS)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6" y="1371600"/>
            <a:ext cx="3438818" cy="45355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84976" y="5996358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Compact, cost </a:t>
            </a:r>
            <a:r>
              <a:rPr lang="en-US" sz="2000" dirty="0"/>
              <a:t>efficient tabletop system 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Used to sustain precision gunnery skills at all levels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Provides training procedures, basic skills, and drills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/>
              <a:t>Can be linked together with other AGTSs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Pelican-</a:t>
            </a:r>
            <a:r>
              <a:rPr lang="en-US" sz="3600" dirty="0" err="1" smtClean="0"/>
              <a:t>Hardigg</a:t>
            </a:r>
            <a:r>
              <a:rPr lang="en-US" sz="3600" dirty="0" smtClean="0"/>
              <a:t> Case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524000"/>
            <a:ext cx="4098204" cy="42183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830" y="5948190"/>
            <a:ext cx="44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2: </a:t>
            </a:r>
            <a:r>
              <a:rPr lang="en-US" dirty="0" smtClean="0"/>
              <a:t>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Source: Pelican-</a:t>
            </a:r>
            <a:r>
              <a:rPr lang="en-US" sz="1200" dirty="0" err="1" smtClean="0"/>
              <a:t>Hardigg</a:t>
            </a:r>
            <a:r>
              <a:rPr lang="en-US" sz="1200" dirty="0" smtClean="0"/>
              <a:t> Case (www.pelican.com)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125423" cy="123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8" y="3448937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8127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4: </a:t>
            </a:r>
            <a:r>
              <a:rPr lang="en-US" dirty="0" smtClean="0"/>
              <a:t>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88541" y="2802605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3: </a:t>
            </a:r>
            <a:r>
              <a:rPr lang="en-US" dirty="0" smtClean="0"/>
              <a:t>Dual lid case opened to show </a:t>
            </a:r>
            <a:r>
              <a:rPr lang="en-US" dirty="0" smtClean="0"/>
              <a:t>rack</a:t>
            </a:r>
          </a:p>
          <a:p>
            <a:r>
              <a:rPr lang="en-US" dirty="0" smtClean="0"/>
              <a:t>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03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Weighs </a:t>
            </a:r>
            <a:r>
              <a:rPr lang="en-US" sz="2000" dirty="0"/>
              <a:t>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Gunner handle and monitor mounted </a:t>
            </a:r>
            <a:r>
              <a:rPr lang="en-US" sz="2000" dirty="0"/>
              <a:t>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</a:t>
            </a:r>
            <a:r>
              <a:rPr lang="en-US" sz="2000" dirty="0" smtClean="0"/>
              <a:t>stable (15 degree tip)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5: </a:t>
            </a:r>
            <a:r>
              <a:rPr lang="en-US" dirty="0" smtClean="0"/>
              <a:t>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056" y="55418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 Concepts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17297"/>
          <a:stretch>
            <a:fillRect/>
          </a:stretch>
        </p:blipFill>
        <p:spPr bwMode="auto">
          <a:xfrm>
            <a:off x="627084" y="1981200"/>
            <a:ext cx="2662271" cy="34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9813"/>
            <a:ext cx="2209800" cy="289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38418" y="5715000"/>
            <a:ext cx="489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6 : Tabletop, Box on Floor, Hybrid Concepts.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r="16802"/>
          <a:stretch>
            <a:fillRect/>
          </a:stretch>
        </p:blipFill>
        <p:spPr bwMode="auto">
          <a:xfrm>
            <a:off x="6290613" y="1981200"/>
            <a:ext cx="2125371" cy="32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306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Selection Matrix</a:t>
            </a:r>
            <a:endParaRPr lang="en-US" sz="3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93398"/>
              </p:ext>
            </p:extLst>
          </p:nvPr>
        </p:nvGraphicFramePr>
        <p:xfrm>
          <a:off x="76200" y="1297587"/>
          <a:ext cx="8686799" cy="5095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066800"/>
                <a:gridCol w="832044"/>
                <a:gridCol w="1115548"/>
                <a:gridCol w="1079626"/>
                <a:gridCol w="1151470"/>
                <a:gridCol w="877963"/>
                <a:gridCol w="1115548"/>
              </a:tblGrid>
              <a:tr h="592771">
                <a:tc gridSpan="2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Tabletop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Box on Floor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Hybrid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5927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Specifications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</a:t>
                      </a:r>
                    </a:p>
                    <a:p>
                      <a:pPr algn="ctr"/>
                      <a:r>
                        <a:rPr lang="en-US" sz="1600" b="1" dirty="0" smtClean="0"/>
                        <a:t>(/100%)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</a:p>
                    <a:p>
                      <a:pPr algn="ctr"/>
                      <a:r>
                        <a:rPr lang="en-US" sz="1600" b="1" dirty="0" smtClean="0"/>
                        <a:t>(1-5)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Weighted 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 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Rating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Weighted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scores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33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Assembly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67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4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Friendly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9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5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4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Score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8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u="non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9855" y="92825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Selection Matrix for 3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9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Finalized Concept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3" y="1533895"/>
            <a:ext cx="4586887" cy="38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36863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7 : </a:t>
            </a:r>
            <a:r>
              <a:rPr lang="en-US" dirty="0" smtClean="0"/>
              <a:t>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11585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</a:t>
            </a:r>
            <a:r>
              <a:rPr lang="en-US" dirty="0" smtClean="0"/>
              <a:t>8 : </a:t>
            </a:r>
            <a:r>
              <a:rPr lang="en-US" dirty="0" smtClean="0"/>
              <a:t>Side View Inside Case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3895"/>
            <a:ext cx="4038600" cy="382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377" y="685800"/>
            <a:ext cx="9078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Satisfying Weight Specification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weight : 52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Components’ total weight : 40 </a:t>
            </a:r>
            <a:r>
              <a:rPr lang="en-US" sz="2400" dirty="0" err="1" smtClean="0"/>
              <a:t>lb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Mounting equipment’s weight : 15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Miscellaneous hardware weight : 5 </a:t>
            </a:r>
            <a:r>
              <a:rPr lang="en-US" sz="2400" dirty="0" err="1" smtClean="0"/>
              <a:t>lbs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Total weight : 112lbs</a:t>
            </a:r>
          </a:p>
          <a:p>
            <a:endParaRPr lang="en-US" sz="2400" dirty="0"/>
          </a:p>
          <a:p>
            <a:r>
              <a:rPr lang="en-US" sz="2400" dirty="0" smtClean="0"/>
              <a:t>Product specification weight : Under 120 </a:t>
            </a:r>
            <a:r>
              <a:rPr lang="en-US" sz="2400" dirty="0" err="1" smtClean="0"/>
              <a:t>lbs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92827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6553</TotalTime>
  <Words>811</Words>
  <Application>Microsoft Office PowerPoint</Application>
  <PresentationFormat>On-screen Show (4:3)</PresentationFormat>
  <Paragraphs>353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Composite</vt:lpstr>
      <vt:lpstr>One Box Gunnery Trainer Final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98</cp:revision>
  <dcterms:created xsi:type="dcterms:W3CDTF">2010-10-14T03:29:15Z</dcterms:created>
  <dcterms:modified xsi:type="dcterms:W3CDTF">2010-11-30T19:31:08Z</dcterms:modified>
</cp:coreProperties>
</file>