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98" r:id="rId5"/>
    <p:sldId id="259" r:id="rId6"/>
    <p:sldId id="293" r:id="rId7"/>
    <p:sldId id="260" r:id="rId8"/>
    <p:sldId id="261" r:id="rId9"/>
    <p:sldId id="262" r:id="rId10"/>
    <p:sldId id="279" r:id="rId11"/>
    <p:sldId id="264" r:id="rId12"/>
    <p:sldId id="288" r:id="rId13"/>
    <p:sldId id="265" r:id="rId14"/>
    <p:sldId id="294" r:id="rId15"/>
    <p:sldId id="295" r:id="rId16"/>
    <p:sldId id="296" r:id="rId17"/>
    <p:sldId id="292" r:id="rId18"/>
    <p:sldId id="286" r:id="rId19"/>
    <p:sldId id="27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A6B95-AC3E-46A4-9513-C88CB9A5482E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Tyberghein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960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br>
              <a:rPr lang="en-US" sz="4000" dirty="0" smtClean="0"/>
            </a:br>
            <a:r>
              <a:rPr lang="en-US" sz="3200" dirty="0" smtClean="0"/>
              <a:t>Interim Design Review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23989"/>
            <a:ext cx="6477002" cy="516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6289964"/>
            <a:ext cx="4114800" cy="3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7: Person Using TAGTS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2470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64540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 : Force Distribution of Deployed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467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Set left side normal force equal to 0, to assume tipping.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Take moments about right side normal force, and solve for the input force on the handle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i="1" dirty="0" smtClean="0"/>
              <a:t>98lbs(10.63in) – F(16.76in) = 0</a:t>
            </a:r>
          </a:p>
          <a:p>
            <a:endParaRPr lang="en-US" sz="2800" i="1" dirty="0"/>
          </a:p>
          <a:p>
            <a:r>
              <a:rPr lang="en-US" sz="2800" i="1" dirty="0" smtClean="0"/>
              <a:t>Maximum applied downward force on handle</a:t>
            </a:r>
          </a:p>
          <a:p>
            <a:r>
              <a:rPr lang="en-US" sz="2800" i="1" dirty="0" smtClean="0"/>
              <a:t>F = 62.16 </a:t>
            </a:r>
            <a:r>
              <a:rPr lang="en-US" sz="2800" i="1" dirty="0" err="1" smtClean="0"/>
              <a:t>lbs</a:t>
            </a:r>
            <a:endParaRPr lang="en-US" sz="2800" i="1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MIL-STD-810 Test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94329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“…a generally accepted standard of </a:t>
            </a:r>
            <a:r>
              <a:rPr lang="en-US" sz="2400" dirty="0" err="1" smtClean="0"/>
              <a:t>ruggedisation</a:t>
            </a:r>
            <a:r>
              <a:rPr lang="en-US" sz="2400" dirty="0" smtClean="0"/>
              <a:t> for testing and compliance for mobile computers and equipment.” (</a:t>
            </a:r>
            <a:r>
              <a:rPr lang="en-US" sz="2400" dirty="0"/>
              <a:t>Secure Systems and Technologies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Mechanical Shock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Random Mechanical Vibration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Altitude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248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 : Stress Distribution of von </a:t>
            </a:r>
            <a:r>
              <a:rPr lang="en-US" dirty="0" err="1" smtClean="0"/>
              <a:t>Mises</a:t>
            </a:r>
            <a:endParaRPr lang="en-US" dirty="0"/>
          </a:p>
        </p:txBody>
      </p:sp>
      <p:pic>
        <p:nvPicPr>
          <p:cNvPr id="1027" name="Picture 3" descr="F:\My Documents\Desktop\macrack\vonm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15200" cy="4949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9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248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10 : Stress Distribution of the Maximum Principle Stresses</a:t>
            </a:r>
            <a:endParaRPr lang="en-US" dirty="0"/>
          </a:p>
        </p:txBody>
      </p:sp>
      <p:pic>
        <p:nvPicPr>
          <p:cNvPr id="3" name="Picture 2" descr="F:\My Documents\Desktop\macrack\maxprinci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295400"/>
            <a:ext cx="7353201" cy="4906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0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248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: Stress Distribution of the Maximum Shear Stresses</a:t>
            </a:r>
            <a:endParaRPr lang="en-US" dirty="0"/>
          </a:p>
        </p:txBody>
      </p:sp>
      <p:pic>
        <p:nvPicPr>
          <p:cNvPr id="5" name="Picture 4" descr="F:\My Documents\Desktop\macrack\max_sh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15200" cy="4853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96663"/>
              </p:ext>
            </p:extLst>
          </p:nvPr>
        </p:nvGraphicFramePr>
        <p:xfrm>
          <a:off x="228600" y="838200"/>
          <a:ext cx="8458200" cy="585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457199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Product Cost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for Project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Cost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Box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Monitor</a:t>
                      </a:r>
                    </a:p>
                    <a:p>
                      <a:pPr algn="ctr"/>
                      <a:r>
                        <a:rPr lang="en-US" i="1" dirty="0" smtClean="0"/>
                        <a:t>Bracket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</a:t>
                      </a:r>
                    </a:p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Computer</a:t>
                      </a:r>
                    </a:p>
                    <a:p>
                      <a:pPr algn="ctr"/>
                      <a:r>
                        <a:rPr lang="en-US" i="1" baseline="0" dirty="0" smtClean="0"/>
                        <a:t>Bracket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Keyboard</a:t>
                      </a:r>
                    </a:p>
                    <a:p>
                      <a:pPr algn="ctr"/>
                      <a:r>
                        <a:rPr lang="en-US" i="1" dirty="0" smtClean="0"/>
                        <a:t>Mount in Lid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</a:p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Mouse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Headset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3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Handle</a:t>
                      </a:r>
                    </a:p>
                    <a:p>
                      <a:pPr algn="ctr"/>
                      <a:r>
                        <a:rPr lang="en-US" i="1" dirty="0" smtClean="0"/>
                        <a:t> Bracket</a:t>
                      </a:r>
                    </a:p>
                    <a:p>
                      <a:pPr algn="ctr"/>
                      <a:r>
                        <a:rPr lang="en-US" i="1" dirty="0" smtClean="0"/>
                        <a:t>  USB Interface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Proprietary</a:t>
                      </a:r>
                    </a:p>
                    <a:p>
                      <a:pPr algn="ctr"/>
                      <a:r>
                        <a:rPr lang="en-US" dirty="0" smtClean="0"/>
                        <a:t>150</a:t>
                      </a:r>
                    </a:p>
                    <a:p>
                      <a:pPr algn="ctr"/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150</a:t>
                      </a:r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3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Power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Strip</a:t>
                      </a:r>
                    </a:p>
                    <a:p>
                      <a:pPr algn="ctr"/>
                      <a:r>
                        <a:rPr lang="en-US" dirty="0" smtClean="0"/>
                        <a:t>  </a:t>
                      </a:r>
                      <a:r>
                        <a:rPr lang="en-US" i="1" dirty="0" smtClean="0"/>
                        <a:t>Mount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Cable Management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3930+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540+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228600"/>
            <a:ext cx="2618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Cost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958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51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Future Plans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523999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Currently in “Design Refinement” Phase of Gantt Chart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Attend </a:t>
            </a:r>
            <a:r>
              <a:rPr lang="en-US" sz="2800" dirty="0" err="1"/>
              <a:t>Interservice</a:t>
            </a:r>
            <a:r>
              <a:rPr lang="en-US" sz="2800" dirty="0"/>
              <a:t>/Industry Training, Simulation, and Education Conference (11/29/10-12/02/10</a:t>
            </a:r>
            <a:r>
              <a:rPr lang="en-US" sz="2800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Order Pelican case from Ms. </a:t>
            </a:r>
            <a:r>
              <a:rPr lang="en-US" sz="2800" dirty="0" err="1" smtClean="0"/>
              <a:t>Daria</a:t>
            </a:r>
            <a:r>
              <a:rPr lang="en-US" sz="2800" dirty="0" smtClean="0"/>
              <a:t> </a:t>
            </a:r>
            <a:r>
              <a:rPr lang="en-US" sz="2800" dirty="0" err="1" smtClean="0"/>
              <a:t>Boley</a:t>
            </a:r>
            <a:r>
              <a:rPr lang="en-US" sz="2800" dirty="0" smtClean="0"/>
              <a:t> of Pelican </a:t>
            </a:r>
            <a:r>
              <a:rPr lang="en-US" sz="2800" dirty="0" err="1" smtClean="0"/>
              <a:t>Hardigg</a:t>
            </a: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/>
              <a:t>Implement components into case and mount system for testing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27980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1852136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</a:t>
            </a:r>
            <a:r>
              <a:rPr lang="en-US" dirty="0" smtClean="0"/>
              <a:t>31 </a:t>
            </a:r>
            <a:r>
              <a:rPr lang="en-US" dirty="0"/>
              <a:t>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</a:t>
            </a:r>
            <a:r>
              <a:rPr lang="en-US" dirty="0" smtClean="0"/>
              <a:t>. 03 Nov 2010.</a:t>
            </a:r>
          </a:p>
          <a:p>
            <a:endParaRPr lang="en-US" dirty="0"/>
          </a:p>
          <a:p>
            <a:r>
              <a:rPr lang="en-US" dirty="0"/>
              <a:t>Secure Systems and Technologies. </a:t>
            </a:r>
            <a:r>
              <a:rPr lang="en-US" i="1" dirty="0"/>
              <a:t>MIL-STD-810 Overview</a:t>
            </a:r>
            <a:r>
              <a:rPr lang="en-US" dirty="0"/>
              <a:t>. Secure Systems and Technologies. </a:t>
            </a:r>
            <a:r>
              <a:rPr lang="en-US" i="1" dirty="0"/>
              <a:t>http://</a:t>
            </a:r>
            <a:r>
              <a:rPr lang="en-US" i="1" dirty="0" smtClean="0"/>
              <a:t>www.sst.ws/images/downloads/MIL-STD-810%20overview%20iss%205.pdf</a:t>
            </a:r>
            <a:r>
              <a:rPr lang="en-US" dirty="0" smtClean="0"/>
              <a:t>. Web</a:t>
            </a:r>
            <a:r>
              <a:rPr lang="en-US" dirty="0"/>
              <a:t>. 31 Oct. 2010.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326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Advanced Gunnery Trainer System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Problem Statement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Product Specifications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Breakdown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Tradeoffs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Concept Design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Tip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MIL-STD-810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FEM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Cost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Future Plans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786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Acknowledgement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982" y="1981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Sponsor</a:t>
            </a:r>
            <a:r>
              <a:rPr lang="en-US" sz="2000" dirty="0" smtClean="0"/>
              <a:t> – Lockheed Martin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- Jeffrey Payne (Mechanical Engineer)</a:t>
            </a:r>
          </a:p>
          <a:p>
            <a:endParaRPr lang="en-US" sz="2000" dirty="0"/>
          </a:p>
          <a:p>
            <a:r>
              <a:rPr lang="en-US" sz="2000" b="1" dirty="0" smtClean="0"/>
              <a:t>Sponsor</a:t>
            </a:r>
            <a:r>
              <a:rPr lang="en-US" sz="2000" dirty="0" smtClean="0"/>
              <a:t> – Pelican </a:t>
            </a:r>
            <a:r>
              <a:rPr lang="en-US" sz="2000" dirty="0" err="1" smtClean="0"/>
              <a:t>Hardigg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- </a:t>
            </a:r>
            <a:r>
              <a:rPr lang="en-US" sz="2000" dirty="0" err="1" smtClean="0"/>
              <a:t>Daria</a:t>
            </a:r>
            <a:r>
              <a:rPr lang="en-US" sz="2000" dirty="0" smtClean="0"/>
              <a:t> </a:t>
            </a:r>
            <a:r>
              <a:rPr lang="en-US" sz="2000" dirty="0" err="1" smtClean="0"/>
              <a:t>Boley</a:t>
            </a:r>
            <a:r>
              <a:rPr lang="en-US" sz="2000" dirty="0" smtClean="0"/>
              <a:t> (Pelican 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Salesperson)</a:t>
            </a:r>
          </a:p>
          <a:p>
            <a:endParaRPr lang="en-US" sz="2000" dirty="0"/>
          </a:p>
          <a:p>
            <a:r>
              <a:rPr lang="en-US" sz="2000" b="1" dirty="0" smtClean="0"/>
              <a:t>Advisors</a:t>
            </a:r>
            <a:r>
              <a:rPr lang="en-US" sz="2000" dirty="0" smtClean="0"/>
              <a:t> –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Rob </a:t>
            </a:r>
            <a:r>
              <a:rPr lang="en-US" sz="2000" dirty="0" err="1" smtClean="0"/>
              <a:t>Hovsapian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Dr. Patrick Hollis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</a:t>
            </a:r>
            <a:r>
              <a:rPr lang="en-US" sz="2000" dirty="0" err="1"/>
              <a:t>Srinivas</a:t>
            </a:r>
            <a:r>
              <a:rPr lang="en-US" sz="2000" dirty="0"/>
              <a:t> </a:t>
            </a:r>
            <a:r>
              <a:rPr lang="en-US" sz="2000" dirty="0" err="1"/>
              <a:t>Kosaraju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Ms. Shannon Ingersoll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Mr. </a:t>
            </a:r>
            <a:r>
              <a:rPr lang="en-US" sz="2000" dirty="0"/>
              <a:t>Joseph </a:t>
            </a:r>
            <a:r>
              <a:rPr lang="en-US" sz="2000" dirty="0" err="1"/>
              <a:t>Trpisovsky</a:t>
            </a:r>
            <a:r>
              <a:rPr lang="en-US" sz="2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0043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2" y="1479503"/>
            <a:ext cx="2601446" cy="343114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9392" y="4938355"/>
            <a:ext cx="491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1646" y="5017897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1: Lockheed Martin      	      TAGTS </a:t>
            </a:r>
          </a:p>
          <a:p>
            <a:r>
              <a:rPr lang="en-US" sz="1400" dirty="0" smtClean="0"/>
              <a:t>       Source(www.lockheedmartin.com)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25683"/>
            <a:ext cx="4195285" cy="43182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59792" y="5448784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Pelican-</a:t>
            </a:r>
            <a:r>
              <a:rPr lang="en-US" dirty="0" err="1" smtClean="0"/>
              <a:t>Hardigg</a:t>
            </a:r>
            <a:r>
              <a:rPr lang="en-US" dirty="0" smtClean="0"/>
              <a:t> case in military use</a:t>
            </a:r>
          </a:p>
          <a:p>
            <a:r>
              <a:rPr lang="en-US" sz="1200" dirty="0" smtClean="0"/>
              <a:t>                </a:t>
            </a:r>
            <a:r>
              <a:rPr lang="en-US" sz="1400" dirty="0" smtClean="0"/>
              <a:t>Source: Pelican-</a:t>
            </a:r>
            <a:r>
              <a:rPr lang="en-US" sz="1400" dirty="0" err="1" smtClean="0"/>
              <a:t>Hardigg</a:t>
            </a:r>
            <a:r>
              <a:rPr lang="en-US" sz="1400" dirty="0" smtClean="0"/>
              <a:t> Case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05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Advanced Gunnery Trainer System (AGTS)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Compact, cost efficient tabletop system 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Used to sustain precision gunnery skills at all levels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Provides training procedures, basic skills, and drills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Can be linked together with other AGTSs</a:t>
            </a:r>
            <a:endParaRPr lang="en-US" sz="28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88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64820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Product Specifications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Weighs less than </a:t>
            </a:r>
            <a:r>
              <a:rPr lang="en-US" sz="2000" dirty="0" smtClean="0"/>
              <a:t>120 </a:t>
            </a:r>
            <a:r>
              <a:rPr lang="en-US" sz="2000" dirty="0" err="1"/>
              <a:t>lbs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Sights and gunner handle mounted in correct tactical position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Equipment must be safe when being transported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Packing does not interfere with components’ cooling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stable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durable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Easy to set up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5" y="2590800"/>
            <a:ext cx="3532094" cy="272934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40927" y="5486400"/>
            <a:ext cx="308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Current TAGTS setup</a:t>
            </a:r>
          </a:p>
          <a:p>
            <a:r>
              <a:rPr lang="en-US" sz="1400" dirty="0" smtClean="0"/>
              <a:t>              Source: Payne, Jeffrey</a:t>
            </a:r>
          </a:p>
        </p:txBody>
      </p:sp>
    </p:spTree>
    <p:extLst>
      <p:ext uri="{BB962C8B-B14F-4D97-AF65-F5344CB8AC3E}">
        <p14:creationId xmlns:p14="http://schemas.microsoft.com/office/powerpoint/2010/main" val="156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54181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Tabletop vs. Box on Floor Design</a:t>
            </a:r>
            <a:endParaRPr lang="en-US" sz="3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r="17297"/>
          <a:stretch>
            <a:fillRect/>
          </a:stretch>
        </p:blipFill>
        <p:spPr bwMode="auto">
          <a:xfrm>
            <a:off x="782782" y="1476540"/>
            <a:ext cx="3179618" cy="400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8" y="1552739"/>
            <a:ext cx="3048000" cy="385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27809" y="5721927"/>
            <a:ext cx="3219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 : Initial tabletop concept.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74236" y="5715000"/>
            <a:ext cx="2926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3: </a:t>
            </a:r>
            <a:r>
              <a:rPr lang="en-US" dirty="0" smtClean="0"/>
              <a:t>Initial B.O.F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9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26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Breakdown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199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62146"/>
              </p:ext>
            </p:extLst>
          </p:nvPr>
        </p:nvGraphicFramePr>
        <p:xfrm>
          <a:off x="762000" y="1600200"/>
          <a:ext cx="7658100" cy="47243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552700"/>
                <a:gridCol w="2552700"/>
                <a:gridCol w="2552700"/>
              </a:tblGrid>
              <a:tr h="472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Tabletop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Box on Floor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102-110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110-130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Handle</a:t>
                      </a:r>
                      <a:r>
                        <a:rPr lang="en-US" baseline="0" dirty="0" smtClean="0"/>
                        <a:t> Linkage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Monitor Linkage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part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</a:t>
                      </a:r>
                      <a:r>
                        <a:rPr lang="en-US" baseline="0" dirty="0" smtClean="0"/>
                        <a:t> Durability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Access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 Ventilation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– 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Convenience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Shock Mounting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Medium-High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0300" y="123086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Tabletop vs. Box on Floor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Tradeoff Decision – Main Points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Weight</a:t>
            </a:r>
            <a:r>
              <a:rPr lang="en-US" sz="2400" dirty="0" smtClean="0"/>
              <a:t> – about 15-20 </a:t>
            </a:r>
            <a:r>
              <a:rPr lang="en-US" sz="2400" dirty="0" err="1" smtClean="0"/>
              <a:t>lbs</a:t>
            </a:r>
            <a:r>
              <a:rPr lang="en-US" sz="2400" dirty="0" smtClean="0"/>
              <a:t> lighter than Box on Floor.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Shock Mounts </a:t>
            </a:r>
            <a:r>
              <a:rPr lang="en-US" sz="2400" dirty="0" smtClean="0"/>
              <a:t>– Pelican provided shock mounts will provide better impact force protection compared to a foam insert/sheet metal combination for a box on floor design.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Manufacturing</a:t>
            </a:r>
            <a:r>
              <a:rPr lang="en-US" sz="2400" dirty="0" smtClean="0"/>
              <a:t> – Easier on large scale to order a </a:t>
            </a:r>
            <a:r>
              <a:rPr lang="en-US" sz="2400" dirty="0"/>
              <a:t>P</a:t>
            </a:r>
            <a:r>
              <a:rPr lang="en-US" sz="2400" dirty="0" smtClean="0"/>
              <a:t>elican case with internal Mac Rack frame and shock mounts rather than design and manufacture foam inserts and sheet metal for every case.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User Convenience </a:t>
            </a:r>
            <a:r>
              <a:rPr lang="en-US" sz="2400" dirty="0" smtClean="0"/>
              <a:t>– Easier to access parts for maintenance and repairs.  Also,  leg room is not an issue.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1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41076"/>
            <a:ext cx="2867025" cy="245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91558"/>
            <a:ext cx="3414063" cy="279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710"/>
            <a:ext cx="3276600" cy="241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69155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 : Case Packed </a:t>
            </a:r>
          </a:p>
          <a:p>
            <a:r>
              <a:rPr lang="en-US" dirty="0"/>
              <a:t> </a:t>
            </a:r>
            <a:r>
              <a:rPr lang="en-US" dirty="0" smtClean="0"/>
              <a:t>            Position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69848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Figure 5 : </a:t>
            </a:r>
          </a:p>
          <a:p>
            <a:r>
              <a:rPr lang="en-US" dirty="0" smtClean="0"/>
              <a:t>Case Rolling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485313"/>
            <a:ext cx="3414063" cy="37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Figure 6: Side View Inside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4453</TotalTime>
  <Words>635</Words>
  <Application>Microsoft Office PowerPoint</Application>
  <PresentationFormat>On-screen Show (4:3)</PresentationFormat>
  <Paragraphs>285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Composite</vt:lpstr>
      <vt:lpstr>One Box Gunnery Trainer Interim Design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Jerry</cp:lastModifiedBy>
  <cp:revision>65</cp:revision>
  <dcterms:created xsi:type="dcterms:W3CDTF">2010-10-14T03:29:15Z</dcterms:created>
  <dcterms:modified xsi:type="dcterms:W3CDTF">2010-11-18T02:33:43Z</dcterms:modified>
</cp:coreProperties>
</file>