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76" r:id="rId14"/>
    <p:sldId id="267" r:id="rId15"/>
    <p:sldId id="270" r:id="rId16"/>
    <p:sldId id="277" r:id="rId17"/>
    <p:sldId id="268" r:id="rId18"/>
    <p:sldId id="274" r:id="rId19"/>
    <p:sldId id="275" r:id="rId20"/>
    <p:sldId id="278" r:id="rId21"/>
    <p:sldId id="272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B0835-69F8-4F41-B6E1-1E069E43BE5D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37E8D-3F76-487B-8302-36FA2402F5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43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BA5A6B95-AC3E-46A4-9513-C88CB9A5482E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BA5A6B95-AC3E-46A4-9513-C88CB9A5482E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5A6B95-AC3E-46A4-9513-C88CB9A5482E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733800"/>
            <a:ext cx="3962400" cy="2133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10</a:t>
            </a:r>
          </a:p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Anthony Muller</a:t>
            </a:r>
          </a:p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Gerald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Tyberghein</a:t>
            </a:r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Joshua Wood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5715000" cy="2971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One Box Gunnery Trainer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30044"/>
            <a:ext cx="4572000" cy="115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94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Concept 1: Current Setup in Single Lid Case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434" y="3074199"/>
            <a:ext cx="4105275" cy="32527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81000" y="1904999"/>
            <a:ext cx="81949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Very simple implementation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Allows monitor to be upright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Rigid joints allow rugged use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Small and compact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137871" y="6306204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Figure 8: Concept 1  </a:t>
            </a:r>
          </a:p>
          <a:p>
            <a:pPr algn="ctr"/>
            <a:r>
              <a:rPr lang="en-US" sz="1400" dirty="0" smtClean="0"/>
              <a:t>Source: (Payne, Jeff)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0485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85800"/>
            <a:ext cx="82039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Concept 1: Current Setup in Single Lid Case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057400"/>
            <a:ext cx="409506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	      </a:t>
            </a:r>
            <a:r>
              <a:rPr lang="en-US" sz="3200" u="sng" dirty="0" smtClean="0"/>
              <a:t>Pros</a:t>
            </a:r>
          </a:p>
          <a:p>
            <a:endParaRPr lang="en-US" sz="3200" u="sng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Easy to </a:t>
            </a:r>
            <a:r>
              <a:rPr lang="en-US" sz="2800" dirty="0" smtClean="0"/>
              <a:t>assemble</a:t>
            </a: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Stable and </a:t>
            </a:r>
            <a:r>
              <a:rPr lang="en-US" sz="2800" dirty="0" smtClean="0"/>
              <a:t>durable</a:t>
            </a: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Upright monitor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Gunner handle does not add tipping weight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2057400"/>
            <a:ext cx="4114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	      </a:t>
            </a:r>
            <a:r>
              <a:rPr lang="en-US" sz="3200" u="sng" dirty="0" smtClean="0"/>
              <a:t>Cons</a:t>
            </a:r>
          </a:p>
          <a:p>
            <a:endParaRPr lang="en-US" sz="3200" u="sng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Gunner must be manually </a:t>
            </a:r>
            <a:r>
              <a:rPr lang="en-US" sz="2800" dirty="0" smtClean="0"/>
              <a:t>setup</a:t>
            </a: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Some components not mounted in box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No rack mount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825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5022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Concept 2: </a:t>
            </a:r>
            <a:r>
              <a:rPr lang="en-US" sz="3600" dirty="0" err="1" smtClean="0"/>
              <a:t>TableTop</a:t>
            </a:r>
            <a:r>
              <a:rPr lang="en-US" sz="3600" dirty="0" smtClean="0"/>
              <a:t> Case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r="17297"/>
          <a:stretch>
            <a:fillRect/>
          </a:stretch>
        </p:blipFill>
        <p:spPr bwMode="auto">
          <a:xfrm>
            <a:off x="4191000" y="1143000"/>
            <a:ext cx="450618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10668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57200" y="1143000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Easily setup</a:t>
            </a:r>
          </a:p>
          <a:p>
            <a:pPr marL="457200" indent="-457200"/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Largely </a:t>
            </a:r>
            <a:r>
              <a:rPr lang="en-US" sz="2800" dirty="0" smtClean="0"/>
              <a:t>self </a:t>
            </a:r>
            <a:r>
              <a:rPr lang="en-US" sz="2800" dirty="0" smtClean="0"/>
              <a:t>contained</a:t>
            </a:r>
          </a:p>
          <a:p>
            <a:pPr marL="457200" indent="-457200"/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Computer securely mounted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Very compact</a:t>
            </a:r>
          </a:p>
        </p:txBody>
      </p:sp>
      <p:sp>
        <p:nvSpPr>
          <p:cNvPr id="8" name="Rectangle 7"/>
          <p:cNvSpPr/>
          <p:nvPr/>
        </p:nvSpPr>
        <p:spPr>
          <a:xfrm>
            <a:off x="4606636" y="6324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Figure 9: Concept 2 Deployed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"/>
            <a:ext cx="7497635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980314" y="6334125"/>
            <a:ext cx="3183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Figure 10: Concept 3 Retracted  </a:t>
            </a:r>
          </a:p>
        </p:txBody>
      </p:sp>
    </p:spTree>
    <p:extLst>
      <p:ext uri="{BB962C8B-B14F-4D97-AF65-F5344CB8AC3E}">
        <p14:creationId xmlns:p14="http://schemas.microsoft.com/office/powerpoint/2010/main" val="136242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057400"/>
            <a:ext cx="40950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	      </a:t>
            </a:r>
            <a:r>
              <a:rPr lang="en-US" sz="3200" u="sng" dirty="0" smtClean="0"/>
              <a:t>Pros</a:t>
            </a:r>
          </a:p>
          <a:p>
            <a:endParaRPr lang="en-US" sz="3200" u="sng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Faster setup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More portable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Very </a:t>
            </a:r>
            <a:r>
              <a:rPr lang="en-US" sz="2800" dirty="0" smtClean="0"/>
              <a:t>Stable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Rack mount</a:t>
            </a: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2057400"/>
            <a:ext cx="4114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	      </a:t>
            </a:r>
            <a:r>
              <a:rPr lang="en-US" sz="3200" u="sng" dirty="0" smtClean="0"/>
              <a:t>Cons</a:t>
            </a:r>
          </a:p>
          <a:p>
            <a:endParaRPr lang="en-US" sz="3200" u="sng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Heavy due to double lid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Table required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Not a great improvement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81000"/>
            <a:ext cx="5022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Concept 2: </a:t>
            </a:r>
            <a:r>
              <a:rPr lang="en-US" sz="3600" dirty="0" err="1" smtClean="0"/>
              <a:t>TableTop</a:t>
            </a:r>
            <a:r>
              <a:rPr lang="en-US" sz="3600" dirty="0" smtClean="0"/>
              <a:t> Case</a:t>
            </a:r>
          </a:p>
        </p:txBody>
      </p:sp>
    </p:spTree>
    <p:extLst>
      <p:ext uri="{BB962C8B-B14F-4D97-AF65-F5344CB8AC3E}">
        <p14:creationId xmlns:p14="http://schemas.microsoft.com/office/powerpoint/2010/main" val="398825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/>
          <a:srcRect r="16802"/>
          <a:stretch>
            <a:fillRect/>
          </a:stretch>
        </p:blipFill>
        <p:spPr bwMode="auto">
          <a:xfrm>
            <a:off x="3970629" y="397225"/>
            <a:ext cx="4214386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28600" y="609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Concept 3: Hybrid Case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904999"/>
            <a:ext cx="81949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Extendable Legs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Handle on slide rail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Quick setup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Handle mounted </a:t>
            </a:r>
            <a:r>
              <a:rPr lang="en-US" sz="2800" dirty="0" smtClean="0"/>
              <a:t>on</a:t>
            </a:r>
          </a:p>
          <a:p>
            <a:r>
              <a:rPr lang="en-US" sz="2800" dirty="0" smtClean="0"/>
              <a:t>      </a:t>
            </a:r>
            <a:r>
              <a:rPr lang="en-US" sz="2800" dirty="0" smtClean="0"/>
              <a:t>slide rail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477622" y="6368534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Figure 11: Concept 3 Deployed  </a:t>
            </a:r>
          </a:p>
        </p:txBody>
      </p:sp>
    </p:spTree>
    <p:extLst>
      <p:ext uri="{BB962C8B-B14F-4D97-AF65-F5344CB8AC3E}">
        <p14:creationId xmlns:p14="http://schemas.microsoft.com/office/powerpoint/2010/main" val="340485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r="16802" b="12798"/>
          <a:stretch>
            <a:fillRect/>
          </a:stretch>
        </p:blipFill>
        <p:spPr bwMode="auto">
          <a:xfrm>
            <a:off x="685800" y="533400"/>
            <a:ext cx="7647674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124200" y="630381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Figure 12: Concept 3 Retracted  </a:t>
            </a:r>
          </a:p>
        </p:txBody>
      </p:sp>
    </p:spTree>
    <p:extLst>
      <p:ext uri="{BB962C8B-B14F-4D97-AF65-F5344CB8AC3E}">
        <p14:creationId xmlns:p14="http://schemas.microsoft.com/office/powerpoint/2010/main" val="2651560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057400"/>
            <a:ext cx="409506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	      </a:t>
            </a:r>
            <a:r>
              <a:rPr lang="en-US" sz="3200" u="sng" dirty="0" smtClean="0"/>
              <a:t>Pros</a:t>
            </a:r>
          </a:p>
          <a:p>
            <a:endParaRPr lang="en-US" sz="3200" u="sng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Highly compact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Extremely portable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No table required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2057400"/>
            <a:ext cx="4114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	      </a:t>
            </a:r>
            <a:r>
              <a:rPr lang="en-US" sz="3200" u="sng" dirty="0" smtClean="0"/>
              <a:t>Cons</a:t>
            </a:r>
          </a:p>
          <a:p>
            <a:endParaRPr lang="en-US" sz="3200" u="sng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Heavy due to double lid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More easily tipped over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Less durable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609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Concept 3: Hybrid Case</a:t>
            </a:r>
          </a:p>
        </p:txBody>
      </p:sp>
    </p:spTree>
    <p:extLst>
      <p:ext uri="{BB962C8B-B14F-4D97-AF65-F5344CB8AC3E}">
        <p14:creationId xmlns:p14="http://schemas.microsoft.com/office/powerpoint/2010/main" val="398825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78871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Concept 4: Box on Floor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90455"/>
            <a:ext cx="2286000" cy="2668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57200" y="2057398"/>
            <a:ext cx="5486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Single lid case sits on floor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Monitor and gunner handle come out and up to correct tactical height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Allows use in any environment without a table</a:t>
            </a:r>
          </a:p>
          <a:p>
            <a:r>
              <a:rPr lang="en-US" sz="3200" dirty="0" smtClean="0"/>
              <a:t>			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6036025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13: Single Lid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97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78871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Concept 4: Box on Floor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057400"/>
            <a:ext cx="409506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	      </a:t>
            </a:r>
            <a:r>
              <a:rPr lang="en-US" sz="3200" u="sng" dirty="0" smtClean="0"/>
              <a:t>Pros</a:t>
            </a:r>
          </a:p>
          <a:p>
            <a:endParaRPr lang="en-US" sz="3200" u="sng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No table needed</a:t>
            </a: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Sturdy, since it rests on floor</a:t>
            </a: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2057400"/>
            <a:ext cx="4114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	      </a:t>
            </a:r>
            <a:r>
              <a:rPr lang="en-US" sz="3200" u="sng" dirty="0" smtClean="0"/>
              <a:t>Cons</a:t>
            </a:r>
          </a:p>
          <a:p>
            <a:endParaRPr lang="en-US" sz="3200" u="sng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No shock rated rack mount</a:t>
            </a: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Could be awkward with leg room</a:t>
            </a:r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37824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33400"/>
            <a:ext cx="7086600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Overview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The Advanced Gunnery Trainer System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Problem Statement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Product Specifications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The Case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800" dirty="0" smtClean="0"/>
              <a:t>Single Lid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800" dirty="0" smtClean="0"/>
              <a:t>Dual Lid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Concepts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800" dirty="0" smtClean="0"/>
              <a:t>Current Setup in Single Lid Case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800" dirty="0" smtClean="0"/>
              <a:t>Tabletop Case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800" dirty="0" smtClean="0"/>
              <a:t>Hybrid Case 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800" dirty="0" smtClean="0"/>
              <a:t>Box on Floor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Future Plans</a:t>
            </a:r>
          </a:p>
          <a:p>
            <a:pPr marL="1028700" lvl="1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1028700" lvl="1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1028700" lvl="1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698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78871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Selection Matrix</a:t>
            </a:r>
            <a:endParaRPr lang="en-US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139099"/>
              </p:ext>
            </p:extLst>
          </p:nvPr>
        </p:nvGraphicFramePr>
        <p:xfrm>
          <a:off x="152400" y="1524000"/>
          <a:ext cx="8641607" cy="4361616"/>
        </p:xfrm>
        <a:graphic>
          <a:graphicData uri="http://schemas.openxmlformats.org/drawingml/2006/table">
            <a:tbl>
              <a:tblPr/>
              <a:tblGrid>
                <a:gridCol w="1447802"/>
                <a:gridCol w="1351621"/>
                <a:gridCol w="664352"/>
                <a:gridCol w="837058"/>
                <a:gridCol w="588580"/>
                <a:gridCol w="809296"/>
                <a:gridCol w="641444"/>
                <a:gridCol w="897703"/>
                <a:gridCol w="568771"/>
                <a:gridCol w="834980"/>
              </a:tblGrid>
              <a:tr h="364872">
                <a:tc rowSpan="2" gridSpan="2"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 </a:t>
                      </a:r>
                      <a:r>
                        <a:rPr lang="en-US" sz="1400" b="0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292929"/>
                        </a:solidFill>
                        <a:latin typeface="Arial"/>
                      </a:endParaRPr>
                    </a:p>
                  </a:txBody>
                  <a:tcPr marL="338946" marR="7532" marT="7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Concepts 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324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Current Setup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Box on Floor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Table Top Case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Hybrid Case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4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Specifications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1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Importance Weight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1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Rating</a:t>
                      </a:r>
                      <a:r>
                        <a:rPr lang="en-US" sz="1400" b="0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 </a:t>
                      </a:r>
                      <a:endParaRPr lang="en-US" sz="1400" b="1" i="1" u="none" strike="noStrike" dirty="0">
                        <a:solidFill>
                          <a:srgbClr val="292929"/>
                        </a:solidFill>
                        <a:latin typeface="Arial"/>
                      </a:endParaRP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1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Weighted Scores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1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Rating</a:t>
                      </a:r>
                      <a:r>
                        <a:rPr lang="en-US" sz="1400" b="0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 </a:t>
                      </a:r>
                      <a:endParaRPr lang="en-US" sz="1400" b="1" i="1" u="none" strike="noStrike" dirty="0">
                        <a:solidFill>
                          <a:srgbClr val="292929"/>
                        </a:solidFill>
                        <a:latin typeface="Arial"/>
                      </a:endParaRP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1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Weighted Scores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1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Rating</a:t>
                      </a:r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 </a:t>
                      </a:r>
                      <a:endParaRPr lang="en-US" sz="1400" b="1" i="1" u="none" strike="noStrike">
                        <a:solidFill>
                          <a:srgbClr val="292929"/>
                        </a:solidFill>
                        <a:latin typeface="Arial"/>
                      </a:endParaRP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1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Weighted Scores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1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Rating</a:t>
                      </a:r>
                      <a:r>
                        <a:rPr lang="en-US" sz="1400" b="0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 </a:t>
                      </a:r>
                      <a:endParaRPr lang="en-US" sz="1400" b="1" i="1" u="none" strike="noStrike" dirty="0">
                        <a:solidFill>
                          <a:srgbClr val="292929"/>
                        </a:solidFill>
                        <a:latin typeface="Arial"/>
                      </a:endParaRP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1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Weighted Scores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9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Ease of Assembly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0.15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0.6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0.45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0.45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Durability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20%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0.8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0.4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0.4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0.4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User Friendly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0.2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0.4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0.15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0.45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Portability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30%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0.3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0.9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1.2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1.2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Lightweight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0.3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0.2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0.2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0.2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Stability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0.6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0.3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0.6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0.15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5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Score</a:t>
                      </a:r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 </a:t>
                      </a:r>
                      <a:endParaRPr lang="en-US" sz="1400" b="1" i="0" u="none" strike="noStrike">
                        <a:solidFill>
                          <a:srgbClr val="292929"/>
                        </a:solidFill>
                        <a:latin typeface="Arial"/>
                      </a:endParaRP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0.39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0.47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0.50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0.48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5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Selection</a:t>
                      </a:r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 </a:t>
                      </a:r>
                      <a:endParaRPr lang="en-US" sz="1400" b="1" i="0" u="none" strike="noStrike">
                        <a:solidFill>
                          <a:srgbClr val="292929"/>
                        </a:solidFill>
                        <a:latin typeface="Arial"/>
                      </a:endParaRP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No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No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Yes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No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318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Future Plans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800" dirty="0" smtClean="0"/>
              <a:t>Trip to Lockheed Martin Orlando (10/17/10)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8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800" dirty="0" smtClean="0"/>
              <a:t>Attend </a:t>
            </a:r>
            <a:r>
              <a:rPr lang="en-US" sz="2800" dirty="0" err="1"/>
              <a:t>Interservice</a:t>
            </a:r>
            <a:r>
              <a:rPr lang="en-US" sz="2800" dirty="0"/>
              <a:t>/Industry Training, Simulation, and Education </a:t>
            </a:r>
            <a:r>
              <a:rPr lang="en-US" sz="2800" dirty="0" smtClean="0"/>
              <a:t>Conference (11/29/10-12/02/10)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8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800" dirty="0" smtClean="0"/>
              <a:t>Implement components into case and mount system for testing and analysis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800" dirty="0"/>
          </a:p>
          <a:p>
            <a:pPr marL="285750" indent="-285750" algn="just">
              <a:buFont typeface="Arial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578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" y="6858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References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590800"/>
            <a:ext cx="746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Lockheed Martin. </a:t>
            </a:r>
            <a:r>
              <a:rPr lang="en-US" i="1" dirty="0"/>
              <a:t>The Advanced Gunnery Trainer System (AGTS) Tabletop Trainer</a:t>
            </a:r>
            <a:r>
              <a:rPr lang="en-US" dirty="0"/>
              <a:t>. Lockheed Martin.   </a:t>
            </a:r>
            <a:r>
              <a:rPr lang="en-US" i="1" dirty="0"/>
              <a:t>Www.lockheedmartin.com</a:t>
            </a:r>
            <a:r>
              <a:rPr lang="en-US" dirty="0"/>
              <a:t>. Web. 10 Oct. 2010.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Pelican. </a:t>
            </a:r>
            <a:r>
              <a:rPr lang="en-US" i="1" dirty="0"/>
              <a:t>Pelican </a:t>
            </a:r>
            <a:r>
              <a:rPr lang="en-US" i="1" dirty="0" err="1"/>
              <a:t>Hardigg</a:t>
            </a:r>
            <a:r>
              <a:rPr lang="en-US" i="1" dirty="0"/>
              <a:t> Cases</a:t>
            </a:r>
            <a:r>
              <a:rPr lang="en-US" dirty="0"/>
              <a:t>. Pelican, 2010. </a:t>
            </a:r>
            <a:r>
              <a:rPr lang="en-US" i="1" dirty="0"/>
              <a:t>Www.pelican.com</a:t>
            </a:r>
            <a:r>
              <a:rPr lang="en-US" dirty="0"/>
              <a:t>. Web.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30043"/>
            <a:ext cx="4572000" cy="115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5968710"/>
            <a:ext cx="20764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15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1682" y="457201"/>
            <a:ext cx="8453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Advanced Gunnery Trainer System (AGTS)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37" y="2107666"/>
            <a:ext cx="4910751" cy="2769134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55" y="1626404"/>
            <a:ext cx="2601446" cy="343114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5" name="Straight Arrow Connector 4"/>
          <p:cNvCxnSpPr/>
          <p:nvPr/>
        </p:nvCxnSpPr>
        <p:spPr>
          <a:xfrm>
            <a:off x="5465365" y="3492233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9392" y="4938355"/>
            <a:ext cx="491075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	    </a:t>
            </a:r>
            <a:r>
              <a:rPr lang="en-US" dirty="0" smtClean="0"/>
              <a:t>Figure 1: M1A1 Abrams</a:t>
            </a:r>
          </a:p>
          <a:p>
            <a:r>
              <a:rPr lang="en-US" sz="1400" dirty="0" smtClean="0"/>
              <a:t>Source: The </a:t>
            </a:r>
            <a:r>
              <a:rPr lang="en-US" sz="1400" dirty="0"/>
              <a:t>Advanced Gunnery Trainer System </a:t>
            </a:r>
            <a:r>
              <a:rPr lang="en-US" sz="1400" dirty="0" smtClean="0"/>
              <a:t>(</a:t>
            </a:r>
            <a:r>
              <a:rPr lang="en-US" sz="1400" dirty="0"/>
              <a:t>AGTS) Tabletop </a:t>
            </a:r>
            <a:r>
              <a:rPr lang="en-US" sz="1400" dirty="0" smtClean="0"/>
              <a:t>              	Trainer (www.lockheedmartin.com)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773882" y="5057547"/>
            <a:ext cx="31415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Figure 2: Lockheed Martin      	      AGTS </a:t>
            </a:r>
          </a:p>
          <a:p>
            <a:r>
              <a:rPr lang="en-US" sz="1400" dirty="0" smtClean="0"/>
              <a:t>       Source(www.lockheedmartin.com)</a:t>
            </a:r>
          </a:p>
        </p:txBody>
      </p:sp>
    </p:spTree>
    <p:extLst>
      <p:ext uri="{BB962C8B-B14F-4D97-AF65-F5344CB8AC3E}">
        <p14:creationId xmlns:p14="http://schemas.microsoft.com/office/powerpoint/2010/main" val="200685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83058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The Advanced Gunnery Trainer System (AGTS)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800" dirty="0" smtClean="0"/>
              <a:t>Compact, cost efficient tabletop system </a:t>
            </a:r>
          </a:p>
          <a:p>
            <a:pPr algn="just"/>
            <a:endParaRPr lang="en-US" sz="28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800" dirty="0" smtClean="0"/>
              <a:t>Used to sustain precision gunnery skills at all levels</a:t>
            </a:r>
          </a:p>
          <a:p>
            <a:pPr algn="just"/>
            <a:endParaRPr lang="en-US" sz="28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800" dirty="0" smtClean="0"/>
              <a:t>Provides training procedures, basic skills, and drills</a:t>
            </a:r>
          </a:p>
          <a:p>
            <a:pPr algn="just"/>
            <a:endParaRPr lang="en-US" sz="28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800" dirty="0" smtClean="0"/>
              <a:t>Can be linked together with other AGTSs</a:t>
            </a:r>
            <a:endParaRPr lang="en-US" sz="28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774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Problem Statement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371600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Current system consists of several components packed into a case, which must be taken out and assembled.  The mounting is not tactically correct.</a:t>
            </a:r>
            <a:endParaRPr lang="en-US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56595"/>
            <a:ext cx="4571279" cy="3532351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5313217" y="3195459"/>
            <a:ext cx="367145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Takes time to assemble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Takes up table room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Table height not always same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6288946"/>
            <a:ext cx="4571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Figure 3: Current TAGTS </a:t>
            </a:r>
            <a:r>
              <a:rPr lang="en-US" sz="1400" dirty="0" smtClean="0"/>
              <a:t>  Source(Payne, Jeff)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59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7239000" cy="864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Main Product Specifications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Weighs less than 100 </a:t>
            </a:r>
            <a:r>
              <a:rPr lang="en-US" sz="2000" dirty="0" err="1" smtClean="0"/>
              <a:t>lbs</a:t>
            </a: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Sights and gunner handle mounted in correct tactical position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Equipment must be safe when being transported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Packing does not interfere with components’ cooling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System must be stable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System must be durable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Easy to set up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717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Case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524000"/>
            <a:ext cx="4195285" cy="431824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1524000"/>
            <a:ext cx="3505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Designed by Pelican-</a:t>
            </a:r>
            <a:r>
              <a:rPr lang="en-US" sz="2800" dirty="0" err="1" smtClean="0"/>
              <a:t>Hardigg</a:t>
            </a: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Thoroughly tested and proven durable. G-rated.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Various models allowing for specific fragility protection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305300" y="5925205"/>
            <a:ext cx="4457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4: Pelican-</a:t>
            </a:r>
            <a:r>
              <a:rPr lang="en-US" dirty="0" err="1" smtClean="0"/>
              <a:t>Hardigg</a:t>
            </a:r>
            <a:r>
              <a:rPr lang="en-US" dirty="0" smtClean="0"/>
              <a:t> case in military use</a:t>
            </a:r>
          </a:p>
          <a:p>
            <a:r>
              <a:rPr lang="en-US" sz="1200" dirty="0" smtClean="0"/>
              <a:t>                Source: Pelican-</a:t>
            </a:r>
            <a:r>
              <a:rPr lang="en-US" sz="1200" dirty="0" err="1" smtClean="0"/>
              <a:t>Hardigg</a:t>
            </a:r>
            <a:r>
              <a:rPr lang="en-US" sz="1200" dirty="0" smtClean="0"/>
              <a:t> Case (www.pelican.com)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0061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7364" y="6096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Single Lid Case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27364" y="1544782"/>
            <a:ext cx="2971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u="sng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3418966"/>
            <a:ext cx="2371725" cy="2670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668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7364" y="1459192"/>
            <a:ext cx="48352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Good for ‘box on floor’ design</a:t>
            </a:r>
          </a:p>
          <a:p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Lacks internal rack mount</a:t>
            </a:r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719946" y="4465618"/>
            <a:ext cx="48352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Most models come with wheels for easy transport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72150" y="3581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5: Single Lid Case</a:t>
            </a:r>
          </a:p>
          <a:p>
            <a:pPr algn="ctr"/>
            <a:r>
              <a:rPr lang="en-US" sz="1400" dirty="0" smtClean="0"/>
              <a:t>Source: (www.pelican.com)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20880" y="6142310"/>
            <a:ext cx="2784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6: Wheel transport</a:t>
            </a:r>
          </a:p>
          <a:p>
            <a:pPr algn="ctr"/>
            <a:r>
              <a:rPr lang="en-US" sz="1400" dirty="0" smtClean="0"/>
              <a:t>Source: (www.pelican.com)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476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78873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Dual Lid Case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38600"/>
            <a:ext cx="7467600" cy="2280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85800" y="1447800"/>
            <a:ext cx="746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Built in internal rack mount (Mac Rack)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Mounted shock prevents vibration and impact</a:t>
            </a:r>
          </a:p>
          <a:p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Increased airflow with two open lids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838200" y="6334992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 7: Dual lid case opened to show rack                     </a:t>
            </a:r>
            <a:r>
              <a:rPr lang="en-US" sz="1400" dirty="0" smtClean="0"/>
              <a:t>Source: (www.pelican.com)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1378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779</TotalTime>
  <Words>640</Words>
  <Application>Microsoft Office PowerPoint</Application>
  <PresentationFormat>On-screen Show (4:3)</PresentationFormat>
  <Paragraphs>313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Composite</vt:lpstr>
      <vt:lpstr>One Box Gunnery Trainer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Box Gunnery Trainer</dc:title>
  <dc:creator>Jerry</dc:creator>
  <cp:lastModifiedBy>Jerry</cp:lastModifiedBy>
  <cp:revision>31</cp:revision>
  <dcterms:created xsi:type="dcterms:W3CDTF">2010-10-14T03:29:15Z</dcterms:created>
  <dcterms:modified xsi:type="dcterms:W3CDTF">2010-10-14T16:35:02Z</dcterms:modified>
</cp:coreProperties>
</file>