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57" r:id="rId3"/>
    <p:sldId id="258" r:id="rId4"/>
    <p:sldId id="304" r:id="rId5"/>
    <p:sldId id="259" r:id="rId6"/>
    <p:sldId id="293" r:id="rId7"/>
    <p:sldId id="299" r:id="rId8"/>
    <p:sldId id="262" r:id="rId9"/>
    <p:sldId id="300" r:id="rId10"/>
    <p:sldId id="279" r:id="rId11"/>
    <p:sldId id="264" r:id="rId12"/>
    <p:sldId id="288" r:id="rId13"/>
    <p:sldId id="303" r:id="rId14"/>
    <p:sldId id="305" r:id="rId15"/>
    <p:sldId id="265" r:id="rId16"/>
    <p:sldId id="301" r:id="rId17"/>
    <p:sldId id="294" r:id="rId18"/>
    <p:sldId id="295" r:id="rId19"/>
    <p:sldId id="292" r:id="rId20"/>
    <p:sldId id="302" r:id="rId21"/>
    <p:sldId id="286" r:id="rId22"/>
    <p:sldId id="27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B0835-69F8-4F41-B6E1-1E069E43BE5D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37E8D-3F76-487B-8302-36FA2402F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4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A5A6B95-AC3E-46A4-9513-C88CB9A5482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A5A6B95-AC3E-46A4-9513-C88CB9A5482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5A6B95-AC3E-46A4-9513-C88CB9A5482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733800"/>
            <a:ext cx="3962400" cy="2133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10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Anthony Muller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Gerald Tyberghein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Wood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09600"/>
            <a:ext cx="5715000" cy="2971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One Box Gunnery Trainer</a:t>
            </a:r>
            <a:br>
              <a:rPr lang="en-US" sz="4000" dirty="0" smtClean="0"/>
            </a:br>
            <a:r>
              <a:rPr lang="en-US" sz="3200" dirty="0" smtClean="0"/>
              <a:t>Final Design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0044"/>
            <a:ext cx="4572000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9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377" y="685800"/>
            <a:ext cx="90781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Satisfying Correct Mounting Position and Ease of Assembly Specifications </a:t>
            </a:r>
            <a:endParaRPr lang="en-US" sz="3400" dirty="0"/>
          </a:p>
        </p:txBody>
      </p:sp>
      <p:sp>
        <p:nvSpPr>
          <p:cNvPr id="3" name="TextBox 2"/>
          <p:cNvSpPr txBox="1"/>
          <p:nvPr/>
        </p:nvSpPr>
        <p:spPr>
          <a:xfrm>
            <a:off x="2660073" y="5715000"/>
            <a:ext cx="4114800" cy="3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9: Person Using TAGTS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9" y="2085109"/>
            <a:ext cx="3886200" cy="351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09" y="2085109"/>
            <a:ext cx="4386826" cy="351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3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091" y="120043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Satisfying Stability Specification: Maximum Input Force Analysis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6454032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10 : Force Distribution of Deployed System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1320372"/>
            <a:ext cx="753427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7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7887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Tip Analysis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7467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Set left side normal force equal to 0, to assume tipping.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Take moments about right side normal force, and solve for the input force on the handle</a:t>
            </a:r>
            <a:r>
              <a:rPr lang="en-US" sz="28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r>
              <a:rPr lang="en-US" sz="2800" i="1" dirty="0" smtClean="0"/>
              <a:t>112lbs(8.62in</a:t>
            </a:r>
            <a:r>
              <a:rPr lang="en-US" sz="2800" i="1" dirty="0" smtClean="0"/>
              <a:t>) – </a:t>
            </a:r>
            <a:r>
              <a:rPr lang="en-US" sz="2800" i="1" dirty="0" smtClean="0"/>
              <a:t>F(16.67in</a:t>
            </a:r>
            <a:r>
              <a:rPr lang="en-US" sz="2800" i="1" dirty="0" smtClean="0"/>
              <a:t>) = 0</a:t>
            </a:r>
          </a:p>
          <a:p>
            <a:endParaRPr lang="en-US" sz="2800" i="1" dirty="0"/>
          </a:p>
          <a:p>
            <a:r>
              <a:rPr lang="en-US" sz="2800" i="1" dirty="0" smtClean="0"/>
              <a:t>Maximum applied downward force on handle</a:t>
            </a:r>
          </a:p>
          <a:p>
            <a:r>
              <a:rPr lang="en-US" sz="3600" b="1" dirty="0" smtClean="0"/>
              <a:t>F = </a:t>
            </a:r>
            <a:r>
              <a:rPr lang="en-US" sz="3600" b="1" dirty="0" smtClean="0"/>
              <a:t>58 </a:t>
            </a:r>
            <a:r>
              <a:rPr lang="en-US" sz="3600" b="1" dirty="0" err="1" smtClean="0"/>
              <a:t>lbs</a:t>
            </a:r>
            <a:endParaRPr lang="en-US" sz="3600" b="1" dirty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091" y="120043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Satisfying Stability Specification: Maximum Tip Angle Analysis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3" y="1319782"/>
            <a:ext cx="7315200" cy="514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6454032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11 </a:t>
            </a:r>
            <a:r>
              <a:rPr lang="en-US" dirty="0" smtClean="0"/>
              <a:t>: </a:t>
            </a:r>
            <a:r>
              <a:rPr lang="en-US" dirty="0" smtClean="0"/>
              <a:t>Maximum Angle </a:t>
            </a:r>
            <a:r>
              <a:rPr lang="en-US" dirty="0" smtClean="0"/>
              <a:t>of </a:t>
            </a:r>
            <a:r>
              <a:rPr lang="en-US" dirty="0" smtClean="0"/>
              <a:t>Deployed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6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7887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Tip Analysis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7924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Tipping occurs when left normal force is equal to 0 and center of gravity passes the right normal force.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Solving for this angle, theta=</a:t>
            </a:r>
            <a:r>
              <a:rPr lang="en-US" sz="2800" dirty="0" err="1" smtClean="0"/>
              <a:t>atan</a:t>
            </a:r>
            <a:r>
              <a:rPr lang="en-US" sz="2800" dirty="0" smtClean="0"/>
              <a:t>(8.62/8.3) = 46deg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Product specification: Satisfy 15 degree tip rule</a:t>
            </a:r>
            <a:endParaRPr lang="en-US" sz="2800" dirty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42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Satisfying Transportation Safety :</a:t>
            </a:r>
          </a:p>
          <a:p>
            <a:r>
              <a:rPr lang="en-US" sz="3600" dirty="0" smtClean="0"/>
              <a:t>MIL-STD-810 </a:t>
            </a:r>
            <a:r>
              <a:rPr lang="en-US" sz="3600" dirty="0" smtClean="0"/>
              <a:t>Test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046906"/>
            <a:ext cx="8001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“…a generally accepted standard of </a:t>
            </a:r>
            <a:r>
              <a:rPr lang="en-US" sz="2400" dirty="0" err="1" smtClean="0"/>
              <a:t>ruggedisation</a:t>
            </a:r>
            <a:r>
              <a:rPr lang="en-US" sz="2400" dirty="0" smtClean="0"/>
              <a:t> for testing and compliance for mobile computers and equipment.” (</a:t>
            </a:r>
            <a:r>
              <a:rPr lang="en-US" sz="2400" dirty="0"/>
              <a:t>Secure Systems and Technologies</a:t>
            </a:r>
            <a:r>
              <a:rPr lang="en-US" sz="2400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Mechanical Shock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Random Mechanical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V</a:t>
            </a:r>
            <a:r>
              <a:rPr lang="en-US" sz="3200" dirty="0" smtClean="0"/>
              <a:t>ibration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Altitude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19" y="3276600"/>
            <a:ext cx="1900959" cy="282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6097378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12 : Vibration Test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80660" y="6440286"/>
            <a:ext cx="2522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Qualtest</a:t>
            </a:r>
            <a:r>
              <a:rPr lang="en-US" sz="1200" dirty="0" smtClean="0"/>
              <a:t> (www.qualtest.com)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48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377" y="685800"/>
            <a:ext cx="90781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Satisfying Durability Specification: Shock Mounts</a:t>
            </a:r>
            <a:endParaRPr lang="en-US" sz="3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8414"/>
            <a:ext cx="37528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981200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For our case model:</a:t>
            </a:r>
          </a:p>
          <a:p>
            <a:pPr algn="just"/>
            <a:endParaRPr lang="en-US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Shock mounts rated for </a:t>
            </a:r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 30-50G fragility</a:t>
            </a:r>
          </a:p>
          <a:p>
            <a:pPr algn="just"/>
            <a:endParaRPr lang="en-US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Provide shock and vibration dampening for systems weighing 20-200lbs</a:t>
            </a:r>
          </a:p>
          <a:p>
            <a:pPr algn="just"/>
            <a:endParaRPr lang="en-US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Provides cooling airflow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84122" y="5334000"/>
            <a:ext cx="37407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Figure 13 : View of Shock Mounts</a:t>
            </a:r>
          </a:p>
          <a:p>
            <a:r>
              <a:rPr lang="en-US" sz="1400" dirty="0"/>
              <a:t>Source: Pelican-</a:t>
            </a:r>
            <a:r>
              <a:rPr lang="en-US" sz="1400" dirty="0" err="1"/>
              <a:t>Hardigg</a:t>
            </a:r>
            <a:r>
              <a:rPr lang="en-US" sz="1400" dirty="0"/>
              <a:t> Case (www.pelican.com)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64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2629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FEM Analysis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6220691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14 </a:t>
            </a:r>
            <a:r>
              <a:rPr lang="en-US" dirty="0" smtClean="0"/>
              <a:t>: Stress Distribution of von </a:t>
            </a:r>
            <a:r>
              <a:rPr lang="en-US" dirty="0" err="1" smtClean="0"/>
              <a:t>Mises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52673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30927"/>
            <a:ext cx="14954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8400" y="319948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Lbm</a:t>
            </a:r>
            <a:r>
              <a:rPr lang="en-US" dirty="0" smtClean="0"/>
              <a:t>/(in sec^2)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2629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FEM Analysis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6211669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15 </a:t>
            </a:r>
            <a:r>
              <a:rPr lang="en-US" dirty="0" smtClean="0"/>
              <a:t>: Stress Distribution of the Maximum Principle Stresses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09" y="1621324"/>
            <a:ext cx="4720791" cy="42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53" y="1621324"/>
            <a:ext cx="16859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8400" y="324924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Lbm</a:t>
            </a:r>
            <a:r>
              <a:rPr lang="en-US" dirty="0" smtClean="0"/>
              <a:t>/(in sec^2)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420185"/>
              </p:ext>
            </p:extLst>
          </p:nvPr>
        </p:nvGraphicFramePr>
        <p:xfrm>
          <a:off x="297873" y="798731"/>
          <a:ext cx="8458200" cy="5852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457199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 Product Cost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 for Project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Cost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Box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Monitor</a:t>
                      </a:r>
                    </a:p>
                    <a:p>
                      <a:pPr algn="ctr"/>
                      <a:r>
                        <a:rPr lang="en-US" i="1" dirty="0" smtClean="0"/>
                        <a:t>Bracket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700</a:t>
                      </a:r>
                    </a:p>
                    <a:p>
                      <a:pPr algn="ctr"/>
                      <a:r>
                        <a:rPr lang="en-US" dirty="0" smtClean="0"/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√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Computer</a:t>
                      </a:r>
                    </a:p>
                    <a:p>
                      <a:pPr algn="ctr"/>
                      <a:r>
                        <a:rPr lang="en-US" i="1" baseline="0" dirty="0" smtClean="0"/>
                        <a:t>Bracket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</a:p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√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Keyboard</a:t>
                      </a:r>
                    </a:p>
                    <a:p>
                      <a:pPr algn="ctr"/>
                      <a:r>
                        <a:rPr lang="en-US" i="1" dirty="0" smtClean="0"/>
                        <a:t>Mount in Lid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</a:p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√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  <a:p>
                      <a:pPr algn="ctr"/>
                      <a:r>
                        <a:rPr lang="en-US" dirty="0" smtClean="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Mouse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Headset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33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Handle</a:t>
                      </a:r>
                    </a:p>
                    <a:p>
                      <a:pPr algn="ctr"/>
                      <a:r>
                        <a:rPr lang="en-US" i="1" dirty="0" smtClean="0"/>
                        <a:t> Bracket</a:t>
                      </a:r>
                    </a:p>
                    <a:p>
                      <a:pPr algn="ctr"/>
                      <a:r>
                        <a:rPr lang="en-US" i="1" dirty="0" smtClean="0"/>
                        <a:t>  USB Interface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Proprietary</a:t>
                      </a:r>
                    </a:p>
                    <a:p>
                      <a:pPr algn="ctr"/>
                      <a:r>
                        <a:rPr lang="en-US" dirty="0" smtClean="0"/>
                        <a:t>150</a:t>
                      </a:r>
                    </a:p>
                    <a:p>
                      <a:pPr algn="ctr"/>
                      <a:r>
                        <a:rPr lang="en-US" dirty="0" smtClean="0"/>
                        <a:t>Proprietary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√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  <a:p>
                      <a:pPr algn="ctr"/>
                      <a:r>
                        <a:rPr lang="en-US" dirty="0" smtClean="0"/>
                        <a:t>150</a:t>
                      </a:r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33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Power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Strip</a:t>
                      </a:r>
                    </a:p>
                    <a:p>
                      <a:pPr algn="ctr"/>
                      <a:r>
                        <a:rPr lang="en-US" dirty="0" smtClean="0"/>
                        <a:t>  </a:t>
                      </a:r>
                      <a:r>
                        <a:rPr lang="en-US" i="1" dirty="0" smtClean="0"/>
                        <a:t>Mount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</a:p>
                    <a:p>
                      <a:pPr algn="ctr"/>
                      <a:r>
                        <a:rPr lang="en-US" dirty="0" smtClean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√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√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</a:p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Cable Management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√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3930+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540+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152400"/>
            <a:ext cx="2618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Cost Analysis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429399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2 : Cost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086600" cy="1369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Overview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The Advanced Gunnery Trainer System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The Pelican-</a:t>
            </a:r>
            <a:r>
              <a:rPr lang="en-US" sz="2800" dirty="0" err="1" smtClean="0"/>
              <a:t>Hardigg</a:t>
            </a:r>
            <a:r>
              <a:rPr lang="en-US" sz="2800" dirty="0" smtClean="0"/>
              <a:t> Case</a:t>
            </a: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Product Specifications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Concepts</a:t>
            </a: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Selection</a:t>
            </a: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Final Concept Design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Analysis 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Tipping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FEM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Cost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Possible Improvements</a:t>
            </a:r>
            <a:r>
              <a:rPr lang="en-US" sz="2800" dirty="0" smtClean="0"/>
              <a:t>	</a:t>
            </a: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Next Semester</a:t>
            </a: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98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4533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Possible Improvements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828800"/>
            <a:ext cx="5715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Add attachable legs to increase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portability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Utilize touchscreen to eliminate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mouse and keyboard</a:t>
            </a:r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Incorporate handle design from Senior Design Team 9 to allow for other vehicle simulations</a:t>
            </a:r>
          </a:p>
          <a:p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2097727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3962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Figure 16 </a:t>
            </a:r>
            <a:r>
              <a:rPr lang="en-US" dirty="0" smtClean="0"/>
              <a:t>: </a:t>
            </a:r>
            <a:r>
              <a:rPr lang="en-US" dirty="0" smtClean="0"/>
              <a:t>Pelican Legs    </a:t>
            </a:r>
          </a:p>
          <a:p>
            <a:r>
              <a:rPr lang="en-US" sz="1400" dirty="0" smtClean="0"/>
              <a:t>      Source:(www.pelican.com)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5386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3222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Next Semester…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57200" y="1523999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Install mounting equipment into Pelican case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Machine mockup components to mount in case to test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Visit General Dynamics Lab Systems</a:t>
            </a:r>
            <a:endParaRPr lang="en-US" sz="28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Visit </a:t>
            </a:r>
            <a:r>
              <a:rPr lang="en-US" sz="2800" dirty="0" err="1" smtClean="0"/>
              <a:t>Qual</a:t>
            </a:r>
            <a:r>
              <a:rPr lang="en-US" sz="2800" dirty="0" smtClean="0"/>
              <a:t> Test Labs to run tests and analyze results</a:t>
            </a:r>
            <a:endParaRPr lang="en-US" sz="2800" dirty="0"/>
          </a:p>
          <a:p>
            <a:pPr algn="just"/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Bring system to Lockheed Martin to implement real components in case and run tests.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80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685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3564" y="1852136"/>
            <a:ext cx="746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Lockheed Martin. </a:t>
            </a:r>
            <a:r>
              <a:rPr lang="en-US" i="1" dirty="0"/>
              <a:t>The Advanced Gunnery Trainer System (AGTS) Tabletop Trainer</a:t>
            </a:r>
            <a:r>
              <a:rPr lang="en-US" dirty="0"/>
              <a:t>. Lockheed Martin.   </a:t>
            </a:r>
            <a:r>
              <a:rPr lang="en-US" i="1" dirty="0"/>
              <a:t>Www.lockheedmartin.com</a:t>
            </a:r>
            <a:r>
              <a:rPr lang="en-US" dirty="0"/>
              <a:t>. Web. </a:t>
            </a:r>
            <a:r>
              <a:rPr lang="en-US" dirty="0" smtClean="0"/>
              <a:t>31 </a:t>
            </a:r>
            <a:r>
              <a:rPr lang="en-US" dirty="0"/>
              <a:t>Oct. 2010.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Pelican. </a:t>
            </a:r>
            <a:r>
              <a:rPr lang="en-US" i="1" dirty="0"/>
              <a:t>Pelican </a:t>
            </a:r>
            <a:r>
              <a:rPr lang="en-US" i="1" dirty="0" err="1"/>
              <a:t>Hardigg</a:t>
            </a:r>
            <a:r>
              <a:rPr lang="en-US" i="1" dirty="0"/>
              <a:t> Cases</a:t>
            </a:r>
            <a:r>
              <a:rPr lang="en-US" dirty="0"/>
              <a:t>. Pelican, 2010. </a:t>
            </a:r>
            <a:r>
              <a:rPr lang="en-US" i="1" dirty="0"/>
              <a:t>Www.pelican.com</a:t>
            </a:r>
            <a:r>
              <a:rPr lang="en-US" dirty="0"/>
              <a:t>. Web</a:t>
            </a:r>
            <a:r>
              <a:rPr lang="en-US" dirty="0" smtClean="0"/>
              <a:t>. 03 Nov 2010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/>
              <a:t>Qualtest</a:t>
            </a:r>
            <a:r>
              <a:rPr lang="en-US" dirty="0"/>
              <a:t>. </a:t>
            </a:r>
            <a:r>
              <a:rPr lang="en-US" i="1" dirty="0"/>
              <a:t>Www.qualtest.com/index</a:t>
            </a:r>
            <a:r>
              <a:rPr lang="en-US" dirty="0"/>
              <a:t>. Web. 10 Nov 2010</a:t>
            </a:r>
          </a:p>
          <a:p>
            <a:endParaRPr lang="en-US" dirty="0"/>
          </a:p>
          <a:p>
            <a:r>
              <a:rPr lang="en-US" dirty="0"/>
              <a:t>Secure Systems and Technologies. </a:t>
            </a:r>
            <a:r>
              <a:rPr lang="en-US" i="1" dirty="0"/>
              <a:t>MIL-STD-810 Overview</a:t>
            </a:r>
            <a:r>
              <a:rPr lang="en-US" dirty="0"/>
              <a:t>. Secure Systems and Technologies. </a:t>
            </a:r>
            <a:r>
              <a:rPr lang="en-US" i="1" dirty="0"/>
              <a:t>http://</a:t>
            </a:r>
            <a:r>
              <a:rPr lang="en-US" i="1" dirty="0" smtClean="0"/>
              <a:t>www.sst.ws/images/downloads/MIL-STD-810%20overview%20iss%205.pdf</a:t>
            </a:r>
            <a:r>
              <a:rPr lang="en-US" dirty="0" smtClean="0"/>
              <a:t>. Web</a:t>
            </a:r>
            <a:r>
              <a:rPr lang="en-US" dirty="0"/>
              <a:t>. 31 Oct. 2010.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3967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Acknowledgements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77982" y="19812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Sponsor</a:t>
            </a:r>
            <a:r>
              <a:rPr lang="en-US" sz="2000" dirty="0" smtClean="0"/>
              <a:t> – Lockheed Martin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 - Jeffrey Payne (Mechanical Engineer)</a:t>
            </a:r>
          </a:p>
          <a:p>
            <a:endParaRPr lang="en-US" sz="2000" dirty="0"/>
          </a:p>
          <a:p>
            <a:r>
              <a:rPr lang="en-US" sz="2000" b="1" dirty="0" smtClean="0"/>
              <a:t>Sponsor</a:t>
            </a:r>
            <a:r>
              <a:rPr lang="en-US" sz="2000" dirty="0" smtClean="0"/>
              <a:t> – Pelican </a:t>
            </a:r>
            <a:r>
              <a:rPr lang="en-US" sz="2000" dirty="0" err="1" smtClean="0"/>
              <a:t>Hardigg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 - </a:t>
            </a:r>
            <a:r>
              <a:rPr lang="en-US" sz="2000" dirty="0" err="1" smtClean="0"/>
              <a:t>Daria</a:t>
            </a:r>
            <a:r>
              <a:rPr lang="en-US" sz="2000" dirty="0" smtClean="0"/>
              <a:t> </a:t>
            </a:r>
            <a:r>
              <a:rPr lang="en-US" sz="2000" dirty="0" err="1" smtClean="0"/>
              <a:t>Boley</a:t>
            </a:r>
            <a:r>
              <a:rPr lang="en-US" sz="2000" dirty="0" smtClean="0"/>
              <a:t> (Pelican </a:t>
            </a:r>
            <a:r>
              <a:rPr lang="en-US" sz="2000" dirty="0" err="1" smtClean="0"/>
              <a:t>Hardigg</a:t>
            </a:r>
            <a:r>
              <a:rPr lang="en-US" sz="2000" dirty="0" smtClean="0"/>
              <a:t> Salesperson)</a:t>
            </a:r>
          </a:p>
          <a:p>
            <a:endParaRPr lang="en-US" sz="2000" dirty="0"/>
          </a:p>
          <a:p>
            <a:r>
              <a:rPr lang="en-US" sz="2000" b="1" dirty="0" smtClean="0"/>
              <a:t>Advisors</a:t>
            </a:r>
            <a:r>
              <a:rPr lang="en-US" sz="2000" dirty="0" smtClean="0"/>
              <a:t> –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Dr. Rob </a:t>
            </a:r>
            <a:r>
              <a:rPr lang="en-US" sz="2000" dirty="0" err="1" smtClean="0"/>
              <a:t>Hovsapian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Dr. Patrick Hollis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Dr. </a:t>
            </a:r>
            <a:r>
              <a:rPr lang="en-US" sz="2000" dirty="0" err="1"/>
              <a:t>Srinivas</a:t>
            </a:r>
            <a:r>
              <a:rPr lang="en-US" sz="2000" dirty="0"/>
              <a:t> </a:t>
            </a:r>
            <a:r>
              <a:rPr lang="en-US" sz="2000" dirty="0" err="1"/>
              <a:t>Kosaraju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Ms. Shannon Ingersoll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Mr. </a:t>
            </a:r>
            <a:r>
              <a:rPr lang="en-US" sz="2000" dirty="0"/>
              <a:t>Joseph </a:t>
            </a:r>
            <a:r>
              <a:rPr lang="en-US" sz="2000" dirty="0" err="1"/>
              <a:t>Trpisovsky</a:t>
            </a:r>
            <a:r>
              <a:rPr lang="en-US" sz="2000" dirty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5968710"/>
            <a:ext cx="2076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30043"/>
            <a:ext cx="4572000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6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682" y="457201"/>
            <a:ext cx="8453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Advanced Gunnery Trainer System</a:t>
            </a:r>
          </a:p>
          <a:p>
            <a:r>
              <a:rPr lang="en-US" sz="3600" dirty="0" smtClean="0"/>
              <a:t>(AGTS)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26" y="1371600"/>
            <a:ext cx="3438818" cy="4535584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89392" y="4938355"/>
            <a:ext cx="491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	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984976" y="5996358"/>
            <a:ext cx="31415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Figure 1: Lockheed Martin      	      TAGTS </a:t>
            </a:r>
          </a:p>
          <a:p>
            <a:r>
              <a:rPr lang="en-US" sz="1400" dirty="0" smtClean="0"/>
              <a:t>       Source(www.lockheedmartin.com)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9812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400" b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Compact, cost </a:t>
            </a:r>
            <a:r>
              <a:rPr lang="en-US" sz="2000" dirty="0"/>
              <a:t>efficient tabletop system 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/>
              <a:t>Used to sustain precision gunnery skills at all levels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/>
              <a:t>Provides training procedures, basic skills, and drills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/>
              <a:t>Can be linked together with other AGTSs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68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457201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Pelican-</a:t>
            </a:r>
            <a:r>
              <a:rPr lang="en-US" sz="3600" dirty="0" err="1" smtClean="0"/>
              <a:t>Hardigg</a:t>
            </a:r>
            <a:r>
              <a:rPr lang="en-US" sz="3600" dirty="0" smtClean="0"/>
              <a:t> Case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2" y="1524000"/>
            <a:ext cx="4098204" cy="421831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2830" y="5948190"/>
            <a:ext cx="4457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2: </a:t>
            </a:r>
            <a:r>
              <a:rPr lang="en-US" dirty="0" smtClean="0"/>
              <a:t>Pelican-</a:t>
            </a:r>
            <a:r>
              <a:rPr lang="en-US" dirty="0" err="1" smtClean="0"/>
              <a:t>Hardigg</a:t>
            </a:r>
            <a:r>
              <a:rPr lang="en-US" dirty="0" smtClean="0"/>
              <a:t> case in military use</a:t>
            </a:r>
          </a:p>
          <a:p>
            <a:r>
              <a:rPr lang="en-US" sz="1200" dirty="0" smtClean="0"/>
              <a:t>                Source: Pelican-</a:t>
            </a:r>
            <a:r>
              <a:rPr lang="en-US" sz="1200" dirty="0" err="1" smtClean="0"/>
              <a:t>Hardigg</a:t>
            </a:r>
            <a:r>
              <a:rPr lang="en-US" sz="1200" dirty="0" smtClean="0"/>
              <a:t> Case (www.pelican.com)</a:t>
            </a:r>
            <a:endParaRPr lang="en-US" sz="14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125423" cy="1238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48" y="3448937"/>
            <a:ext cx="2371725" cy="267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28127" y="6142310"/>
            <a:ext cx="278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4: </a:t>
            </a:r>
            <a:r>
              <a:rPr lang="en-US" dirty="0" smtClean="0"/>
              <a:t>Wheel transport</a:t>
            </a:r>
          </a:p>
          <a:p>
            <a:pPr algn="ctr"/>
            <a:r>
              <a:rPr lang="en-US" sz="1400" dirty="0" smtClean="0"/>
              <a:t>Source: (www.pelican.com)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688541" y="2802605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3: </a:t>
            </a:r>
            <a:r>
              <a:rPr lang="en-US" dirty="0" smtClean="0"/>
              <a:t>Dual lid case opened to show </a:t>
            </a:r>
            <a:r>
              <a:rPr lang="en-US" dirty="0" smtClean="0"/>
              <a:t>rack</a:t>
            </a:r>
          </a:p>
          <a:p>
            <a:r>
              <a:rPr lang="en-US" dirty="0" smtClean="0"/>
              <a:t>                     </a:t>
            </a:r>
            <a:r>
              <a:rPr lang="en-US" sz="1400" dirty="0" smtClean="0"/>
              <a:t>Source: (www.pelican.com)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903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4648200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Product Specifications</a:t>
            </a:r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Weighs </a:t>
            </a:r>
            <a:r>
              <a:rPr lang="en-US" sz="2000" dirty="0"/>
              <a:t>less than </a:t>
            </a:r>
            <a:r>
              <a:rPr lang="en-US" sz="2000" dirty="0" smtClean="0"/>
              <a:t>120 </a:t>
            </a:r>
            <a:r>
              <a:rPr lang="en-US" sz="2000" dirty="0" err="1"/>
              <a:t>lbs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Gunner handle and monitor mounted </a:t>
            </a:r>
            <a:r>
              <a:rPr lang="en-US" sz="2000" dirty="0"/>
              <a:t>in correct tactical position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Equipment must be safe when being transported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Packing does not interfere with components’ cooling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System must be </a:t>
            </a:r>
            <a:r>
              <a:rPr lang="en-US" sz="2000" dirty="0" smtClean="0"/>
              <a:t>stable (15 degree tip)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System must be durable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Easy to set up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55" y="2590800"/>
            <a:ext cx="3532094" cy="272934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340927" y="5486400"/>
            <a:ext cx="3088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5: </a:t>
            </a:r>
            <a:r>
              <a:rPr lang="en-US" dirty="0" smtClean="0"/>
              <a:t>Current TAGTS setup</a:t>
            </a:r>
          </a:p>
          <a:p>
            <a:r>
              <a:rPr lang="en-US" sz="1400" dirty="0" smtClean="0"/>
              <a:t>              Source: Payne, Jeffrey</a:t>
            </a:r>
          </a:p>
        </p:txBody>
      </p:sp>
    </p:spTree>
    <p:extLst>
      <p:ext uri="{BB962C8B-B14F-4D97-AF65-F5344CB8AC3E}">
        <p14:creationId xmlns:p14="http://schemas.microsoft.com/office/powerpoint/2010/main" val="15677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056" y="554180"/>
            <a:ext cx="7239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Main Concepts</a:t>
            </a:r>
            <a:endParaRPr lang="en-US" sz="3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r="17297"/>
          <a:stretch>
            <a:fillRect/>
          </a:stretch>
        </p:blipFill>
        <p:spPr bwMode="auto">
          <a:xfrm>
            <a:off x="627084" y="1981200"/>
            <a:ext cx="2662271" cy="340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79813"/>
            <a:ext cx="2209800" cy="2895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38418" y="5715000"/>
            <a:ext cx="4895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6 : Tabletop, Box on Floor, Hybrid Concepts.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 r="16802"/>
          <a:stretch>
            <a:fillRect/>
          </a:stretch>
        </p:blipFill>
        <p:spPr bwMode="auto">
          <a:xfrm>
            <a:off x="6290613" y="1981200"/>
            <a:ext cx="2125371" cy="329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54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9306"/>
            <a:ext cx="7239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Selection Matrix</a:t>
            </a:r>
            <a:endParaRPr lang="en-US" sz="3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193398"/>
              </p:ext>
            </p:extLst>
          </p:nvPr>
        </p:nvGraphicFramePr>
        <p:xfrm>
          <a:off x="76200" y="1297587"/>
          <a:ext cx="8686799" cy="50959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7800"/>
                <a:gridCol w="1066800"/>
                <a:gridCol w="832044"/>
                <a:gridCol w="1115548"/>
                <a:gridCol w="1079626"/>
                <a:gridCol w="1151470"/>
                <a:gridCol w="877963"/>
                <a:gridCol w="1115548"/>
              </a:tblGrid>
              <a:tr h="592771">
                <a:tc gridSpan="2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Tabletop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Box on Floor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Hybrid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</a:tr>
              <a:tr h="59277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Specifications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Weight</a:t>
                      </a:r>
                    </a:p>
                    <a:p>
                      <a:pPr algn="ctr"/>
                      <a:r>
                        <a:rPr lang="en-US" sz="1600" b="1" dirty="0" smtClean="0"/>
                        <a:t>(/100%)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Rating</a:t>
                      </a:r>
                    </a:p>
                    <a:p>
                      <a:pPr algn="ctr"/>
                      <a:r>
                        <a:rPr lang="en-US" sz="1600" b="1" dirty="0" smtClean="0"/>
                        <a:t>(1-5)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Weighted Scores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Rating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Weight scores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Rating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Weighted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scores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33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Ease of Assembly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67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Durability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4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Lightweight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 Friendly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19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5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Stability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54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Score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89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Selection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Yes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u="non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99855" y="928255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1: Selection Matrix for 3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9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Finalized Concept</a:t>
            </a:r>
            <a:endParaRPr lang="en-US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13" y="1533895"/>
            <a:ext cx="4586887" cy="383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5368636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7 : </a:t>
            </a:r>
            <a:r>
              <a:rPr lang="en-US" dirty="0" smtClean="0"/>
              <a:t>Case Packed </a:t>
            </a:r>
          </a:p>
          <a:p>
            <a:r>
              <a:rPr lang="en-US" dirty="0"/>
              <a:t> </a:t>
            </a:r>
            <a:r>
              <a:rPr lang="en-US" dirty="0" smtClean="0"/>
              <a:t>            Position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5411585"/>
            <a:ext cx="3414063" cy="372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Figure </a:t>
            </a:r>
            <a:r>
              <a:rPr lang="en-US" dirty="0" smtClean="0"/>
              <a:t>8 : </a:t>
            </a:r>
            <a:r>
              <a:rPr lang="en-US" dirty="0" smtClean="0"/>
              <a:t>Side View Inside Case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33895"/>
            <a:ext cx="4038600" cy="382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6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377" y="685800"/>
            <a:ext cx="90781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Satisfying Weight Specification</a:t>
            </a:r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6629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Case weight : 52 </a:t>
            </a:r>
            <a:r>
              <a:rPr lang="en-US" sz="2400" dirty="0" err="1" smtClean="0"/>
              <a:t>lbs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Components’ total weight : 40 </a:t>
            </a:r>
            <a:r>
              <a:rPr lang="en-US" sz="2400" dirty="0" err="1" smtClean="0"/>
              <a:t>lb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Mounting equipment’s weight : 15 </a:t>
            </a:r>
            <a:r>
              <a:rPr lang="en-US" sz="2400" dirty="0" err="1" smtClean="0"/>
              <a:t>lbs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Miscellaneous hardware weight : 5 </a:t>
            </a:r>
            <a:r>
              <a:rPr lang="en-US" sz="2400" dirty="0" err="1" smtClean="0"/>
              <a:t>lbs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Total weight : 112lbs</a:t>
            </a:r>
          </a:p>
          <a:p>
            <a:endParaRPr lang="en-US" sz="2400" dirty="0"/>
          </a:p>
          <a:p>
            <a:r>
              <a:rPr lang="en-US" sz="2400" dirty="0" smtClean="0"/>
              <a:t>Product specification weight : Under 120 </a:t>
            </a:r>
            <a:r>
              <a:rPr lang="en-US" sz="2400" dirty="0" err="1" smtClean="0"/>
              <a:t>lbs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9928271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6449</TotalTime>
  <Words>811</Words>
  <Application>Microsoft Office PowerPoint</Application>
  <PresentationFormat>On-screen Show (4:3)</PresentationFormat>
  <Paragraphs>353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Composite</vt:lpstr>
      <vt:lpstr>One Box Gunnery Trainer Final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Box Gunnery Trainer</dc:title>
  <dc:creator>Jerry</dc:creator>
  <cp:lastModifiedBy>Jerry</cp:lastModifiedBy>
  <cp:revision>97</cp:revision>
  <dcterms:created xsi:type="dcterms:W3CDTF">2010-10-14T03:29:15Z</dcterms:created>
  <dcterms:modified xsi:type="dcterms:W3CDTF">2010-11-30T17:47:02Z</dcterms:modified>
</cp:coreProperties>
</file>