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56" r:id="rId2"/>
    <p:sldId id="257" r:id="rId3"/>
    <p:sldId id="284" r:id="rId4"/>
    <p:sldId id="258" r:id="rId5"/>
    <p:sldId id="259" r:id="rId6"/>
    <p:sldId id="272" r:id="rId7"/>
    <p:sldId id="273" r:id="rId8"/>
    <p:sldId id="274" r:id="rId9"/>
    <p:sldId id="306" r:id="rId10"/>
    <p:sldId id="286" r:id="rId11"/>
    <p:sldId id="313" r:id="rId12"/>
    <p:sldId id="293" r:id="rId13"/>
    <p:sldId id="294" r:id="rId14"/>
    <p:sldId id="264" r:id="rId15"/>
    <p:sldId id="312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624" autoAdjust="0"/>
  </p:normalViewPr>
  <p:slideViewPr>
    <p:cSldViewPr>
      <p:cViewPr varScale="1">
        <p:scale>
          <a:sx n="68" d="100"/>
          <a:sy n="68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7E4F3-4FC8-44AA-ADDB-DAFA0E5459EE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BD60E-44E1-43E6-A24C-2BB13BB5B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9BD60E-44E1-43E6-A24C-2BB13BB5BC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BE0B1-7ECA-44B7-B022-505E66CE7E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1C6C7C4-8E79-41E2-9E88-CC305210010B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D9B1178-1ABA-4542-8659-7A502DB3D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Spring progress report</a:t>
            </a:r>
            <a:br>
              <a:rPr lang="en-US" dirty="0" smtClean="0"/>
            </a:br>
            <a:r>
              <a:rPr lang="en-US" dirty="0" smtClean="0"/>
              <a:t>side under ride guard and</a:t>
            </a:r>
            <a:br>
              <a:rPr lang="en-US" dirty="0" smtClean="0"/>
            </a:br>
            <a:r>
              <a:rPr lang="en-US" dirty="0" smtClean="0"/>
              <a:t>aerodynamic fairing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Kenji Petrucci</a:t>
            </a:r>
          </a:p>
          <a:p>
            <a:r>
              <a:rPr lang="en-US" dirty="0" smtClean="0"/>
              <a:t>Cody Jones</a:t>
            </a:r>
          </a:p>
          <a:p>
            <a:r>
              <a:rPr lang="en-US" dirty="0" smtClean="0"/>
              <a:t>Sam Murphy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914400"/>
          </a:xfrm>
        </p:spPr>
        <p:txBody>
          <a:bodyPr/>
          <a:lstStyle/>
          <a:p>
            <a:pPr algn="ctr"/>
            <a:r>
              <a:rPr lang="en-US" sz="2800" dirty="0" smtClean="0"/>
              <a:t>Final Design Aluminum w/brackets</a:t>
            </a:r>
            <a:endParaRPr lang="en-US" sz="2800" dirty="0"/>
          </a:p>
        </p:txBody>
      </p:sp>
      <p:pic>
        <p:nvPicPr>
          <p:cNvPr id="9" name="Picture 8" descr="aluminum with plate stres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923" y="457200"/>
            <a:ext cx="8968154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914400"/>
          </a:xfrm>
        </p:spPr>
        <p:txBody>
          <a:bodyPr/>
          <a:lstStyle/>
          <a:p>
            <a:pPr algn="ctr"/>
            <a:r>
              <a:rPr lang="en-US" sz="2800" dirty="0" smtClean="0"/>
              <a:t>Final Design Steel</a:t>
            </a:r>
            <a:endParaRPr lang="en-US" sz="2800" dirty="0"/>
          </a:p>
        </p:txBody>
      </p:sp>
      <p:pic>
        <p:nvPicPr>
          <p:cNvPr id="4" name="Picture 3" descr="square tube ste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512898"/>
            <a:ext cx="7543800" cy="63451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2064"/>
            <a:ext cx="7924800" cy="914400"/>
          </a:xfrm>
        </p:spPr>
        <p:txBody>
          <a:bodyPr/>
          <a:lstStyle/>
          <a:p>
            <a:r>
              <a:rPr lang="en-US" dirty="0" smtClean="0"/>
              <a:t>Stress/Deflection Analysis 6061-Al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 stress</a:t>
            </a:r>
          </a:p>
          <a:p>
            <a:pPr lvl="1"/>
            <a:r>
              <a:rPr lang="en-US" dirty="0" smtClean="0"/>
              <a:t>100ksi for steel</a:t>
            </a:r>
          </a:p>
          <a:p>
            <a:pPr lvl="1"/>
            <a:r>
              <a:rPr lang="en-US" dirty="0" smtClean="0"/>
              <a:t>85ksi for aluminum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Max stress at joint corners</a:t>
            </a:r>
          </a:p>
          <a:p>
            <a:pPr lvl="1"/>
            <a:r>
              <a:rPr lang="en-US" dirty="0" smtClean="0"/>
              <a:t>Impact bar failure acceptable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Aluminum questionable (6061-T6)</a:t>
            </a:r>
          </a:p>
          <a:p>
            <a:pPr lvl="1"/>
            <a:r>
              <a:rPr lang="en-US" dirty="0" smtClean="0"/>
              <a:t>UTS = 45ksi</a:t>
            </a:r>
          </a:p>
          <a:p>
            <a:pPr lvl="1"/>
            <a:r>
              <a:rPr lang="en-US" dirty="0" smtClean="0"/>
              <a:t>Tensile yield strength = 40ksi</a:t>
            </a:r>
          </a:p>
          <a:p>
            <a:pPr lvl="1"/>
            <a:r>
              <a:rPr lang="en-US" dirty="0" smtClean="0"/>
              <a:t>UBS = 88ksi</a:t>
            </a:r>
          </a:p>
          <a:p>
            <a:pPr lvl="1"/>
            <a:r>
              <a:rPr lang="en-US" dirty="0" smtClean="0"/>
              <a:t>Bearing yield strength = 56ksi</a:t>
            </a:r>
          </a:p>
          <a:p>
            <a:endParaRPr lang="en-US" dirty="0" smtClean="0"/>
          </a:p>
          <a:p>
            <a:r>
              <a:rPr lang="en-US" dirty="0" smtClean="0"/>
              <a:t>Max deflection at ends acceptable, even if failure occurs</a:t>
            </a:r>
          </a:p>
          <a:p>
            <a:endParaRPr lang="en-US" dirty="0" smtClean="0"/>
          </a:p>
          <a:p>
            <a:r>
              <a:rPr lang="en-US" dirty="0" smtClean="0"/>
              <a:t>Safety factor of 2 realistic and achievable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Fabrication/Assembly/Testing</a:t>
            </a:r>
            <a:endParaRPr lang="en-US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914399" y="1295400"/>
          <a:ext cx="7642781" cy="5257800"/>
        </p:xfrm>
        <a:graphic>
          <a:graphicData uri="http://schemas.openxmlformats.org/presentationml/2006/ole">
            <p:oleObj spid="_x0000_s22531" name="Project" r:id="rId3" imgW="5372280" imgH="3591000" progId="MSProject.Project.9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constraints</a:t>
            </a:r>
          </a:p>
          <a:p>
            <a:pPr lvl="1"/>
            <a:r>
              <a:rPr lang="en-US" dirty="0" smtClean="0"/>
              <a:t>Parts/Shipping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Fabrication</a:t>
            </a:r>
          </a:p>
          <a:p>
            <a:pPr lvl="2"/>
            <a:r>
              <a:rPr lang="en-US" dirty="0" smtClean="0"/>
              <a:t>Welding, machining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Testing</a:t>
            </a:r>
          </a:p>
          <a:p>
            <a:pPr lvl="2"/>
            <a:r>
              <a:rPr lang="en-US" dirty="0" smtClean="0"/>
              <a:t>Correct material choice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Dr. Hollis</a:t>
            </a:r>
          </a:p>
          <a:p>
            <a:pPr lvl="1"/>
            <a:r>
              <a:rPr lang="en-US" dirty="0" smtClean="0"/>
              <a:t>Faculty advisor</a:t>
            </a:r>
          </a:p>
          <a:p>
            <a:r>
              <a:rPr lang="en-US" dirty="0" smtClean="0"/>
              <a:t>Perry Ponder</a:t>
            </a:r>
          </a:p>
          <a:p>
            <a:pPr lvl="1"/>
            <a:r>
              <a:rPr lang="en-US" dirty="0" smtClean="0"/>
              <a:t>Sponsor</a:t>
            </a:r>
          </a:p>
          <a:p>
            <a:r>
              <a:rPr lang="en-US" dirty="0" smtClean="0"/>
              <a:t>Andrew </a:t>
            </a:r>
            <a:r>
              <a:rPr lang="en-US" dirty="0" err="1" smtClean="0"/>
              <a:t>Magaletti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Çengel</a:t>
            </a:r>
            <a:r>
              <a:rPr lang="en-US" dirty="0" smtClean="0"/>
              <a:t>, </a:t>
            </a:r>
            <a:r>
              <a:rPr lang="en-US" dirty="0" err="1" smtClean="0"/>
              <a:t>Yunus</a:t>
            </a:r>
            <a:r>
              <a:rPr lang="en-US" dirty="0" smtClean="0"/>
              <a:t> A., Robert H. Turner, and John M. </a:t>
            </a:r>
            <a:r>
              <a:rPr lang="en-US" dirty="0" err="1" smtClean="0"/>
              <a:t>Cimbala</a:t>
            </a:r>
            <a:r>
              <a:rPr lang="en-US" dirty="0" smtClean="0"/>
              <a:t>. </a:t>
            </a:r>
            <a:r>
              <a:rPr lang="en-US" i="1" dirty="0" smtClean="0"/>
              <a:t>Fundamentals of Thermal-fluid Sciences</a:t>
            </a:r>
            <a:r>
              <a:rPr lang="en-US" dirty="0" smtClean="0"/>
              <a:t>. 3rd ed. Boston: McGraw-Hill, 2008. Print.</a:t>
            </a:r>
          </a:p>
          <a:p>
            <a:endParaRPr lang="en-US" dirty="0" smtClean="0"/>
          </a:p>
          <a:p>
            <a:r>
              <a:rPr lang="en-US" dirty="0" err="1" smtClean="0"/>
              <a:t>Wolfson</a:t>
            </a:r>
            <a:r>
              <a:rPr lang="en-US" dirty="0" smtClean="0"/>
              <a:t>, Richard. </a:t>
            </a:r>
            <a:r>
              <a:rPr lang="en-US" i="1" dirty="0" smtClean="0"/>
              <a:t>Essential University Physics</a:t>
            </a:r>
            <a:r>
              <a:rPr lang="en-US" dirty="0" smtClean="0"/>
              <a:t>. 1. San Francisco: Pearson Addison Wesley, 2007. Print</a:t>
            </a:r>
          </a:p>
          <a:p>
            <a:endParaRPr lang="en-US" dirty="0" smtClean="0"/>
          </a:p>
          <a:p>
            <a:r>
              <a:rPr lang="en-US" dirty="0" smtClean="0"/>
              <a:t>www.onlinemetals.com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Passenger cabin intrusion, PCI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Severe Injury/fatalities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No requirement to prevent side under ride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1950240"/>
          </a:xfrm>
        </p:spPr>
        <p:txBody>
          <a:bodyPr/>
          <a:lstStyle/>
          <a:p>
            <a:r>
              <a:rPr lang="en-US" dirty="0" smtClean="0"/>
              <a:t>Rear guard</a:t>
            </a:r>
          </a:p>
          <a:p>
            <a:pPr lvl="1"/>
            <a:r>
              <a:rPr lang="en-US" dirty="0" smtClean="0"/>
              <a:t>initially required in 1953 but were highly ineffective; safer guards required in 1998 by NHTSA</a:t>
            </a:r>
          </a:p>
          <a:p>
            <a:pPr lvl="1"/>
            <a:endParaRPr lang="en-US" dirty="0"/>
          </a:p>
        </p:txBody>
      </p:sp>
      <p:pic>
        <p:nvPicPr>
          <p:cNvPr id="6" name="Picture 5" descr="rear underride gua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733800"/>
            <a:ext cx="4419600" cy="295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733800"/>
            <a:ext cx="391160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4038600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447800"/>
            <a:ext cx="3705225" cy="264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" y="4495800"/>
            <a:ext cx="853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Over 4 million trailers travel on US roads, none with side under ride guards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Approx 226 people die annually due to side under ride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98% of collisions with a trailer result in at least 1 fatality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*all pictures from http://www.crashforensics.com/truckunderride.cfm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smtClean="0"/>
              <a:t>Absorb force of a light duty vehicle (6000lbs) traveling at 35mph and prevent under ride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Cost efficient and easily installed by end user; bolt-on “kit” configuration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Provide aerodynamic qualities</a:t>
            </a:r>
          </a:p>
          <a:p>
            <a:pPr lvl="1">
              <a:defRPr/>
            </a:pPr>
            <a:r>
              <a:rPr lang="en-US" sz="1800" dirty="0" smtClean="0"/>
              <a:t>Offset cost of purchase/installation</a:t>
            </a:r>
          </a:p>
          <a:p>
            <a:pPr lvl="1">
              <a:defRPr/>
            </a:pPr>
            <a:r>
              <a:rPr lang="en-US" sz="1800" dirty="0" smtClean="0"/>
              <a:t>Increase fuel efficiency </a:t>
            </a:r>
          </a:p>
          <a:p>
            <a:pPr lvl="1">
              <a:defRPr/>
            </a:pPr>
            <a:r>
              <a:rPr lang="en-US" sz="1800" dirty="0" smtClean="0"/>
              <a:t>Reduction in total hauling capacity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itchFamily="34" charset="0"/>
              </a:rPr>
              <a:t>Product Specifications</a:t>
            </a:r>
            <a:endParaRPr lang="en-US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Euphemia" pitchFamily="34" charset="0"/>
              </a:rPr>
              <a:t>Impulse time of 200ms</a:t>
            </a:r>
          </a:p>
          <a:p>
            <a:r>
              <a:rPr lang="en-US" dirty="0" smtClean="0"/>
              <a:t>Impulse force vs. static force</a:t>
            </a:r>
          </a:p>
          <a:p>
            <a:pPr lvl="1"/>
            <a:r>
              <a:rPr lang="en-US" dirty="0" smtClean="0"/>
              <a:t>Safety factor N = 2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733800" y="3505200"/>
          <a:ext cx="1689100" cy="241300"/>
        </p:xfrm>
        <a:graphic>
          <a:graphicData uri="http://schemas.openxmlformats.org/presentationml/2006/ole">
            <p:oleObj spid="_x0000_s1026" name="Equation" r:id="rId3" imgW="1688760" imgH="241200" progId="Equation.3">
              <p:embed/>
            </p:oleObj>
          </a:graphicData>
        </a:graphic>
      </p:graphicFrame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04975" cy="20955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04975" cy="20955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790700" cy="209550"/>
          </a:xfrm>
          <a:prstGeom prst="rect">
            <a:avLst/>
          </a:prstGeom>
          <a:noFill/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1752600" y="3886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6000lb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2722kg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Velocity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35mph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15.65m/s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Δ</a:t>
                      </a:r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35mph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15.65m/s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505200" y="6019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Table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Specifications</a:t>
            </a:r>
            <a:endParaRPr lang="en-US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09600" y="1447800"/>
          <a:ext cx="8001000" cy="1109628"/>
        </p:xfrm>
        <a:graphic>
          <a:graphicData uri="http://schemas.openxmlformats.org/presentationml/2006/ole">
            <p:oleObj spid="_x0000_s2050" name="Equation" r:id="rId3" imgW="1739880" imgH="241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90563" y="3810000"/>
          <a:ext cx="7923212" cy="1111250"/>
        </p:xfrm>
        <a:graphic>
          <a:graphicData uri="http://schemas.openxmlformats.org/presentationml/2006/ole">
            <p:oleObj spid="_x0000_s2051" name="Equation" r:id="rId4" imgW="2806560" imgH="393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05200" y="2514600"/>
            <a:ext cx="2209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Units of N*s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5105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Factor of safety = 2 means double the impulse force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Nearly 500,000N of force for static load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Modular vs. single unit </a:t>
            </a:r>
          </a:p>
          <a:p>
            <a:endParaRPr lang="en-US" dirty="0" smtClean="0"/>
          </a:p>
          <a:p>
            <a:r>
              <a:rPr lang="en-US" dirty="0" smtClean="0"/>
              <a:t>Impact always on at least 2 sections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Force per bar approximately 213,000N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47,884lbs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Aluminum</a:t>
            </a:r>
          </a:p>
          <a:p>
            <a:pPr lvl="1"/>
            <a:r>
              <a:rPr lang="en-US" dirty="0" smtClean="0"/>
              <a:t>1.5in (0.25in wall thickness) square tubing</a:t>
            </a:r>
          </a:p>
          <a:p>
            <a:pPr lvl="1"/>
            <a:r>
              <a:rPr lang="en-US" dirty="0" smtClean="0"/>
              <a:t>0.25in thick brackets for welding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Steel</a:t>
            </a:r>
          </a:p>
          <a:p>
            <a:pPr lvl="1"/>
            <a:r>
              <a:rPr lang="en-US" dirty="0" smtClean="0"/>
              <a:t>2in (0.25in wall thickness) square tubing</a:t>
            </a:r>
          </a:p>
          <a:p>
            <a:pPr lvl="1"/>
            <a:r>
              <a:rPr lang="en-US" dirty="0" smtClean="0"/>
              <a:t>Weld directly to trailer I-beam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6in x 24in x 0.5in aluminum impact bar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enior design interim design">
      <a:majorFont>
        <a:latin typeface="Century Gothic"/>
        <a:ea typeface=""/>
        <a:cs typeface=""/>
      </a:majorFont>
      <a:minorFont>
        <a:latin typeface="Euphemia"/>
        <a:ea typeface=""/>
        <a:cs typeface="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988</TotalTime>
  <Words>402</Words>
  <Application>Microsoft Office PowerPoint</Application>
  <PresentationFormat>On-screen Show (4:3)</PresentationFormat>
  <Paragraphs>115</Paragraphs>
  <Slides>17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Metro</vt:lpstr>
      <vt:lpstr>Equation</vt:lpstr>
      <vt:lpstr>Microsoft Project Document</vt:lpstr>
      <vt:lpstr>Spring progress report side under ride guard and aerodynamic fairing</vt:lpstr>
      <vt:lpstr>Introduction</vt:lpstr>
      <vt:lpstr>Background</vt:lpstr>
      <vt:lpstr>Background</vt:lpstr>
      <vt:lpstr>Customer needs</vt:lpstr>
      <vt:lpstr>Product Specifications</vt:lpstr>
      <vt:lpstr>Product Specifications</vt:lpstr>
      <vt:lpstr>Product Specifications</vt:lpstr>
      <vt:lpstr>Final Design</vt:lpstr>
      <vt:lpstr>Final Design Aluminum w/brackets</vt:lpstr>
      <vt:lpstr>Final Design Steel</vt:lpstr>
      <vt:lpstr>Stress/Deflection Analysis 6061-Al</vt:lpstr>
      <vt:lpstr>Summary</vt:lpstr>
      <vt:lpstr>Fabrication/Assembly/Testing</vt:lpstr>
      <vt:lpstr>Risks</vt:lpstr>
      <vt:lpstr>Acknowledgements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Kenji</dc:creator>
  <cp:lastModifiedBy>cmstest</cp:lastModifiedBy>
  <cp:revision>105</cp:revision>
  <dcterms:created xsi:type="dcterms:W3CDTF">2010-11-26T21:06:31Z</dcterms:created>
  <dcterms:modified xsi:type="dcterms:W3CDTF">2011-03-04T17:52:31Z</dcterms:modified>
</cp:coreProperties>
</file>