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5" r:id="rId3"/>
    <p:sldId id="379" r:id="rId4"/>
    <p:sldId id="430" r:id="rId5"/>
    <p:sldId id="408" r:id="rId6"/>
    <p:sldId id="409" r:id="rId7"/>
    <p:sldId id="425" r:id="rId8"/>
    <p:sldId id="435" r:id="rId9"/>
    <p:sldId id="436" r:id="rId10"/>
    <p:sldId id="437" r:id="rId11"/>
    <p:sldId id="438" r:id="rId12"/>
    <p:sldId id="434" r:id="rId13"/>
    <p:sldId id="476" r:id="rId14"/>
    <p:sldId id="477" r:id="rId15"/>
    <p:sldId id="478" r:id="rId16"/>
    <p:sldId id="479" r:id="rId17"/>
    <p:sldId id="431" r:id="rId18"/>
    <p:sldId id="463" r:id="rId19"/>
    <p:sldId id="464" r:id="rId20"/>
    <p:sldId id="465" r:id="rId21"/>
    <p:sldId id="467" r:id="rId22"/>
    <p:sldId id="469" r:id="rId23"/>
    <p:sldId id="470" r:id="rId24"/>
    <p:sldId id="456" r:id="rId25"/>
    <p:sldId id="457" r:id="rId26"/>
    <p:sldId id="458" r:id="rId27"/>
    <p:sldId id="461" r:id="rId28"/>
    <p:sldId id="455" r:id="rId29"/>
    <p:sldId id="473" r:id="rId30"/>
    <p:sldId id="432" r:id="rId31"/>
    <p:sldId id="372" r:id="rId32"/>
    <p:sldId id="373" r:id="rId33"/>
    <p:sldId id="474" r:id="rId34"/>
    <p:sldId id="428" r:id="rId35"/>
    <p:sldId id="391" r:id="rId36"/>
    <p:sldId id="429" r:id="rId37"/>
    <p:sldId id="392" r:id="rId38"/>
    <p:sldId id="393" r:id="rId39"/>
    <p:sldId id="480" r:id="rId40"/>
    <p:sldId id="349" r:id="rId4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" autoAdjust="0"/>
    <p:restoredTop sz="94643" autoAdjust="0"/>
  </p:normalViewPr>
  <p:slideViewPr>
    <p:cSldViewPr>
      <p:cViewPr>
        <p:scale>
          <a:sx n="110" d="100"/>
          <a:sy n="110" d="100"/>
        </p:scale>
        <p:origin x="-13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7D84-7895-4FFC-967B-E1B3B8C076AB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184-4242-4257-9C3A-3F138F919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23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BA4200-846F-4953-BC44-AE0489148295}" type="datetimeFigureOut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891677-50F8-4EF5-AAF8-189E50BC0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308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28B2-8E80-436C-8941-1D81DCA1464D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0165-EF0E-4F4F-8532-659CA7794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4E2D-F94C-4DB7-9FEF-6EFBCF423E31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3C5C-1DD2-487E-882E-9DFFD7CB9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791-FE43-4F6A-9F32-4F54B0E0C4C4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A8BC-B38B-47ED-97B6-0316711D6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D10E-9ED2-48B0-B5F6-4F610B5A4158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1F70-D3E7-4A6C-98D7-78957552D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001D-9AFC-4D38-8F42-55D184D14E9C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1512-4D55-4764-A0A4-D0CD45D91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24E2-3AF1-4A30-A164-2F55D0086B49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F8EE-5F7D-4E4C-8DC0-734DE0E44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3FAC-2734-4BA7-B8C0-EF41047380E5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A75E-7BD3-4836-B876-A34711B40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19C6-0201-4EDA-AF44-ECBC48856D73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8E81-AAAC-4F1B-B949-27E44866B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F8E-2BF0-495A-BB1C-75DDE8958761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B3A2-CEC4-4706-ADC0-5ACF8D14C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89E-2AA4-4646-9994-EBC9B16B6B21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7463-CB5A-4548-B4D4-10BE7F80D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D23D-FEDE-4176-9136-A0E745E29B8E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448B-9539-4EB8-9CED-B72C6BCBC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0782A-0A4F-40CB-9281-2CC8B77BC8B2}" type="datetime1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22459-7168-4C18-B6D8-C151A56E9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6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7" y="1335087"/>
            <a:ext cx="7851649" cy="18288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Autonomous Underwater Vehicle: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095625"/>
          </a:xfrm>
        </p:spPr>
        <p:txBody>
          <a:bodyPr/>
          <a:lstStyle/>
          <a:p>
            <a:pPr marR="0" eaLnBrk="1" hangingPunct="1"/>
            <a:r>
              <a:rPr lang="en-US" sz="3600" dirty="0" smtClean="0">
                <a:latin typeface="Arial Unicode MS" pitchFamily="34" charset="-128"/>
              </a:rPr>
              <a:t>Final Presentation</a:t>
            </a:r>
          </a:p>
          <a:p>
            <a:pPr marR="0" eaLnBrk="1" hangingPunct="1"/>
            <a:endParaRPr lang="en-US" sz="3600" dirty="0" smtClean="0">
              <a:latin typeface="Arial Unicode MS" pitchFamily="34" charset="-128"/>
            </a:endParaRPr>
          </a:p>
          <a:p>
            <a:pPr marR="0" algn="l" eaLnBrk="1" hangingPunct="1"/>
            <a:r>
              <a:rPr lang="en-US" u="sng" dirty="0" smtClean="0">
                <a:latin typeface="Arial Unicode MS" pitchFamily="34" charset="-128"/>
              </a:rPr>
              <a:t>Group </a:t>
            </a:r>
            <a:r>
              <a:rPr lang="en-US" u="sng" dirty="0" smtClean="0">
                <a:latin typeface="Arial Unicode MS" pitchFamily="34" charset="-128"/>
              </a:rPr>
              <a:t>18</a:t>
            </a:r>
            <a:endParaRPr lang="en-US" u="sng" dirty="0" smtClean="0">
              <a:latin typeface="Arial Unicode MS" pitchFamily="34" charset="-128"/>
            </a:endParaRP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Victoria Jefferson	  Reece Spencer</a:t>
            </a: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Andy </a:t>
            </a:r>
            <a:r>
              <a:rPr lang="en-US" dirty="0" err="1" smtClean="0">
                <a:latin typeface="Arial Unicode MS" pitchFamily="34" charset="-128"/>
              </a:rPr>
              <a:t>Jeanthenor</a:t>
            </a:r>
            <a:r>
              <a:rPr lang="en-US" dirty="0" smtClean="0">
                <a:latin typeface="Arial Unicode MS" pitchFamily="34" charset="-128"/>
              </a:rPr>
              <a:t>	  </a:t>
            </a:r>
            <a:r>
              <a:rPr lang="en-US" dirty="0" err="1" smtClean="0">
                <a:latin typeface="Arial Unicode MS" pitchFamily="34" charset="-128"/>
              </a:rPr>
              <a:t>Yanira</a:t>
            </a:r>
            <a:r>
              <a:rPr lang="en-US" dirty="0" smtClean="0">
                <a:latin typeface="Arial Unicode MS" pitchFamily="34" charset="-128"/>
              </a:rPr>
              <a:t> Torres</a:t>
            </a: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Kevin Miles             </a:t>
            </a:r>
            <a:r>
              <a:rPr lang="en-US" dirty="0" err="1" smtClean="0">
                <a:latin typeface="Arial Unicode MS" pitchFamily="34" charset="-128"/>
              </a:rPr>
              <a:t>Tadamitsu</a:t>
            </a:r>
            <a:r>
              <a:rPr lang="en-US" dirty="0" smtClean="0">
                <a:latin typeface="Arial Unicode MS" pitchFamily="34" charset="-128"/>
              </a:rPr>
              <a:t> Byrne</a:t>
            </a:r>
          </a:p>
          <a:p>
            <a:pPr marR="0" eaLnBrk="1" hangingPunct="1"/>
            <a:endParaRPr lang="en-US" sz="3600" dirty="0" smtClean="0">
              <a:latin typeface="Arial Unicode MS" pitchFamily="34" charset="-128"/>
            </a:endParaRPr>
          </a:p>
          <a:p>
            <a:pPr marR="0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4ED42-973C-4CBF-BE30-45BF9EF175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04850"/>
          </a:xfrm>
        </p:spPr>
        <p:txBody>
          <a:bodyPr/>
          <a:lstStyle/>
          <a:p>
            <a:pPr algn="ctr"/>
            <a:r>
              <a:rPr lang="en-US" dirty="0" smtClean="0"/>
              <a:t>Waterproofing Methods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958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The first method proposed was to use </a:t>
            </a:r>
            <a:r>
              <a:rPr lang="en-US" sz="2400" dirty="0" err="1" smtClean="0">
                <a:latin typeface="+mj-lt"/>
              </a:rPr>
              <a:t>SubConn</a:t>
            </a:r>
            <a:r>
              <a:rPr lang="en-US" sz="2400" dirty="0" smtClean="0">
                <a:latin typeface="+mj-lt"/>
              </a:rPr>
              <a:t> or Fischer pre-made connectors – very expensive, but easy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Alternative method 1: Connect pelican box and camera housing using vinyl tubing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Method 2: A combination of vinyl tubing and epoxy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Final solution: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Camera Housing: Method 1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Hydrophones/servo: Method 2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Thrusters: </a:t>
            </a:r>
            <a:r>
              <a:rPr lang="en-US" sz="2200" dirty="0" err="1" smtClean="0">
                <a:latin typeface="+mj-lt"/>
              </a:rPr>
              <a:t>SubConn</a:t>
            </a:r>
            <a:r>
              <a:rPr lang="en-US" sz="2200" dirty="0" smtClean="0">
                <a:latin typeface="+mj-lt"/>
              </a:rPr>
              <a:t> connectors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953000"/>
            <a:ext cx="2692400" cy="14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676400"/>
            <a:ext cx="2082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07690"/>
            <a:ext cx="3498850" cy="13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1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04850"/>
          </a:xfrm>
        </p:spPr>
        <p:txBody>
          <a:bodyPr/>
          <a:lstStyle/>
          <a:p>
            <a:pPr algn="ctr"/>
            <a:r>
              <a:rPr lang="en-US" dirty="0" smtClean="0"/>
              <a:t>In-water Testing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38509" y="1676400"/>
            <a:ext cx="41910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The buoyant force of the Pelican Box was +35 </a:t>
            </a:r>
            <a:r>
              <a:rPr lang="en-US" sz="2400" dirty="0" err="1" smtClean="0">
                <a:latin typeface="+mj-lt"/>
              </a:rPr>
              <a:t>lbs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camera housing was approximately neutral without camera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No leaks penetrated either container after 15 minutes at a depth of 10 </a:t>
            </a:r>
            <a:r>
              <a:rPr lang="en-US" sz="2400" dirty="0" err="1" smtClean="0">
                <a:latin typeface="+mj-lt"/>
              </a:rPr>
              <a:t>ft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Lead weights and sealed PVC pipes will be attached to the frame to make the AUV neutrally buoyant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89" y="4891087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70" y="5170098"/>
            <a:ext cx="1447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43200" cy="228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807332"/>
            <a:ext cx="1955800" cy="10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1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>Kevin Miles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Major Power Components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43388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u="sng" dirty="0" smtClean="0">
                <a:latin typeface="+mj-lt"/>
              </a:rPr>
              <a:t>Batteries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Two 14.8 V DC batteries combine for 29.6V DC output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Built-in PCM maintains a voltage between 20.8 V and 33.6 V</a:t>
            </a:r>
          </a:p>
          <a:p>
            <a:pPr>
              <a:buNone/>
              <a:defRPr/>
            </a:pPr>
            <a:r>
              <a:rPr lang="en-US" u="sng" dirty="0" smtClean="0">
                <a:latin typeface="+mj-lt"/>
              </a:rPr>
              <a:t>Motors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Max Power: 150W(each motor)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Built in Motor Controller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D08D1-8F29-48E3-96A2-4E9ACF825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6482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en-US" sz="2600" dirty="0">
                <a:latin typeface="+mj-lt"/>
                <a:cs typeface="+mn-cs"/>
              </a:rPr>
              <a:t>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Switching Voltage Regulator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(S.V.R.) for USB Power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15V-40V input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5.17V, 6A</a:t>
            </a:r>
          </a:p>
        </p:txBody>
      </p:sp>
      <p:pic>
        <p:nvPicPr>
          <p:cNvPr id="26625" name="Picture 1" descr="C:\Users\KDM\Desktop\New folder\School\SR Design\Pictures\2011-04-11 16.33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257800"/>
            <a:ext cx="1828802" cy="1371602"/>
          </a:xfrm>
          <a:prstGeom prst="rect">
            <a:avLst/>
          </a:prstGeom>
          <a:noFill/>
        </p:spPr>
      </p:pic>
      <p:pic>
        <p:nvPicPr>
          <p:cNvPr id="26629" name="Picture 5" descr="C:\Users\KDM\Desktop\New folder\School\SR Design\Pictures\2011-04-11 16.19.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2133602" cy="1600202"/>
          </a:xfrm>
          <a:prstGeom prst="rect">
            <a:avLst/>
          </a:prstGeom>
          <a:noFill/>
        </p:spPr>
      </p:pic>
      <p:pic>
        <p:nvPicPr>
          <p:cNvPr id="26631" name="Picture 7" descr="C:\Users\KDM\Desktop\New folder\School\SR Design\Pictures\2011-04-11 16.33.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19600" y="142875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0631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33450"/>
          </a:xfrm>
        </p:spPr>
        <p:txBody>
          <a:bodyPr/>
          <a:lstStyle/>
          <a:p>
            <a:pPr algn="ctr"/>
            <a:r>
              <a:rPr lang="en-US" dirty="0" smtClean="0"/>
              <a:t>Thruster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953000" cy="43894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</a:rPr>
              <a:t>SeaBotix SBT150 </a:t>
            </a:r>
            <a:r>
              <a:rPr lang="en-US" sz="2400" dirty="0" smtClean="0">
                <a:latin typeface="+mj-lt"/>
              </a:rPr>
              <a:t>thrusters were chosen for functional ability and water resistance as well it’s built-in motor controller, voltage regulator, and low power consumption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Four thrusters will be placed on the AUV in a configuration that will allow for forward/reverse motion, left/right turning and depth control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Other </a:t>
            </a:r>
            <a:r>
              <a:rPr lang="en-US" sz="2400" dirty="0" smtClean="0">
                <a:latin typeface="+mj-lt"/>
              </a:rPr>
              <a:t>thrusters were more expensive, larger, and had higher power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Content Placeholder 5" descr="propuls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97523" y="1371600"/>
            <a:ext cx="2819400" cy="237587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823" y="3761849"/>
            <a:ext cx="3352800" cy="25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752600"/>
          <a:ext cx="8458201" cy="451293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71825"/>
                <a:gridCol w="1461433"/>
                <a:gridCol w="2198615"/>
                <a:gridCol w="1959527"/>
                <a:gridCol w="1066801"/>
              </a:tblGrid>
              <a:tr h="752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+mj-lt"/>
                        </a:rPr>
                        <a:t>Product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+mj-lt"/>
                        </a:rPr>
                        <a:t>Test Procedure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+mj-lt"/>
                        </a:rPr>
                        <a:t>Expected Results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+mj-lt"/>
                        </a:rPr>
                        <a:t>Achieved Results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+mj-lt"/>
                        </a:rPr>
                        <a:t>Pass/Fail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</a:tr>
              <a:tr h="75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SVR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Output Voltage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Output: 5.3V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5.176V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Pass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5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Battery (2)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Output Voltage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Output: 29.6V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33V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Pass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5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Switch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On/Off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Handles 150W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Handles 150W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Pass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5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Thruster Plate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Waterproof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No continuity underwater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No continuity underwater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Pass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52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SubConn Connectors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Waterproof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latin typeface="+mj-lt"/>
                        </a:rPr>
                        <a:t>N/A, Waiting Arrival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j-lt"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2697" y="533400"/>
            <a:ext cx="427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Electrical Tests</a:t>
            </a:r>
            <a:endParaRPr lang="en-US" sz="5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819656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/>
            </a:r>
            <a:br>
              <a:rPr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Victoria Jefferson </a:t>
            </a:r>
            <a:br>
              <a:rPr dirty="0" smtClean="0"/>
            </a:br>
            <a:r>
              <a:rPr dirty="0" smtClean="0"/>
              <a:t>&amp; </a:t>
            </a:r>
            <a:br>
              <a:rPr dirty="0" smtClean="0"/>
            </a:br>
            <a:r>
              <a:rPr dirty="0" smtClean="0"/>
              <a:t>Andy </a:t>
            </a:r>
            <a:r>
              <a:rPr dirty="0" err="1" smtClean="0"/>
              <a:t>Jeanthenor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8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Prioritization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Cameras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Function: Eyes underwater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Need: Critical (used in all tasks)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IMU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Function: Sense of Direction Underwater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Need: Moderate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Hydrophones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Function: Ears Underwater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Need: Low (used in only one task)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453F-D700-470B-B27C-B7280CA6450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Software for Sensors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096000" cy="35052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Cameras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Originally </a:t>
            </a:r>
            <a:r>
              <a:rPr lang="en-US" dirty="0" err="1" smtClean="0">
                <a:latin typeface="+mj-lt"/>
              </a:rPr>
              <a:t>OpenCV</a:t>
            </a:r>
            <a:endParaRPr lang="en-US" dirty="0" smtClean="0">
              <a:latin typeface="+mj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Last minute change: </a:t>
            </a:r>
            <a:r>
              <a:rPr lang="en-US" dirty="0" err="1" smtClean="0">
                <a:latin typeface="+mj-lt"/>
              </a:rPr>
              <a:t>Matlab</a:t>
            </a:r>
            <a:r>
              <a:rPr lang="en-US" dirty="0" smtClean="0">
                <a:latin typeface="+mj-lt"/>
              </a:rPr>
              <a:t> Image Processing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Due to Linking errors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IMU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RS-232 interface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Linux C Source Code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912BC-8528-456F-BE92-D14AA04D170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292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98" y="533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Autonomous Underwater Vehicle Competition</a:t>
            </a:r>
          </a:p>
          <a:p>
            <a:pPr lvl="1"/>
            <a:r>
              <a:rPr lang="en-US" dirty="0" smtClean="0">
                <a:latin typeface="+mj-lt"/>
              </a:rPr>
              <a:t>Competing in TRANSDEC Anechoic Pool, CA in July 2011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Competition Overview</a:t>
            </a:r>
          </a:p>
          <a:p>
            <a:pPr lvl="1"/>
            <a:r>
              <a:rPr lang="en-US" dirty="0" smtClean="0">
                <a:latin typeface="+mj-lt"/>
              </a:rPr>
              <a:t>AUV will complete tasks underwater</a:t>
            </a:r>
          </a:p>
          <a:p>
            <a:pPr lvl="1"/>
            <a:r>
              <a:rPr lang="en-US" dirty="0" smtClean="0">
                <a:latin typeface="+mj-lt"/>
              </a:rPr>
              <a:t>15 minute time limit per run</a:t>
            </a:r>
          </a:p>
          <a:p>
            <a:pPr lvl="1"/>
            <a:r>
              <a:rPr lang="en-US" dirty="0" smtClean="0">
                <a:latin typeface="+mj-lt"/>
              </a:rPr>
              <a:t>6 underwater tasks</a:t>
            </a:r>
          </a:p>
          <a:p>
            <a:pPr lvl="1"/>
            <a:r>
              <a:rPr lang="en-US" dirty="0" smtClean="0">
                <a:latin typeface="+mj-lt"/>
              </a:rPr>
              <a:t>Graded on completion of tasks as well as team design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2650934" cy="21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2971800" cy="838200"/>
          </a:xfrm>
        </p:spPr>
        <p:txBody>
          <a:bodyPr/>
          <a:lstStyle/>
          <a:p>
            <a:pPr algn="ctr"/>
            <a:r>
              <a:rPr lang="en-US" dirty="0" smtClean="0"/>
              <a:t>Cameras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181600" cy="495300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8000" dirty="0" smtClean="0">
                <a:latin typeface="+mj-lt"/>
              </a:rPr>
              <a:t>Original choice was </a:t>
            </a:r>
            <a:r>
              <a:rPr lang="en-US" sz="8000" dirty="0" err="1" smtClean="0">
                <a:latin typeface="+mj-lt"/>
              </a:rPr>
              <a:t>Unibrain</a:t>
            </a:r>
            <a:r>
              <a:rPr lang="en-US" sz="8000" dirty="0" smtClean="0">
                <a:latin typeface="+mj-lt"/>
              </a:rPr>
              <a:t> Fire-I, but the software was not compatible with our </a:t>
            </a:r>
            <a:r>
              <a:rPr lang="en-US" sz="8000" dirty="0" smtClean="0">
                <a:latin typeface="+mj-lt"/>
              </a:rPr>
              <a:t>system</a:t>
            </a:r>
            <a:endParaRPr lang="en-US" sz="8000" dirty="0" smtClean="0">
              <a:latin typeface="+mj-lt"/>
            </a:endParaRPr>
          </a:p>
          <a:p>
            <a:pPr>
              <a:defRPr/>
            </a:pPr>
            <a:r>
              <a:rPr lang="en-US" sz="8000" dirty="0" smtClean="0">
                <a:latin typeface="+mj-lt"/>
              </a:rPr>
              <a:t>Three </a:t>
            </a:r>
            <a:r>
              <a:rPr lang="en-US" sz="8000" dirty="0" smtClean="0">
                <a:latin typeface="+mj-lt"/>
              </a:rPr>
              <a:t>Logitech </a:t>
            </a:r>
            <a:r>
              <a:rPr lang="en-US" sz="8000" dirty="0" err="1" smtClean="0">
                <a:latin typeface="+mj-lt"/>
              </a:rPr>
              <a:t>Quickcam</a:t>
            </a:r>
            <a:r>
              <a:rPr lang="en-US" sz="8000" dirty="0" smtClean="0">
                <a:latin typeface="+mj-lt"/>
              </a:rPr>
              <a:t> Pro 4000 webcams will be used</a:t>
            </a:r>
          </a:p>
          <a:p>
            <a:pPr>
              <a:defRPr/>
            </a:pPr>
            <a:r>
              <a:rPr lang="en-US" sz="8000" dirty="0" smtClean="0">
                <a:latin typeface="+mj-lt"/>
              </a:rPr>
              <a:t>Needed for light/color and shape recognition</a:t>
            </a:r>
          </a:p>
          <a:p>
            <a:pPr>
              <a:defRPr/>
            </a:pPr>
            <a:r>
              <a:rPr lang="en-US" sz="8000" dirty="0" smtClean="0">
                <a:latin typeface="+mj-lt"/>
              </a:rPr>
              <a:t>CCD camera chosen for ability to operate in low light conditions</a:t>
            </a:r>
          </a:p>
          <a:p>
            <a:pPr>
              <a:defRPr/>
            </a:pPr>
            <a:r>
              <a:rPr lang="en-US" sz="8000" dirty="0" smtClean="0">
                <a:latin typeface="+mj-lt"/>
              </a:rPr>
              <a:t>The cameras chosen for cost efficiency as well as compatibility with our software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50F97-443F-4DDF-90F2-FB21EEA0C61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1962150" cy="18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25548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838200"/>
          </a:xfrm>
        </p:spPr>
        <p:txBody>
          <a:bodyPr/>
          <a:lstStyle/>
          <a:p>
            <a:pPr algn="ctr"/>
            <a:r>
              <a:rPr lang="en-US" dirty="0" smtClean="0"/>
              <a:t>Camera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DE8EA-45BB-4ED6-9A7E-0A295D2E4A5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524000"/>
          <a:ext cx="7467600" cy="4343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/>
                <a:gridCol w="3547110"/>
                <a:gridCol w="2053590"/>
              </a:tblGrid>
              <a:tr h="7880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Type</a:t>
                      </a:r>
                      <a:r>
                        <a:rPr lang="en-US" baseline="0" dirty="0" smtClean="0">
                          <a:latin typeface="+mj-lt"/>
                        </a:rPr>
                        <a:t> of Test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Description of Test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Pass/Fail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11257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Unit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Ensure proper configuration in </a:t>
                      </a:r>
                      <a:r>
                        <a:rPr lang="en-US" dirty="0" err="1" smtClean="0">
                          <a:latin typeface="+mj-lt"/>
                        </a:rPr>
                        <a:t>OpenCV</a:t>
                      </a:r>
                      <a:r>
                        <a:rPr lang="en-US" baseline="0" dirty="0" smtClean="0">
                          <a:latin typeface="+mj-lt"/>
                        </a:rPr>
                        <a:t> software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Fail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8098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Unit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Test</a:t>
                      </a:r>
                      <a:r>
                        <a:rPr lang="en-US" baseline="0" dirty="0" smtClean="0">
                          <a:latin typeface="+mj-lt"/>
                        </a:rPr>
                        <a:t> for acceptable quality images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Pass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8098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Integration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Compatible with microprocessor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8098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Integration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In Camera housing/produces same quality</a:t>
                      </a:r>
                      <a:r>
                        <a:rPr lang="en-US" baseline="0" dirty="0" smtClean="0">
                          <a:latin typeface="+mj-lt"/>
                        </a:rPr>
                        <a:t> images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 descr="is.aspx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l="24529" t="32449" r="26414" b="29816"/>
          <a:stretch>
            <a:fillRect/>
          </a:stretch>
        </p:blipFill>
        <p:spPr bwMode="auto">
          <a:xfrm>
            <a:off x="3276600" y="1524000"/>
            <a:ext cx="565626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810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Inertial Measurement Unit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648200" cy="44799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Navigation/Stability Control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>
                <a:latin typeface="+mj-lt"/>
                <a:cs typeface="Arial" pitchFamily="34" charset="0"/>
              </a:rPr>
              <a:t>PhidgetSpatial</a:t>
            </a:r>
            <a:r>
              <a:rPr lang="en-US" sz="2400" dirty="0" smtClean="0">
                <a:latin typeface="+mj-lt"/>
                <a:cs typeface="Arial" pitchFamily="34" charset="0"/>
              </a:rPr>
              <a:t> 3/3/3-9 Axis IMU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>
                <a:latin typeface="+mj-lt"/>
              </a:rPr>
              <a:t>Accelerometer</a:t>
            </a:r>
            <a:r>
              <a:rPr lang="en-US" sz="2200" dirty="0" smtClean="0">
                <a:latin typeface="+mj-lt"/>
              </a:rPr>
              <a:t>: measure static and dynamic acceleration (5g)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>
                <a:latin typeface="+mj-lt"/>
              </a:rPr>
              <a:t>Compass</a:t>
            </a:r>
            <a:r>
              <a:rPr lang="en-US" sz="2200" dirty="0" smtClean="0">
                <a:latin typeface="+mj-lt"/>
              </a:rPr>
              <a:t>: measures magnetic field (±4 Gauss)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>
                <a:latin typeface="+mj-lt"/>
              </a:rPr>
              <a:t>Gyroscope</a:t>
            </a:r>
            <a:r>
              <a:rPr lang="en-US" sz="2200" dirty="0" smtClean="0">
                <a:latin typeface="+mj-lt"/>
              </a:rPr>
              <a:t>: Measures angular rotation (400°/sec)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Chosen for low cost and because it contained a compass instead of magnetometer unlike other IMUs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1AEB-9E59-4C90-9B55-3A6D1D9E1B6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IMU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81E6E-61E7-45E3-918A-00E08EEBA7F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1524000"/>
          <a:ext cx="5257801" cy="40160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2133600"/>
                <a:gridCol w="1371601"/>
              </a:tblGrid>
              <a:tr h="726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Type</a:t>
                      </a:r>
                      <a:r>
                        <a:rPr lang="en-US" sz="2000" baseline="0" dirty="0" smtClean="0">
                          <a:latin typeface="+mj-lt"/>
                        </a:rPr>
                        <a:t> of Test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Description of Test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Pass/Fail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1027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Unit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Ensure operational capabilities on Windows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Pass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26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Unit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Functionality on Linux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Pass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2532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Integration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Compatible with microprocessor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Incomplete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System: </a:t>
            </a:r>
            <a:r>
              <a:rPr lang="en-US" dirty="0" err="1" smtClean="0"/>
              <a:t>BeagleBoard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95800" cy="45720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 err="1" smtClean="0">
                <a:latin typeface="+mj-lt"/>
              </a:rPr>
              <a:t>BeagleBoard</a:t>
            </a:r>
            <a:r>
              <a:rPr lang="en-US" sz="2400" dirty="0" smtClean="0">
                <a:latin typeface="+mj-lt"/>
              </a:rPr>
              <a:t>(CPU):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Single Board Computer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Operating System: 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Angstrom-</a:t>
            </a:r>
            <a:r>
              <a:rPr lang="en-US" sz="2200" dirty="0" err="1" smtClean="0">
                <a:latin typeface="+mj-lt"/>
              </a:rPr>
              <a:t>BeagleBoard</a:t>
            </a:r>
            <a:r>
              <a:rPr lang="en-US" sz="2200" dirty="0" smtClean="0">
                <a:latin typeface="+mj-lt"/>
              </a:rPr>
              <a:t> demo 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Programming: </a:t>
            </a:r>
          </a:p>
          <a:p>
            <a:pPr lvl="1">
              <a:defRPr/>
            </a:pPr>
            <a:r>
              <a:rPr lang="en-US" sz="2200" dirty="0" err="1" smtClean="0">
                <a:latin typeface="+mj-lt"/>
              </a:rPr>
              <a:t>CodeSourcery</a:t>
            </a:r>
            <a:r>
              <a:rPr lang="en-US" sz="2200" dirty="0" smtClean="0">
                <a:latin typeface="+mj-lt"/>
              </a:rPr>
              <a:t> GNU </a:t>
            </a:r>
            <a:r>
              <a:rPr lang="en-US" sz="2200" dirty="0" err="1" smtClean="0">
                <a:latin typeface="+mj-lt"/>
              </a:rPr>
              <a:t>Toolchain</a:t>
            </a:r>
            <a:r>
              <a:rPr lang="en-US" sz="2200" dirty="0" smtClean="0">
                <a:latin typeface="+mj-lt"/>
              </a:rPr>
              <a:t> (Cross Compiler)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Outputs: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I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C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USB/Serial 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Program will run real-time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16053-E3A1-47D1-BEED-90B30EC08B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73719" y="1905000"/>
            <a:ext cx="3541681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80288"/>
          </a:xfrm>
        </p:spPr>
        <p:txBody>
          <a:bodyPr/>
          <a:lstStyle/>
          <a:p>
            <a:pPr algn="ctr"/>
            <a:r>
              <a:rPr lang="en-US" dirty="0" smtClean="0"/>
              <a:t>Control System: </a:t>
            </a:r>
            <a:r>
              <a:rPr lang="en-US" dirty="0" err="1" smtClean="0"/>
              <a:t>Arduino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50292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+mj-lt"/>
              </a:rPr>
              <a:t>Arduino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Duemilanove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Microcontroller Board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Programming:</a:t>
            </a:r>
          </a:p>
          <a:p>
            <a:pPr lvl="1">
              <a:defRPr/>
            </a:pPr>
            <a:r>
              <a:rPr lang="en-US" sz="2200" dirty="0" err="1" smtClean="0">
                <a:latin typeface="+mj-lt"/>
              </a:rPr>
              <a:t>Arduino</a:t>
            </a:r>
            <a:r>
              <a:rPr lang="en-US" sz="2200" dirty="0" smtClean="0">
                <a:latin typeface="+mj-lt"/>
              </a:rPr>
              <a:t> IDE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C Programming Language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Built-in Libraries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Outputs: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PWM 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ADC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UART TTL (5V) serial communication/USB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11676-0D01-4D2A-AB27-23EA689647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2" descr="http://arduino.cc/en/uploads/Main/ArduinoDuemilan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056" y="1905000"/>
            <a:ext cx="357336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/>
          <a:lstStyle/>
          <a:p>
            <a:pPr algn="ctr"/>
            <a:r>
              <a:rPr lang="en-US" dirty="0" smtClean="0"/>
              <a:t>Component Software: Motors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Programming:</a:t>
            </a:r>
          </a:p>
          <a:p>
            <a:pPr lvl="1"/>
            <a:r>
              <a:rPr lang="en-US" sz="2200" dirty="0" smtClean="0">
                <a:latin typeface="+mj-lt"/>
              </a:rPr>
              <a:t>Communicate with Motor Controllers via I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C</a:t>
            </a:r>
          </a:p>
          <a:p>
            <a:pPr lvl="1"/>
            <a:r>
              <a:rPr lang="en-US" sz="2200" dirty="0" err="1" smtClean="0">
                <a:latin typeface="+mj-lt"/>
              </a:rPr>
              <a:t>BeagleBoard</a:t>
            </a:r>
            <a:r>
              <a:rPr lang="en-US" sz="2200" dirty="0" smtClean="0">
                <a:latin typeface="+mj-lt"/>
              </a:rPr>
              <a:t> I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C operate at  1.8V, 5V needed to communicate with motor controllers</a:t>
            </a:r>
          </a:p>
          <a:p>
            <a:pPr lvl="1"/>
            <a:r>
              <a:rPr lang="en-US" sz="2200" dirty="0" err="1" smtClean="0">
                <a:latin typeface="+mj-lt"/>
              </a:rPr>
              <a:t>TrainerBoard</a:t>
            </a:r>
            <a:r>
              <a:rPr lang="en-US" sz="2200" dirty="0" smtClean="0">
                <a:latin typeface="+mj-lt"/>
              </a:rPr>
              <a:t> will be used as expansion board</a:t>
            </a:r>
          </a:p>
          <a:p>
            <a:pPr lvl="1"/>
            <a:r>
              <a:rPr lang="en-US" sz="2200" dirty="0" smtClean="0">
                <a:latin typeface="+mj-lt"/>
              </a:rPr>
              <a:t>Motors tested with I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C ports on </a:t>
            </a:r>
            <a:r>
              <a:rPr lang="en-US" sz="2200" dirty="0" err="1" smtClean="0">
                <a:latin typeface="+mj-lt"/>
              </a:rPr>
              <a:t>Arduino</a:t>
            </a:r>
            <a:r>
              <a:rPr lang="en-US" sz="2200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BA75E-7BD3-4836-B876-A34711B40C4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Content Placeholder 5" descr="propuls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rainer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2971800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32688"/>
          </a:xfrm>
        </p:spPr>
        <p:txBody>
          <a:bodyPr/>
          <a:lstStyle/>
          <a:p>
            <a:pPr algn="ctr"/>
            <a:r>
              <a:rPr lang="en-US" dirty="0" smtClean="0"/>
              <a:t>Software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8E81-AAAC-4F1B-B949-27E44866BA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763000" y="29718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endParaRPr lang="en-US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62000" y="1524000"/>
            <a:ext cx="8077200" cy="4953000"/>
            <a:chOff x="381000" y="914400"/>
            <a:chExt cx="8534400" cy="5105400"/>
          </a:xfrm>
        </p:grpSpPr>
        <p:sp>
          <p:nvSpPr>
            <p:cNvPr id="4" name="Flowchart: Preparation 3"/>
            <p:cNvSpPr/>
            <p:nvPr/>
          </p:nvSpPr>
          <p:spPr>
            <a:xfrm>
              <a:off x="609600" y="914400"/>
              <a:ext cx="1676400" cy="457200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381000" y="1600200"/>
              <a:ext cx="2133600" cy="990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 Found?</a:t>
              </a:r>
              <a:endParaRPr lang="en-US" dirty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2819400" y="1676400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Detect Current Task</a:t>
              </a:r>
              <a:endParaRPr lang="en-US" dirty="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6858000" y="1676400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Follow Path To Objective</a:t>
              </a:r>
              <a:endParaRPr lang="en-US" dirty="0"/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6324600" y="2743200"/>
              <a:ext cx="2590800" cy="990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Objective Found?</a:t>
              </a:r>
              <a:endParaRPr lang="en-US" dirty="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857865" y="2792361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Search For Path</a:t>
              </a:r>
              <a:endParaRPr lang="en-US" dirty="0"/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4495800" y="1600200"/>
              <a:ext cx="2133600" cy="990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 Lost?</a:t>
              </a:r>
              <a:endParaRPr lang="en-US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7010400" y="3962400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Complete Objective</a:t>
              </a:r>
              <a:endParaRPr lang="en-US" dirty="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6781800" y="5105400"/>
              <a:ext cx="19812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Store Data and Increment Task Counter</a:t>
              </a:r>
              <a:endParaRPr lang="en-US" dirty="0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3505200" y="4953000"/>
              <a:ext cx="2895600" cy="10668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Have All Task Been Completed</a:t>
              </a:r>
              <a:endParaRPr lang="en-US" dirty="0"/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752600" y="5257800"/>
              <a:ext cx="1447800" cy="4572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Finish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4" idx="2"/>
              <a:endCxn id="5" idx="0"/>
            </p:cNvCxnSpPr>
            <p:nvPr/>
          </p:nvCxnSpPr>
          <p:spPr>
            <a:xfrm rot="5400000">
              <a:off x="1333500" y="14859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2"/>
            </p:cNvCxnSpPr>
            <p:nvPr/>
          </p:nvCxnSpPr>
          <p:spPr>
            <a:xfrm rot="5400000">
              <a:off x="1333500" y="27051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3"/>
              <a:endCxn id="6" idx="1"/>
            </p:cNvCxnSpPr>
            <p:nvPr/>
          </p:nvCxnSpPr>
          <p:spPr>
            <a:xfrm>
              <a:off x="2514600" y="20955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3"/>
              <a:endCxn id="10" idx="1"/>
            </p:cNvCxnSpPr>
            <p:nvPr/>
          </p:nvCxnSpPr>
          <p:spPr>
            <a:xfrm>
              <a:off x="4267200" y="20955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0" idx="3"/>
              <a:endCxn id="7" idx="1"/>
            </p:cNvCxnSpPr>
            <p:nvPr/>
          </p:nvCxnSpPr>
          <p:spPr>
            <a:xfrm>
              <a:off x="6629400" y="20955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2"/>
              <a:endCxn id="8" idx="0"/>
            </p:cNvCxnSpPr>
            <p:nvPr/>
          </p:nvCxnSpPr>
          <p:spPr>
            <a:xfrm rot="16200000" flipH="1">
              <a:off x="7486650" y="2609850"/>
              <a:ext cx="2286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8" idx="2"/>
            </p:cNvCxnSpPr>
            <p:nvPr/>
          </p:nvCxnSpPr>
          <p:spPr>
            <a:xfrm rot="5400000">
              <a:off x="7505700" y="38481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1" idx="2"/>
              <a:endCxn id="12" idx="0"/>
            </p:cNvCxnSpPr>
            <p:nvPr/>
          </p:nvCxnSpPr>
          <p:spPr>
            <a:xfrm rot="16200000" flipH="1">
              <a:off x="7600950" y="49339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1"/>
              <a:endCxn id="13" idx="3"/>
            </p:cNvCxnSpPr>
            <p:nvPr/>
          </p:nvCxnSpPr>
          <p:spPr>
            <a:xfrm rot="10800000">
              <a:off x="6400800" y="5486400"/>
              <a:ext cx="3810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3" idx="1"/>
              <a:endCxn id="14" idx="3"/>
            </p:cNvCxnSpPr>
            <p:nvPr/>
          </p:nvCxnSpPr>
          <p:spPr>
            <a:xfrm rot="10800000">
              <a:off x="3200400" y="5486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>
              <a:stCxn id="10" idx="2"/>
              <a:endCxn id="9" idx="3"/>
            </p:cNvCxnSpPr>
            <p:nvPr/>
          </p:nvCxnSpPr>
          <p:spPr>
            <a:xfrm rot="5400000">
              <a:off x="3623803" y="1272663"/>
              <a:ext cx="620661" cy="325693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8" idx="3"/>
              <a:endCxn id="7" idx="3"/>
            </p:cNvCxnSpPr>
            <p:nvPr/>
          </p:nvCxnSpPr>
          <p:spPr>
            <a:xfrm flipH="1" flipV="1">
              <a:off x="8305800" y="2095500"/>
              <a:ext cx="609600" cy="1143000"/>
            </a:xfrm>
            <a:prstGeom prst="bentConnector3">
              <a:avLst>
                <a:gd name="adj1" fmla="val -2540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hape 71"/>
            <p:cNvCxnSpPr>
              <a:stCxn id="13" idx="0"/>
              <a:endCxn id="4" idx="3"/>
            </p:cNvCxnSpPr>
            <p:nvPr/>
          </p:nvCxnSpPr>
          <p:spPr>
            <a:xfrm rot="16200000" flipV="1">
              <a:off x="1714500" y="1714500"/>
              <a:ext cx="3810000" cy="26670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75"/>
            <p:cNvCxnSpPr>
              <a:stCxn id="9" idx="1"/>
              <a:endCxn id="5" idx="1"/>
            </p:cNvCxnSpPr>
            <p:nvPr/>
          </p:nvCxnSpPr>
          <p:spPr>
            <a:xfrm rot="10800000">
              <a:off x="381001" y="2095501"/>
              <a:ext cx="476865" cy="1115961"/>
            </a:xfrm>
            <a:prstGeom prst="bentConnector3">
              <a:avLst>
                <a:gd name="adj1" fmla="val 14793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514600" y="1828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57800" y="2590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91400" y="36576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76600" y="51816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19200" y="25146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53200" y="1828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24400" y="4724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629400" cy="704850"/>
          </a:xfrm>
        </p:spPr>
        <p:txBody>
          <a:bodyPr/>
          <a:lstStyle/>
          <a:p>
            <a:pPr algn="ctr"/>
            <a:r>
              <a:rPr lang="en-US" dirty="0" smtClean="0"/>
              <a:t>Software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1600200"/>
          <a:ext cx="6096000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Component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Type</a:t>
                      </a:r>
                      <a:r>
                        <a:rPr lang="en-US" baseline="0" dirty="0" smtClean="0">
                          <a:latin typeface="+mj-lt"/>
                        </a:rPr>
                        <a:t> of Test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Description</a:t>
                      </a:r>
                      <a:r>
                        <a:rPr lang="en-US" baseline="0" dirty="0" smtClean="0">
                          <a:latin typeface="+mj-lt"/>
                        </a:rPr>
                        <a:t> of Test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Pass/Fail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Adruino</a:t>
                      </a:r>
                      <a:r>
                        <a:rPr lang="en-US" dirty="0" smtClean="0">
                          <a:latin typeface="+mj-lt"/>
                        </a:rPr>
                        <a:t> Board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Unit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Checked for factory hardware verification by reading the manual and make sure everything works as it should in the manual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Beagleboard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Unit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 microcontroller and the sensors are fully powered by the proposed battery configuration.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5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04088"/>
          </a:xfrm>
        </p:spPr>
        <p:txBody>
          <a:bodyPr/>
          <a:lstStyle/>
          <a:p>
            <a:pPr algn="ctr"/>
            <a:r>
              <a:rPr lang="en-US" dirty="0" smtClean="0"/>
              <a:t>Software Tests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3F8EE-5F7D-4E4C-8DC0-734DE0E4490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752600"/>
          <a:ext cx="6096000" cy="354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981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Component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Type</a:t>
                      </a:r>
                      <a:r>
                        <a:rPr lang="en-US" baseline="0" dirty="0" smtClean="0">
                          <a:latin typeface="+mj-lt"/>
                        </a:rPr>
                        <a:t> of Test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Description of Test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Pass/Fail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BeagleBoard</a:t>
                      </a:r>
                      <a:r>
                        <a:rPr lang="en-US" baseline="0" dirty="0" smtClean="0">
                          <a:latin typeface="+mj-lt"/>
                        </a:rPr>
                        <a:t> with I</a:t>
                      </a:r>
                      <a:r>
                        <a:rPr lang="en-US" baseline="30000" dirty="0" smtClean="0">
                          <a:latin typeface="+mj-lt"/>
                        </a:rPr>
                        <a:t>2</a:t>
                      </a:r>
                      <a:r>
                        <a:rPr lang="en-US" baseline="0" dirty="0" smtClean="0">
                          <a:latin typeface="+mj-lt"/>
                        </a:rPr>
                        <a:t>C expansion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Integration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BeagleBoard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sends the appropriate instructions to the motors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Beagleboard</a:t>
                      </a:r>
                      <a:r>
                        <a:rPr lang="en-US" dirty="0" smtClean="0">
                          <a:latin typeface="+mj-lt"/>
                        </a:rPr>
                        <a:t> with Sensors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Integration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Test whether the microcontroller and the sensors perform the functions needed for AUV operation properly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Incomplete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9317"/>
          </a:xfrm>
        </p:spPr>
        <p:txBody>
          <a:bodyPr/>
          <a:lstStyle/>
          <a:p>
            <a:pPr algn="ctr"/>
            <a:r>
              <a:rPr lang="en-US" dirty="0" smtClean="0"/>
              <a:t>Preliminary Rules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Theme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RoboLove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Tasks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Validation gate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Orange Path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Buoys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Love Lane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Marker </a:t>
            </a:r>
            <a:r>
              <a:rPr lang="en-US" dirty="0" smtClean="0">
                <a:latin typeface="+mj-lt"/>
              </a:rPr>
              <a:t>Dropper or Torpedo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Acoustic </a:t>
            </a:r>
            <a:r>
              <a:rPr lang="en-US" dirty="0" err="1" smtClean="0">
                <a:latin typeface="+mj-lt"/>
              </a:rPr>
              <a:t>Pinger</a:t>
            </a:r>
            <a:r>
              <a:rPr lang="en-US" dirty="0" smtClean="0">
                <a:latin typeface="+mj-lt"/>
              </a:rPr>
              <a:t> and rescue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Surface in octagon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Weight and size constraints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Must weigh under 110 pounds (Our AUV: </a:t>
            </a:r>
            <a:r>
              <a:rPr lang="en-US" dirty="0" err="1" smtClean="0">
                <a:latin typeface="+mj-lt"/>
              </a:rPr>
              <a:t>appox</a:t>
            </a:r>
            <a:r>
              <a:rPr lang="en-US" dirty="0" smtClean="0">
                <a:latin typeface="+mj-lt"/>
              </a:rPr>
              <a:t>. 50 lbs.)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6ft long, 3ft wide, 3ft high (Our AUV: 2.5 x 2.0 x 0.75 </a:t>
            </a:r>
            <a:r>
              <a:rPr lang="en-US" dirty="0" err="1" smtClean="0">
                <a:latin typeface="+mj-lt"/>
              </a:rPr>
              <a:t>ft</a:t>
            </a:r>
            <a:r>
              <a:rPr lang="en-US" dirty="0" smtClean="0">
                <a:latin typeface="+mj-lt"/>
              </a:rPr>
              <a:t>)</a:t>
            </a:r>
          </a:p>
          <a:p>
            <a:pPr lvl="1"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7017-6528-4E31-BCC1-F435E90D02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876800" cy="365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dirty="0" err="1" smtClean="0"/>
              <a:t>Yanira</a:t>
            </a:r>
            <a:r>
              <a:rPr dirty="0" smtClean="0"/>
              <a:t> Torres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Hydrophones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724400" cy="3032125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+mj-lt"/>
              </a:rPr>
              <a:t>SensorTec</a:t>
            </a:r>
            <a:r>
              <a:rPr lang="en-US" sz="2400" dirty="0" smtClean="0">
                <a:latin typeface="+mj-lt"/>
              </a:rPr>
              <a:t> SQ26-01 hydrophone 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Full audio-band signal detection and underwater mobile recording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Operates at desired sound level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Performs in desired frequency range (22-40 kHz)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75A7D-626F-43FC-A980-61DE1FADF46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Hydrophone Configuration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3434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4 hydrophones will be utilized to determine the location of the acoustic pinger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2 hydrophones will be placed horizontally to determine direction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other two will be vertical in order to determine the depth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CC466-E78F-4221-83C2-58014D26B2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98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Camera Housing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CAED-8B48-4C96-9E88-A7BDA949DA3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3124200" y="16764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Stress Tensor (Pa)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381000" y="56388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Acrylic cylinder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Acrylic viewing </a:t>
            </a:r>
            <a:r>
              <a:rPr lang="en-US" dirty="0"/>
              <a:t>lens</a:t>
            </a:r>
          </a:p>
          <a:p>
            <a:pPr>
              <a:buFont typeface="Arial" charset="0"/>
              <a:buChar char="•"/>
            </a:pPr>
            <a:r>
              <a:rPr lang="en-US" dirty="0"/>
              <a:t>Aluminum </a:t>
            </a:r>
            <a:r>
              <a:rPr lang="en-US" dirty="0" smtClean="0"/>
              <a:t>end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smtClean="0"/>
              <a:t>Schedule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3E566-22FA-4A97-BBD2-D9C5D7C2474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7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74C1-B783-4390-BDE7-3D6BF2AA219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smtClean="0"/>
              <a:t>Budget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96C0-D354-4517-AF0B-A8CCCB14FAA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703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657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Item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Quantity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Price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Main Battery 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$920.25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Voltage</a:t>
                      </a:r>
                      <a:r>
                        <a:rPr lang="en-US" sz="1600" baseline="0" dirty="0" smtClean="0">
                          <a:latin typeface="+mj-lt"/>
                          <a:ea typeface="Calibri"/>
                          <a:cs typeface="Calibri"/>
                        </a:rPr>
                        <a:t> Regulator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$80.00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Motors/Thrusters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$2884.29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Hydrophones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$609.99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Microcontroller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$31.44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j-lt"/>
                          <a:ea typeface="Calibri"/>
                          <a:cs typeface="Calibri"/>
                        </a:rPr>
                        <a:t>BeagleBoard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Free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CCD Camera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$413.96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Pelican Case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$87.40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Miscellaneous (ME &amp; ECE) Wires/Electronic </a:t>
                      </a: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Kits/Cables &amp; Connectors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$789.38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8020 Frame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220.68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Aluminum Plate 14 in x 12 in x ¼ in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$70.00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Inertial Measurement Unit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</a:t>
                      </a: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162.23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Calibri"/>
                          <a:cs typeface="Calibri"/>
                        </a:rPr>
                        <a:t>Total Expenses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Calibri"/>
                          <a:cs typeface="Calibri"/>
                        </a:rPr>
                        <a:t>$6,269.62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26B-F926-4E17-BAAA-CEA06BC2E36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553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Item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Price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1155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Transportation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(5 people driving, 2 flying)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$3,000.00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Hotel 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Accommodations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(2 hotel rooms for 5-6 nights)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$1,500.00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Miscellaneous Expenses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(such as replacement of damaged equipment)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Calibri"/>
                        </a:rPr>
                        <a:t>$1,500.00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5398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Total Expenses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$6,000.00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81050"/>
          </a:xfrm>
        </p:spPr>
        <p:txBody>
          <a:bodyPr/>
          <a:lstStyle/>
          <a:p>
            <a:pPr algn="ctr"/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Northrop Grumman</a:t>
            </a:r>
          </a:p>
          <a:p>
            <a:r>
              <a:rPr lang="en-US" sz="4000" dirty="0" smtClean="0">
                <a:latin typeface="+mj-lt"/>
              </a:rPr>
              <a:t>Harris </a:t>
            </a:r>
            <a:r>
              <a:rPr lang="en-US" sz="4000" dirty="0" smtClean="0">
                <a:latin typeface="+mj-lt"/>
              </a:rPr>
              <a:t>Corporation</a:t>
            </a:r>
          </a:p>
          <a:p>
            <a:r>
              <a:rPr lang="en-US" sz="4000" dirty="0" smtClean="0">
                <a:latin typeface="+mj-lt"/>
              </a:rPr>
              <a:t>ARM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FAMU/FSU College of Engineering</a:t>
            </a:r>
          </a:p>
          <a:p>
            <a:r>
              <a:rPr lang="en-US" sz="4000" dirty="0" smtClean="0">
                <a:latin typeface="+mj-lt"/>
              </a:rPr>
              <a:t>Dr. Harvey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BB3A2-CEC4-4706-ADC0-5ACF8D14CA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>Tad </a:t>
            </a:r>
            <a:r>
              <a:rPr dirty="0" err="1" smtClean="0"/>
              <a:t>Bryne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78105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703637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"Official Rules and Mission AUVSI &amp; ONR's 13th Annual International Autonomous Underwater Vehicle Competition." </a:t>
            </a:r>
            <a:r>
              <a:rPr lang="en-US" sz="2000" i="1" dirty="0" smtClean="0">
                <a:latin typeface="+mj-lt"/>
              </a:rPr>
              <a:t>AUVSI Foundation</a:t>
            </a:r>
            <a:r>
              <a:rPr lang="en-US" sz="2000" dirty="0" smtClean="0">
                <a:latin typeface="+mj-lt"/>
              </a:rPr>
              <a:t>. Web. Sept.-Oct. 2010. &lt;http://www.auvsifoundation.org/AUVSI/FOUNDATION/UploadedImages/AUV_Mission_Final_2010.pdf&gt;.</a:t>
            </a: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Barngrover</a:t>
            </a:r>
            <a:r>
              <a:rPr lang="en-US" sz="2000" dirty="0" smtClean="0">
                <a:latin typeface="+mj-lt"/>
              </a:rPr>
              <a:t>, Chris. "Design of the 2010 Stingray Autonomous Underwater Vehicle." </a:t>
            </a:r>
            <a:r>
              <a:rPr lang="en-US" sz="2000" i="1" dirty="0" smtClean="0">
                <a:latin typeface="+mj-lt"/>
              </a:rPr>
              <a:t>AUVSI Foundation</a:t>
            </a:r>
            <a:r>
              <a:rPr lang="en-US" sz="2000" dirty="0" smtClean="0">
                <a:latin typeface="+mj-lt"/>
              </a:rPr>
              <a:t>. Office of Naval Research, 13 July 2010. Web. 09 Nov. 2010. &lt;http://www.auvsifoundation.org/AUVSI/FOUNDATION/UploadedImages/SanDiegoiBotics.2010JournalPaper.pdf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7F72D-AAC7-44ED-A708-5719E084F2C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35633" y="609600"/>
            <a:ext cx="8229600" cy="781050"/>
          </a:xfrm>
        </p:spPr>
        <p:txBody>
          <a:bodyPr/>
          <a:lstStyle/>
          <a:p>
            <a:pPr algn="ctr"/>
            <a:r>
              <a:rPr lang="en-US" dirty="0" smtClean="0"/>
              <a:t>Frame Overview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j-lt"/>
              </a:rPr>
              <a:t>80/20 Extruded Aluminum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Can easily adjust and move every component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Corrosion resistant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Design from previous year was pretty, but very difficult to adjust and manufacture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Shape is negligible at low speeds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4E554-75E8-48C6-B099-70F4BF69FB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177984"/>
            <a:ext cx="3352800" cy="25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905000" cy="186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04850"/>
          </a:xfrm>
        </p:spPr>
        <p:txBody>
          <a:bodyPr/>
          <a:lstStyle/>
          <a:p>
            <a:pPr algn="ctr"/>
            <a:r>
              <a:rPr lang="en-US" dirty="0" smtClean="0"/>
              <a:t>Hull Overview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38509" y="1676400"/>
            <a:ext cx="41910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Hull consists of a watertight Pelican Box (1450 Model)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Purchasing Pelican Box is more simple than designing watertight housing and is also inexpensive 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Hull will house all onboard electronics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Box size was chosen based on size of batteries and onboard electronic components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88" y="3953469"/>
            <a:ext cx="3352800" cy="25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199"/>
            <a:ext cx="3352800" cy="234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1050"/>
          </a:xfrm>
        </p:spPr>
        <p:txBody>
          <a:bodyPr/>
          <a:lstStyle/>
          <a:p>
            <a:pPr algn="ctr"/>
            <a:r>
              <a:rPr lang="en-US" dirty="0" smtClean="0"/>
              <a:t>Marker Dropper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72849" cy="4876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Marker must be dropped in a box on the pool floor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Utilize Traxxas 2056 waterproof servomotor that will rotate arm to release markers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This method was chosen because due to simplicity and low cost – used scrap aluminum from machine shop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First design used electromagnets and was more complex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device successfully dropped both balls on command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02F5-80E0-4BAD-867B-2BB1C8C0FC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1"/>
            <a:ext cx="238515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0136"/>
            <a:ext cx="44425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>Reece Spencer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1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04850"/>
          </a:xfrm>
        </p:spPr>
        <p:txBody>
          <a:bodyPr/>
          <a:lstStyle/>
          <a:p>
            <a:pPr algn="ctr"/>
            <a:r>
              <a:rPr lang="en-US" dirty="0" smtClean="0"/>
              <a:t>Camera Housing Design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38509" y="1676400"/>
            <a:ext cx="41910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Original design involved large diameter PVC pipe and metal latches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PVC was too thin and metal latches were too large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Final design uses acrylic and aluminum shell with acrylic viewing lens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Homemade clamps compress O-rings and keep housing water-tight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6952"/>
            <a:ext cx="3006306" cy="26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599"/>
            <a:ext cx="3023593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1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8882</TotalTime>
  <Words>1365</Words>
  <Application>Microsoft Office PowerPoint</Application>
  <PresentationFormat>On-screen Show (4:3)</PresentationFormat>
  <Paragraphs>374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Autonomous Underwater Vehicle:</vt:lpstr>
      <vt:lpstr>Project Overview</vt:lpstr>
      <vt:lpstr>Preliminary Rules</vt:lpstr>
      <vt:lpstr>Tad Bryne</vt:lpstr>
      <vt:lpstr>Frame Overview</vt:lpstr>
      <vt:lpstr>Hull Overview</vt:lpstr>
      <vt:lpstr>Marker Dropper</vt:lpstr>
      <vt:lpstr>Reece Spencer</vt:lpstr>
      <vt:lpstr>Camera Housing Design</vt:lpstr>
      <vt:lpstr>Waterproofing Methods</vt:lpstr>
      <vt:lpstr>In-water Testing</vt:lpstr>
      <vt:lpstr>Kevin Miles</vt:lpstr>
      <vt:lpstr>Major Power Components</vt:lpstr>
      <vt:lpstr>Slide 14</vt:lpstr>
      <vt:lpstr>Thruster Overview</vt:lpstr>
      <vt:lpstr>Slide 16</vt:lpstr>
      <vt:lpstr>   Victoria Jefferson  &amp;  Andy Jeanthenor:</vt:lpstr>
      <vt:lpstr>Prioritization of Sensors</vt:lpstr>
      <vt:lpstr>Software for Sensors</vt:lpstr>
      <vt:lpstr>Cameras</vt:lpstr>
      <vt:lpstr>Camera Tests</vt:lpstr>
      <vt:lpstr>Inertial Measurement Unit</vt:lpstr>
      <vt:lpstr>IMU Tests</vt:lpstr>
      <vt:lpstr> Control System: BeagleBoard</vt:lpstr>
      <vt:lpstr>Control System: Arduino</vt:lpstr>
      <vt:lpstr>Component Software: Motors</vt:lpstr>
      <vt:lpstr>Software Structure</vt:lpstr>
      <vt:lpstr>Software Tests</vt:lpstr>
      <vt:lpstr>Software Tests</vt:lpstr>
      <vt:lpstr>Yanira Torres</vt:lpstr>
      <vt:lpstr>Hydrophones</vt:lpstr>
      <vt:lpstr>Hydrophone Configuration </vt:lpstr>
      <vt:lpstr>Camera Housing Analysis</vt:lpstr>
      <vt:lpstr>Schedule</vt:lpstr>
      <vt:lpstr>Slide 35</vt:lpstr>
      <vt:lpstr>Budget</vt:lpstr>
      <vt:lpstr>Slide 37</vt:lpstr>
      <vt:lpstr>Slide 38</vt:lpstr>
      <vt:lpstr>Special Thanks</vt:lpstr>
      <vt:lpstr>References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AUV Proposal</dc:title>
  <dc:creator>cmstest</dc:creator>
  <cp:lastModifiedBy>User</cp:lastModifiedBy>
  <cp:revision>614</cp:revision>
  <dcterms:created xsi:type="dcterms:W3CDTF">2010-10-20T15:50:33Z</dcterms:created>
  <dcterms:modified xsi:type="dcterms:W3CDTF">2011-04-13T20:01:18Z</dcterms:modified>
</cp:coreProperties>
</file>