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90" r:id="rId3"/>
    <p:sldId id="291" r:id="rId4"/>
    <p:sldId id="287" r:id="rId5"/>
    <p:sldId id="288" r:id="rId6"/>
    <p:sldId id="289" r:id="rId7"/>
    <p:sldId id="295" r:id="rId8"/>
    <p:sldId id="296" r:id="rId9"/>
    <p:sldId id="297" r:id="rId10"/>
    <p:sldId id="292" r:id="rId11"/>
    <p:sldId id="293" r:id="rId12"/>
    <p:sldId id="294" r:id="rId13"/>
    <p:sldId id="282" r:id="rId14"/>
    <p:sldId id="283" r:id="rId15"/>
    <p:sldId id="284" r:id="rId16"/>
    <p:sldId id="285" r:id="rId17"/>
    <p:sldId id="286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CFAD13-7EFB-4AFC-9543-6A9576A3F317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C390C1-E1E4-43B0-A6FD-1407E50C2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7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296-E774-4E18-9745-A3366EBCDD26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0228-97C3-446B-86E5-66C16A83A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015D-05F7-4415-9DEB-41FCD987318F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B014-1E7C-4969-9650-849062576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8773-87E5-40E0-956D-95337492AC73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1678-6618-46E3-AE7A-6F050AEC7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7DCA-D9E4-4181-BA4D-490464E12EBB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07DF-197F-4C9F-A0C1-A1B349539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AE6B-4AFD-4AD6-B06F-29F0B347B3CB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065A-A49A-4FFC-97C7-302932ABD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8352-27DE-4B9E-805C-13B635B177FF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0DFF-A00F-47FB-B2C2-2A634D14C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803D-0944-4A5E-9037-0A396C35F709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E14E-35FF-4FC3-8554-AD96B34F4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0448-D848-4E03-B86A-D33368C4F89B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03E3-4253-45EC-84F1-329E7580D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E163-5786-4A7B-8DFC-65E603ED759C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28B4-C5A5-40BD-BE83-71FDB4F14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8D3A-AAD2-478C-9E4F-E7F35AADDCB0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6CEF-9EC2-4614-B9ED-8638165D7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4130-3BC0-49E1-8EE7-537D1CBF2835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0891-ADE5-45E9-9EC4-C22A44C1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62233-B7F0-4068-A608-5D569B111CAA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43862-14DB-41A0-A43E-DAD634203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Lunabotics Mining Competition</a:t>
            </a:r>
            <a:br>
              <a:rPr lang="en-US" dirty="0" smtClean="0"/>
            </a:br>
            <a:r>
              <a:rPr lang="en-US" sz="3600" dirty="0" smtClean="0"/>
              <a:t>Interim Design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6400800" cy="2286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/>
              <a:t>Team 19:     </a:t>
            </a:r>
            <a:r>
              <a:rPr lang="en-US" dirty="0" err="1" smtClean="0"/>
              <a:t>Aleks</a:t>
            </a:r>
            <a:r>
              <a:rPr lang="en-US" dirty="0" smtClean="0"/>
              <a:t> </a:t>
            </a:r>
            <a:r>
              <a:rPr lang="en-US" dirty="0" err="1" smtClean="0"/>
              <a:t>Fedoriw</a:t>
            </a:r>
            <a:endParaRPr lang="en-US" dirty="0" smtClean="0"/>
          </a:p>
          <a:p>
            <a:pPr algn="l"/>
            <a:r>
              <a:rPr lang="en-US" dirty="0" smtClean="0"/>
              <a:t>		Duncan Haldane</a:t>
            </a:r>
          </a:p>
          <a:p>
            <a:pPr algn="l"/>
            <a:r>
              <a:rPr lang="en-US" dirty="0" smtClean="0"/>
              <a:t>		Arthur Pack</a:t>
            </a:r>
          </a:p>
          <a:p>
            <a:pPr algn="l"/>
            <a:r>
              <a:rPr lang="en-US" dirty="0" smtClean="0"/>
              <a:t>		Michael </a:t>
            </a:r>
            <a:r>
              <a:rPr lang="en-US" dirty="0" err="1" smtClean="0"/>
              <a:t>Pearse</a:t>
            </a:r>
            <a:endParaRPr lang="en-US" dirty="0" smtClean="0"/>
          </a:p>
          <a:p>
            <a:pPr algn="l"/>
            <a:r>
              <a:rPr lang="en-US" dirty="0" smtClean="0"/>
              <a:t>		Carlos Ruiz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Power Circuit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687412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Battery Type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377380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523998"/>
          <a:ext cx="3505200" cy="41046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  <a:gridCol w="1752600"/>
              </a:tblGrid>
              <a:tr h="3851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Lithium Ion</a:t>
                      </a:r>
                      <a:r>
                        <a:rPr lang="en-US" baseline="0" dirty="0" smtClean="0"/>
                        <a:t> Polymer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34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Packing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Power Polymer Li-Ion Cell: 3.7V 10 Ah </a:t>
                      </a:r>
                      <a:endParaRPr lang="en-US" i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37V</a:t>
                      </a:r>
                      <a:endParaRPr lang="en-US" dirty="0"/>
                    </a:p>
                  </a:txBody>
                  <a:tcPr/>
                </a:tc>
              </a:tr>
              <a:tr h="3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Ah</a:t>
                      </a:r>
                      <a:endParaRPr lang="en-US" dirty="0"/>
                    </a:p>
                  </a:txBody>
                  <a:tcPr/>
                </a:tc>
              </a:tr>
              <a:tr h="664762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Max. Discharging Rate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70A</a:t>
                      </a:r>
                      <a:endParaRPr lang="en-US" dirty="0"/>
                    </a:p>
                  </a:txBody>
                  <a:tcPr/>
                </a:tc>
              </a:tr>
              <a:tr h="3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Lb.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64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$699 .95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048000" cy="305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609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Webca</a:t>
            </a:r>
            <a:r>
              <a:rPr lang="en-US" dirty="0"/>
              <a:t>m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Weight Sensors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Bump Sensor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2457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105400"/>
            <a:ext cx="251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50825"/>
            <a:ext cx="7772400" cy="1470025"/>
          </a:xfrm>
        </p:spPr>
        <p:txBody>
          <a:bodyPr/>
          <a:lstStyle/>
          <a:p>
            <a:r>
              <a:rPr lang="en-US" dirty="0" smtClean="0"/>
              <a:t>Main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5867400"/>
            <a:ext cx="3276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524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5435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67400"/>
            <a:ext cx="8458200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1323975"/>
            <a:ext cx="6162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1314450"/>
            <a:ext cx="61817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621" y="6019800"/>
            <a:ext cx="7475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348408" cy="50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47800"/>
            <a:ext cx="53721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1063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048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50673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flipV="1">
            <a:off x="838200" y="7010400"/>
            <a:ext cx="8458200" cy="42703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3426"/>
            <a:ext cx="4341813" cy="56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90625"/>
            <a:ext cx="43624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86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7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C6F7-70EB-4542-A2A2-F29F943C96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Material:</a:t>
            </a:r>
            <a:endParaRPr lang="en-US" dirty="0"/>
          </a:p>
          <a:p>
            <a:pPr lvl="1"/>
            <a:r>
              <a:rPr lang="en-US" dirty="0" smtClean="0"/>
              <a:t>Aluminum 6063</a:t>
            </a:r>
          </a:p>
          <a:p>
            <a:pPr lvl="2"/>
            <a:r>
              <a:rPr lang="en-US" dirty="0" smtClean="0"/>
              <a:t>¾” Square Tubing</a:t>
            </a:r>
          </a:p>
          <a:p>
            <a:pPr lvl="2"/>
            <a:r>
              <a:rPr lang="en-US" dirty="0" smtClean="0"/>
              <a:t>¼” Plate</a:t>
            </a:r>
          </a:p>
          <a:p>
            <a:endParaRPr lang="en-US" dirty="0" smtClean="0"/>
          </a:p>
          <a:p>
            <a:r>
              <a:rPr lang="en-US" dirty="0" smtClean="0"/>
              <a:t>Primary Focus:</a:t>
            </a:r>
            <a:endParaRPr lang="en-US" dirty="0"/>
          </a:p>
          <a:p>
            <a:pPr lvl="1"/>
            <a:r>
              <a:rPr lang="en-US" dirty="0" smtClean="0"/>
              <a:t>Attachment for Motor/Gearbox Assembly</a:t>
            </a:r>
          </a:p>
          <a:p>
            <a:pPr lvl="1"/>
            <a:r>
              <a:rPr lang="en-US" dirty="0" smtClean="0"/>
              <a:t>Attachment for Excavation/Dumping Systems</a:t>
            </a:r>
          </a:p>
        </p:txBody>
      </p:sp>
      <p:pic>
        <p:nvPicPr>
          <p:cNvPr id="7" name="Content Placeholder 6" descr="hexcav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72634" y="1905000"/>
            <a:ext cx="5014166" cy="32784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Constraints: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1m x .370m Max Dimensions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Minimize Weight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" name="Content Placeholder 9" descr="fra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208" t="30672" r="11321" b="20271"/>
          <a:stretch>
            <a:fillRect/>
          </a:stretch>
        </p:blipFill>
        <p:spPr>
          <a:xfrm>
            <a:off x="4038600" y="1752600"/>
            <a:ext cx="4899212" cy="2082165"/>
          </a:xfr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381000" y="4114800"/>
            <a:ext cx="8610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Calculations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ProEngineer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2800" dirty="0" smtClean="0"/>
              <a:t>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Volume </a:t>
            </a:r>
            <a:r>
              <a:rPr lang="en-US" sz="2400" dirty="0"/>
              <a:t>=  </a:t>
            </a:r>
            <a:r>
              <a:rPr lang="en-US" sz="2400" dirty="0" smtClean="0"/>
              <a:t>3.33e+06  mm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Surface Area </a:t>
            </a:r>
            <a:r>
              <a:rPr lang="en-US" sz="2400" dirty="0"/>
              <a:t>=  </a:t>
            </a:r>
            <a:r>
              <a:rPr lang="en-US" sz="2400" dirty="0" smtClean="0"/>
              <a:t>1.33e+06  mm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Density =  2.685e-06  kg/mm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Total Mass </a:t>
            </a:r>
            <a:r>
              <a:rPr lang="en-US" sz="2400" dirty="0"/>
              <a:t>=  </a:t>
            </a:r>
            <a:r>
              <a:rPr lang="en-US" sz="2400" dirty="0" smtClean="0"/>
              <a:t>8.95 kg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4953000" cy="2849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Walking using hip actuated leg</a:t>
            </a:r>
          </a:p>
          <a:p>
            <a:r>
              <a:rPr lang="en-US" dirty="0" smtClean="0"/>
              <a:t>Torque at touchdown: 70 Nm @ 1.5 Hz</a:t>
            </a:r>
          </a:p>
          <a:p>
            <a:r>
              <a:rPr lang="en-US" dirty="0" smtClean="0"/>
              <a:t>Motor: </a:t>
            </a:r>
            <a:r>
              <a:rPr lang="en-US" sz="2800" dirty="0" smtClean="0"/>
              <a:t>18V (36V) </a:t>
            </a:r>
            <a:r>
              <a:rPr lang="en-US" sz="2800" dirty="0" err="1" smtClean="0"/>
              <a:t>Maxon</a:t>
            </a:r>
            <a:r>
              <a:rPr lang="en-US" sz="2800" dirty="0" smtClean="0"/>
              <a:t> RE65 with 50:1 gear reduction</a:t>
            </a:r>
          </a:p>
          <a:p>
            <a:pPr lvl="1"/>
            <a:r>
              <a:rPr lang="en-US" dirty="0" smtClean="0"/>
              <a:t>35 A draw for each motor</a:t>
            </a:r>
          </a:p>
          <a:p>
            <a:pPr lvl="1"/>
            <a:r>
              <a:rPr lang="en-US" dirty="0" smtClean="0"/>
              <a:t>Need 105 A capability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6" t="21687" r="49974" b="23695"/>
          <a:stretch>
            <a:fillRect/>
          </a:stretch>
        </p:blipFill>
        <p:spPr bwMode="auto">
          <a:xfrm>
            <a:off x="5638800" y="3352800"/>
            <a:ext cx="335235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6219" t="40964" r="20064" b="42169"/>
          <a:stretch>
            <a:fillRect/>
          </a:stretch>
        </p:blipFill>
        <p:spPr bwMode="auto">
          <a:xfrm>
            <a:off x="1447800" y="12954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5000" y="3352800"/>
            <a:ext cx="3810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Semi-circular legs 0.297 m in Diameter, 9cm wide </a:t>
            </a:r>
          </a:p>
          <a:p>
            <a:endParaRPr lang="en-US" dirty="0"/>
          </a:p>
          <a:p>
            <a:r>
              <a:rPr lang="en-US" dirty="0" smtClean="0"/>
              <a:t>Need Radial Stiffness of 15,905 N/m</a:t>
            </a:r>
          </a:p>
          <a:p>
            <a:pPr lvl="1"/>
            <a:r>
              <a:rPr lang="en-US" dirty="0" smtClean="0"/>
              <a:t>Pseudo Rigid Body Model</a:t>
            </a:r>
          </a:p>
          <a:p>
            <a:pPr lvl="2"/>
            <a:r>
              <a:rPr lang="en-US" dirty="0" smtClean="0"/>
              <a:t>w = 0.09m; t = 0.00518m</a:t>
            </a:r>
            <a:endParaRPr lang="en-US" dirty="0"/>
          </a:p>
        </p:txBody>
      </p:sp>
      <p:pic>
        <p:nvPicPr>
          <p:cNvPr id="8" name="Picture 7" descr="fbf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95400"/>
            <a:ext cx="3048000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800600" cy="4525963"/>
          </a:xfrm>
        </p:spPr>
        <p:txBody>
          <a:bodyPr/>
          <a:lstStyle/>
          <a:p>
            <a:r>
              <a:rPr lang="en-US" dirty="0" smtClean="0"/>
              <a:t>For a 1 </a:t>
            </a:r>
            <a:r>
              <a:rPr lang="en-US" dirty="0" err="1" smtClean="0"/>
              <a:t>kN</a:t>
            </a:r>
            <a:r>
              <a:rPr lang="en-US" dirty="0" smtClean="0"/>
              <a:t> load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Vertical tip Deflection: 65.93mm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 = 1000/0.06593 = 15,167 N/m</a:t>
            </a:r>
          </a:p>
        </p:txBody>
      </p:sp>
      <p:pic>
        <p:nvPicPr>
          <p:cNvPr id="2050" name="Picture 2" descr="D:\Leg Deformation.jpg"/>
          <p:cNvPicPr>
            <a:picLocks noChangeAspect="1" noChangeArrowheads="1"/>
          </p:cNvPicPr>
          <p:nvPr/>
        </p:nvPicPr>
        <p:blipFill>
          <a:blip r:embed="rId2" cstate="print"/>
          <a:srcRect t="13741" r="54348"/>
          <a:stretch>
            <a:fillRect/>
          </a:stretch>
        </p:blipFill>
        <p:spPr bwMode="auto">
          <a:xfrm>
            <a:off x="5029200" y="1752599"/>
            <a:ext cx="3429000" cy="4100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943600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Deflection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Excavator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Bucket Chain system</a:t>
            </a:r>
          </a:p>
          <a:p>
            <a:r>
              <a:rPr lang="en-US" dirty="0" smtClean="0"/>
              <a:t>Uses lower plate to hold material while scoops push it along</a:t>
            </a:r>
          </a:p>
          <a:p>
            <a:r>
              <a:rPr lang="en-US" dirty="0" smtClean="0"/>
              <a:t>Swivels on a four-bar linkage</a:t>
            </a:r>
          </a:p>
          <a:p>
            <a:r>
              <a:rPr lang="en-US" dirty="0" smtClean="0"/>
              <a:t>Powered by a single motor</a:t>
            </a:r>
            <a:endParaRPr lang="en-US" dirty="0"/>
          </a:p>
        </p:txBody>
      </p:sp>
      <p:pic>
        <p:nvPicPr>
          <p:cNvPr id="7" name="Content Placeholder 6" descr="excav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208" t="14112" r="9434" b="10195"/>
          <a:stretch>
            <a:fillRect/>
          </a:stretch>
        </p:blipFill>
        <p:spPr>
          <a:xfrm>
            <a:off x="4572000" y="2590800"/>
            <a:ext cx="4333568" cy="3276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Uses two power screws to lift bucket</a:t>
            </a:r>
          </a:p>
          <a:p>
            <a:r>
              <a:rPr lang="en-US" dirty="0" smtClean="0"/>
              <a:t>Cable connected to frame forces bucket to dump contents</a:t>
            </a:r>
          </a:p>
          <a:p>
            <a:r>
              <a:rPr lang="en-US" dirty="0" smtClean="0"/>
              <a:t>Lid is hinged to allow contents to dump farther away from the bucket</a:t>
            </a:r>
          </a:p>
          <a:p>
            <a:r>
              <a:rPr lang="en-US" dirty="0" smtClean="0"/>
              <a:t>Very lightweight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bucket_syste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868" t="4345" r="18868" b="24845"/>
          <a:stretch>
            <a:fillRect/>
          </a:stretch>
        </p:blipFill>
        <p:spPr>
          <a:xfrm>
            <a:off x="4343400" y="1905000"/>
            <a:ext cx="4682359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5" name="Content Placeholder 4" descr="hexcavator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1379" t="5051" r="29184" b="10768"/>
          <a:stretch>
            <a:fillRect/>
          </a:stretch>
        </p:blipFill>
        <p:spPr>
          <a:xfrm>
            <a:off x="2209800" y="1219200"/>
            <a:ext cx="4267200" cy="54623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269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NASA Lunabotics Mining Competition Interim Design Presentation</vt:lpstr>
      <vt:lpstr>Chassis</vt:lpstr>
      <vt:lpstr>Chassis</vt:lpstr>
      <vt:lpstr>Walking</vt:lpstr>
      <vt:lpstr>Leg Design</vt:lpstr>
      <vt:lpstr>FEA Simulation</vt:lpstr>
      <vt:lpstr>Excavator System</vt:lpstr>
      <vt:lpstr>Bucket System</vt:lpstr>
      <vt:lpstr>Final Design</vt:lpstr>
      <vt:lpstr>System Power Circuit</vt:lpstr>
      <vt:lpstr>  Battery Type    </vt:lpstr>
      <vt:lpstr>Sensors</vt:lpstr>
      <vt:lpstr>Main Control</vt:lpstr>
      <vt:lpstr>Wireless Aspects</vt:lpstr>
      <vt:lpstr>MCU</vt:lpstr>
      <vt:lpstr>Controls</vt:lpstr>
      <vt:lpstr>Overall design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Carlos</cp:lastModifiedBy>
  <cp:revision>9</cp:revision>
  <dcterms:created xsi:type="dcterms:W3CDTF">2009-10-11T01:07:15Z</dcterms:created>
  <dcterms:modified xsi:type="dcterms:W3CDTF">2011-01-10T17:09:12Z</dcterms:modified>
</cp:coreProperties>
</file>