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Default Extension="vml" ContentType="application/vnd.openxmlformats-officedocument.vmlDrawing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sldIdLst>
    <p:sldId id="257" r:id="rId3"/>
    <p:sldId id="262" r:id="rId4"/>
    <p:sldId id="264" r:id="rId5"/>
    <p:sldId id="308" r:id="rId6"/>
    <p:sldId id="327" r:id="rId7"/>
    <p:sldId id="309" r:id="rId8"/>
    <p:sldId id="310" r:id="rId9"/>
    <p:sldId id="311" r:id="rId10"/>
    <p:sldId id="312" r:id="rId11"/>
    <p:sldId id="313" r:id="rId12"/>
    <p:sldId id="314" r:id="rId13"/>
    <p:sldId id="319" r:id="rId14"/>
    <p:sldId id="323" r:id="rId15"/>
    <p:sldId id="324" r:id="rId16"/>
    <p:sldId id="325" r:id="rId17"/>
    <p:sldId id="326" r:id="rId18"/>
    <p:sldId id="305" r:id="rId19"/>
    <p:sldId id="328" r:id="rId20"/>
    <p:sldId id="307" r:id="rId21"/>
    <p:sldId id="299" r:id="rId22"/>
    <p:sldId id="322" r:id="rId23"/>
    <p:sldId id="300" r:id="rId24"/>
    <p:sldId id="318" r:id="rId25"/>
    <p:sldId id="320" r:id="rId26"/>
    <p:sldId id="321" r:id="rId27"/>
    <p:sldId id="271" r:id="rId28"/>
    <p:sldId id="272" r:id="rId29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73" autoAdjust="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X1 &amp; X2 Interaction Plot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5944125628364275"/>
          <c:y val="0.17248310115081791"/>
          <c:w val="0.62381936721186693"/>
          <c:h val="0.65873773470623853"/>
        </c:manualLayout>
      </c:layout>
      <c:scatterChart>
        <c:scatterStyle val="smoothMarker"/>
        <c:ser>
          <c:idx val="1"/>
          <c:order val="0"/>
          <c:tx>
            <c:v>X2=+1</c:v>
          </c:tx>
          <c:xVal>
            <c:numRef>
              <c:f>Sheet1!$E$8:$F$8</c:f>
              <c:numCache>
                <c:formatCode>General</c:formatCode>
                <c:ptCount val="2"/>
                <c:pt idx="0">
                  <c:v>1</c:v>
                </c:pt>
                <c:pt idx="1">
                  <c:v>4</c:v>
                </c:pt>
              </c:numCache>
            </c:numRef>
          </c:xVal>
          <c:yVal>
            <c:numRef>
              <c:f>Sheet1!$E$9:$F$9</c:f>
              <c:numCache>
                <c:formatCode>General</c:formatCode>
                <c:ptCount val="2"/>
                <c:pt idx="0">
                  <c:v>62.08</c:v>
                </c:pt>
                <c:pt idx="1">
                  <c:v>56.93</c:v>
                </c:pt>
              </c:numCache>
            </c:numRef>
          </c:yVal>
          <c:smooth val="1"/>
        </c:ser>
        <c:ser>
          <c:idx val="0"/>
          <c:order val="1"/>
          <c:tx>
            <c:v>X2=-1</c:v>
          </c:tx>
          <c:xVal>
            <c:numRef>
              <c:f>Sheet1!$E$5:$F$5</c:f>
              <c:numCache>
                <c:formatCode>General</c:formatCode>
                <c:ptCount val="2"/>
                <c:pt idx="0">
                  <c:v>1</c:v>
                </c:pt>
                <c:pt idx="1">
                  <c:v>4</c:v>
                </c:pt>
              </c:numCache>
            </c:numRef>
          </c:xVal>
          <c:yVal>
            <c:numRef>
              <c:f>Sheet1!$E$6:$F$6</c:f>
              <c:numCache>
                <c:formatCode>General</c:formatCode>
                <c:ptCount val="2"/>
                <c:pt idx="0">
                  <c:v>78.59</c:v>
                </c:pt>
                <c:pt idx="1">
                  <c:v>57.18</c:v>
                </c:pt>
              </c:numCache>
            </c:numRef>
          </c:yVal>
          <c:smooth val="1"/>
        </c:ser>
        <c:axId val="59055104"/>
        <c:axId val="59073664"/>
      </c:scatterChart>
      <c:valAx>
        <c:axId val="59055104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X1</a:t>
                </a:r>
              </a:p>
            </c:rich>
          </c:tx>
          <c:layout>
            <c:manualLayout>
              <c:xMode val="edge"/>
              <c:yMode val="edge"/>
              <c:x val="0.47313373963847727"/>
              <c:y val="0.8801844538663437"/>
            </c:manualLayout>
          </c:layout>
        </c:title>
        <c:numFmt formatCode="General" sourceLinked="1"/>
        <c:tickLblPos val="none"/>
        <c:crossAx val="59073664"/>
        <c:crosses val="autoZero"/>
        <c:crossBetween val="midCat"/>
      </c:valAx>
      <c:valAx>
        <c:axId val="59073664"/>
        <c:scaling>
          <c:orientation val="minMax"/>
          <c:min val="5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Response</a:t>
                </a:r>
              </a:p>
            </c:rich>
          </c:tx>
          <c:layout/>
        </c:title>
        <c:numFmt formatCode="General" sourceLinked="1"/>
        <c:tickLblPos val="nextTo"/>
        <c:crossAx val="59055104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6.xml"/><Relationship Id="rId7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.xml"/><Relationship Id="rId9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0.xml"/><Relationship Id="rId7" Type="http://schemas.openxmlformats.org/officeDocument/2006/relationships/image" Target="../media/image3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1.xml"/><Relationship Id="rId9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8.xml"/><Relationship Id="rId7" Type="http://schemas.openxmlformats.org/officeDocument/2006/relationships/image" Target="../media/image3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9.xml"/><Relationship Id="rId9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4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6.xml"/><Relationship Id="rId7" Type="http://schemas.openxmlformats.org/officeDocument/2006/relationships/image" Target="../media/image3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7.xml"/><Relationship Id="rId9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0.xml"/><Relationship Id="rId7" Type="http://schemas.openxmlformats.org/officeDocument/2006/relationships/image" Target="../media/image3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1.xml"/><Relationship Id="rId9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8.xml"/><Relationship Id="rId7" Type="http://schemas.openxmlformats.org/officeDocument/2006/relationships/image" Target="../media/image3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9.xml"/><Relationship Id="rId9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7412D8C-26CD-40F2-A399-4058B83D87A6}" type="datetimeFigureOut">
              <a:rPr/>
              <a:pPr>
                <a:defRPr/>
              </a:pPr>
              <a:t>10/18/2010</a:t>
            </a:fld>
            <a:endParaRPr dirty="0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 algn="r"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3B35598-598F-46FD-A508-0129D3812EF8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ED238E-46C5-4E1D-835D-1192E409DEA7}" type="datetimeFigureOut">
              <a:rPr lang="en-US">
                <a:solidFill>
                  <a:srgbClr val="1F497D"/>
                </a:solidFill>
              </a:rPr>
              <a:pPr>
                <a:defRPr/>
              </a:pPr>
              <a:t>1/6/2011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774B4B-C503-4CCC-AC24-CAEB3D04EDAD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3EF496-B21A-417C-AE29-D7EEC0CE1355}" type="datetimeFigureOut">
              <a:rPr lang="en-US">
                <a:solidFill>
                  <a:srgbClr val="1F497D"/>
                </a:solidFill>
              </a:rPr>
              <a:pPr>
                <a:defRPr/>
              </a:pPr>
              <a:t>1/6/2011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D279D38-0CE6-4186-8BAD-5B441849331C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3 Choic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5425" y="1852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5425" y="31845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Answer3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5425" y="45180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4047" y="1673351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84047" y="3005861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84047" y="4338370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124936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25812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Answer3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5575" y="39147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Answer4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5575" y="524668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069847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3734866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371600" y="5067375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4 Choic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5425" y="124936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5425" y="25812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Answer3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45425" y="39147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Answer4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45425" y="524668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4047" y="1069847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84047" y="2402357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84047" y="3734866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384047" y="5067375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2 Choic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5425" y="2233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5425" y="38735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4047" y="1901723"/>
            <a:ext cx="7388352" cy="1522476"/>
          </a:xfrm>
          <a:prstGeom prst="rect">
            <a:avLst/>
          </a:prstGeom>
        </p:spPr>
        <p:txBody>
          <a:bodyPr lIns="90876" tIns="43390" rIns="90876" bIns="43390" anchor="ctr">
            <a:normAutofit/>
          </a:bodyPr>
          <a:lstStyle>
            <a:lvl1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84047" y="3540785"/>
            <a:ext cx="7388352" cy="1522476"/>
          </a:xfrm>
          <a:prstGeom prst="rect">
            <a:avLst/>
          </a:prstGeom>
        </p:spPr>
        <p:txBody>
          <a:bodyPr lIns="90876" tIns="43390" rIns="90876" bIns="43390" anchor="ctr">
            <a:normAutofit/>
          </a:bodyPr>
          <a:lstStyle>
            <a:lvl1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2233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38735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lIns="90876" tIns="43390" rIns="90876" bIns="43390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lIns="90876" tIns="43390" rIns="90876" bIns="43390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124936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25812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Answer3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5575" y="39147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Answer4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5575" y="524668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069847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3734866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371600" y="5067375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alette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524000"/>
            <a:ext cx="804863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7412D8C-26CD-40F2-A399-4058B83D87A6}" type="datetimeFigureOut">
              <a:rPr/>
              <a:pPr>
                <a:defRPr/>
              </a:pPr>
              <a:t>10/18/2010</a:t>
            </a:fld>
            <a:endParaRPr dirty="0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 algn="r"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3B35598-598F-46FD-A508-0129D3812EF8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1143000"/>
          </a:xfrm>
          <a:noFill/>
        </p:spPr>
        <p:txBody>
          <a:bodyPr/>
          <a:lstStyle>
            <a:lvl1pPr algn="ctr">
              <a:defRPr>
                <a:solidFill>
                  <a:schemeClr val="accent1">
                    <a:lumMod val="50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9A2C31-61CB-46E8-9AB7-C977C203DF93}" type="datetimeFigureOut">
              <a:rPr lang="en-US">
                <a:solidFill>
                  <a:srgbClr val="1F497D"/>
                </a:solidFill>
              </a:rPr>
              <a:pPr>
                <a:defRPr/>
              </a:pPr>
              <a:t>1/6/2011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88E01C-9D41-41DB-AC10-A84BC8220F37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1143000"/>
          </a:xfrm>
          <a:noFill/>
        </p:spPr>
        <p:txBody>
          <a:bodyPr/>
          <a:lstStyle>
            <a:lvl1pPr algn="ctr">
              <a:defRPr>
                <a:solidFill>
                  <a:schemeClr val="accent1">
                    <a:lumMod val="50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9A2C31-61CB-46E8-9AB7-C977C203DF93}" type="datetimeFigureOut">
              <a:rPr lang="en-US">
                <a:solidFill>
                  <a:srgbClr val="1F497D"/>
                </a:solidFill>
              </a:rPr>
              <a:pPr>
                <a:defRPr/>
              </a:pPr>
              <a:t>1/6/2011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88E01C-9D41-41DB-AC10-A84BC8220F37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5C09D51-D331-4F9A-9F1A-AE68E60D9FA0}" type="datetimeFigureOut">
              <a:rPr lang="en-US">
                <a:solidFill>
                  <a:srgbClr val="1F497D"/>
                </a:solidFill>
              </a:rPr>
              <a:pPr>
                <a:defRPr/>
              </a:pPr>
              <a:t>1/6/2011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 algn="r">
              <a:defRPr dirty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B2E072-272C-43FC-A2BB-0D1A3C3F02C2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287AFD-5628-4520-8BF4-C32C5FE6EBB9}" type="datetimeFigureOut">
              <a:rPr lang="en-US">
                <a:solidFill>
                  <a:srgbClr val="1F497D"/>
                </a:solidFill>
              </a:rPr>
              <a:pPr>
                <a:defRPr/>
              </a:pPr>
              <a:t>1/6/2011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084D91-4801-487C-BA4E-D23341384376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344E45-C6DF-4BA2-BFAE-C8AD19F3C690}" type="datetimeFigureOut">
              <a:rPr lang="en-US">
                <a:solidFill>
                  <a:srgbClr val="1F497D"/>
                </a:solidFill>
              </a:rPr>
              <a:pPr>
                <a:defRPr/>
              </a:pPr>
              <a:t>1/6/2011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C8219E-EE92-482E-B901-4899731CF252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05677B-91AD-4FF4-AA76-252B237FC8F5}" type="datetimeFigureOut">
              <a:rPr lang="en-US">
                <a:solidFill>
                  <a:srgbClr val="1F497D"/>
                </a:solidFill>
              </a:rPr>
              <a:pPr>
                <a:defRPr/>
              </a:pPr>
              <a:t>1/6/2011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8A0B15-2F53-47DA-8E56-B9997CC16CB9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0338580-7E30-488E-8464-6DFAB10E305C}" type="datetimeFigureOut">
              <a:rPr lang="en-US">
                <a:solidFill>
                  <a:srgbClr val="1F497D"/>
                </a:solidFill>
              </a:rPr>
              <a:pPr>
                <a:defRPr/>
              </a:pPr>
              <a:t>1/6/2011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dirty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9E3EEA-E3AF-4B26-A66B-F136B1A625D0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FBE7FB-9696-4977-ACBB-0704B1E4C6AF}" type="datetimeFigureOut">
              <a:rPr lang="en-US">
                <a:solidFill>
                  <a:srgbClr val="1F497D"/>
                </a:solidFill>
              </a:rPr>
              <a:pPr>
                <a:defRPr/>
              </a:pPr>
              <a:t>1/6/2011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6ABC04-F730-432D-B5C3-A8CEF2C2573C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E03141-8B71-4665-89F1-8B70A539CA17}" type="datetimeFigureOut">
              <a:rPr lang="en-US">
                <a:solidFill>
                  <a:srgbClr val="EEECE1"/>
                </a:solidFill>
              </a:rPr>
              <a:pPr>
                <a:defRPr/>
              </a:pPr>
              <a:t>1/6/2011</a:t>
            </a:fld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DE7AA9-09A1-495F-857B-AFA0EC4DAE0D}" type="slidenum">
              <a:rPr lang="en-US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EECE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ED238E-46C5-4E1D-835D-1192E409DEA7}" type="datetimeFigureOut">
              <a:rPr lang="en-US">
                <a:solidFill>
                  <a:srgbClr val="1F497D"/>
                </a:solidFill>
              </a:rPr>
              <a:pPr>
                <a:defRPr/>
              </a:pPr>
              <a:t>1/6/2011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774B4B-C503-4CCC-AC24-CAEB3D04EDAD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3EF496-B21A-417C-AE29-D7EEC0CE1355}" type="datetimeFigureOut">
              <a:rPr lang="en-US">
                <a:solidFill>
                  <a:srgbClr val="1F497D"/>
                </a:solidFill>
              </a:rPr>
              <a:pPr>
                <a:defRPr/>
              </a:pPr>
              <a:t>1/6/2011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D279D38-0CE6-4186-8BAD-5B441849331C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5C09D51-D331-4F9A-9F1A-AE68E60D9FA0}" type="datetimeFigureOut">
              <a:rPr lang="en-US">
                <a:solidFill>
                  <a:srgbClr val="1F497D"/>
                </a:solidFill>
              </a:rPr>
              <a:pPr>
                <a:defRPr/>
              </a:pPr>
              <a:t>1/6/2011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 algn="r">
              <a:defRPr dirty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B2E072-272C-43FC-A2BB-0D1A3C3F02C2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3 Choic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5425" y="1852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5425" y="31845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Answer3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5425" y="45180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4047" y="1673351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84047" y="3005861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84047" y="4338370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124936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25812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Answer3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5575" y="39147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Answer4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5575" y="524668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069847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3734866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371600" y="5067375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4 Choic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5425" y="124936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5425" y="25812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Answer3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45425" y="39147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Answer4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45425" y="524668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4047" y="1069847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84047" y="2402357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84047" y="3734866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384047" y="5067375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2 Choic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5425" y="2233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5425" y="38735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4047" y="1901723"/>
            <a:ext cx="7388352" cy="1522476"/>
          </a:xfrm>
          <a:prstGeom prst="rect">
            <a:avLst/>
          </a:prstGeom>
        </p:spPr>
        <p:txBody>
          <a:bodyPr lIns="90876" tIns="43390" rIns="90876" bIns="43390" anchor="ctr">
            <a:normAutofit/>
          </a:bodyPr>
          <a:lstStyle>
            <a:lvl1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84047" y="3540785"/>
            <a:ext cx="7388352" cy="1522476"/>
          </a:xfrm>
          <a:prstGeom prst="rect">
            <a:avLst/>
          </a:prstGeom>
        </p:spPr>
        <p:txBody>
          <a:bodyPr lIns="90876" tIns="43390" rIns="90876" bIns="43390" anchor="ctr">
            <a:normAutofit/>
          </a:bodyPr>
          <a:lstStyle>
            <a:lvl1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2233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38735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lIns="90876" tIns="43390" rIns="90876" bIns="43390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lIns="90876" tIns="43390" rIns="90876" bIns="43390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124936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25812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Answer3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5575" y="39147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Answer4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5575" y="524668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069847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3734866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371600" y="5067375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alette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524000"/>
            <a:ext cx="804863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287AFD-5628-4520-8BF4-C32C5FE6EBB9}" type="datetimeFigureOut">
              <a:rPr lang="en-US">
                <a:solidFill>
                  <a:srgbClr val="1F497D"/>
                </a:solidFill>
              </a:rPr>
              <a:pPr>
                <a:defRPr/>
              </a:pPr>
              <a:t>1/6/2011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084D91-4801-487C-BA4E-D23341384376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344E45-C6DF-4BA2-BFAE-C8AD19F3C690}" type="datetimeFigureOut">
              <a:rPr lang="en-US">
                <a:solidFill>
                  <a:srgbClr val="1F497D"/>
                </a:solidFill>
              </a:rPr>
              <a:pPr>
                <a:defRPr/>
              </a:pPr>
              <a:t>1/6/2011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C8219E-EE92-482E-B901-4899731CF252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05677B-91AD-4FF4-AA76-252B237FC8F5}" type="datetimeFigureOut">
              <a:rPr lang="en-US">
                <a:solidFill>
                  <a:srgbClr val="1F497D"/>
                </a:solidFill>
              </a:rPr>
              <a:pPr>
                <a:defRPr/>
              </a:pPr>
              <a:t>1/6/2011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8A0B15-2F53-47DA-8E56-B9997CC16CB9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0338580-7E30-488E-8464-6DFAB10E305C}" type="datetimeFigureOut">
              <a:rPr lang="en-US">
                <a:solidFill>
                  <a:srgbClr val="1F497D"/>
                </a:solidFill>
              </a:rPr>
              <a:pPr>
                <a:defRPr/>
              </a:pPr>
              <a:t>1/6/2011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dirty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9E3EEA-E3AF-4B26-A66B-F136B1A625D0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FBE7FB-9696-4977-ACBB-0704B1E4C6AF}" type="datetimeFigureOut">
              <a:rPr lang="en-US">
                <a:solidFill>
                  <a:srgbClr val="1F497D"/>
                </a:solidFill>
              </a:rPr>
              <a:pPr>
                <a:defRPr/>
              </a:pPr>
              <a:t>1/6/2011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6ABC04-F730-432D-B5C3-A8CEF2C2573C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E03141-8B71-4665-89F1-8B70A539CA17}" type="datetimeFigureOut">
              <a:rPr lang="en-US">
                <a:solidFill>
                  <a:srgbClr val="EEECE1"/>
                </a:solidFill>
              </a:rPr>
              <a:pPr>
                <a:defRPr/>
              </a:pPr>
              <a:t>1/6/2011</a:t>
            </a:fld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DE7AA9-09A1-495F-857B-AFA0EC4DAE0D}" type="slidenum">
              <a:rPr lang="en-US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EECE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20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4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266EE11-BB54-4518-8123-F0C94D3DFCF1}" type="datetimeFigureOut">
              <a:rPr lang="en-US">
                <a:solidFill>
                  <a:srgbClr val="1F497D"/>
                </a:solidFill>
              </a:rPr>
              <a:pPr>
                <a:defRPr/>
              </a:pPr>
              <a:t>1/6/2011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dirty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57603F-C1DB-48E0-9637-7E187842F674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8064A2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8064A2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8064A2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8064A2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20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54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266EE11-BB54-4518-8123-F0C94D3DFCF1}" type="datetimeFigureOut">
              <a:rPr lang="en-US">
                <a:solidFill>
                  <a:srgbClr val="1F497D"/>
                </a:solidFill>
              </a:rPr>
              <a:pPr>
                <a:defRPr/>
              </a:pPr>
              <a:t>1/6/2011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dirty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57603F-C1DB-48E0-9637-7E187842F674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8064A2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8064A2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8064A2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8064A2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koala\dearmkr\My%20Documents\koala\metzghu\private\Senior%20Design\final%20paper%20calculations.xmcd\Selection%2019%20-2%20478%20477" TargetMode="Externa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file:///\\koala\metzghu\private\Senior%20Design\final%20paper%20calculations.xmcd\Selection%2019%20478%20494%201005" TargetMode="Externa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4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file:///\\koala\dearmkr\My%20Documents\koala\cosmuer\private\Fall%202010\Senior%20Design\calculations1.xmcd\Selection%203%204%20566%20773" TargetMode="Externa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5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file:///\\koala\dearmkr\My%20Documents\koala\cosmuer\private\Fall%202010\Senior%20Design\calculations1.xmcd\Selection%203%20830%20572%201549" TargetMode="Externa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6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file:///\\koala\metzghu\private\Senior%20Design\final%20paper%20calculations.xmcd\Selection%2027%20428%20197%20477" TargetMode="External"/><Relationship Id="rId3" Type="http://schemas.openxmlformats.org/officeDocument/2006/relationships/image" Target="../media/image22.png"/><Relationship Id="rId7" Type="http://schemas.openxmlformats.org/officeDocument/2006/relationships/oleObject" Target="file:///\\koala\metzghu\private\Senior%20Design\final%20paper%20calculations.xmcd\Selection%2019%20503%20294%20629" TargetMode="Externa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oleObject" Target="file:///\\koala\metzghu\private\Senior%20Design\final%20paper%20calculations.xmcd\Selection%2019%20382%20138%20429" TargetMode="External"/><Relationship Id="rId5" Type="http://schemas.openxmlformats.org/officeDocument/2006/relationships/oleObject" Target="file:///\\koala\metzghu\private\Senior%20Design\final%20paper%20calculations.xmcd\Selection%20187%20383%20353%20418" TargetMode="External"/><Relationship Id="rId4" Type="http://schemas.openxmlformats.org/officeDocument/2006/relationships/oleObject" Target="file:///\\koala\metzghu\private\Senior%20Design\final%20paper%20calculations.xmcd\Selection%2019%20319%20122%20346" TargetMode="External"/><Relationship Id="rId9" Type="http://schemas.openxmlformats.org/officeDocument/2006/relationships/oleObject" Target="file:///\\koala\metzghu\private\Senior%20Design\final%20paper%20calculations.xmcd\Selection%20211%20430%20355%2047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file:///\\koala\metzghu\private\Senior%20Design\final%20paper%20calculations.xmcd\Selection%2035%20863%20494%201005" TargetMode="Externa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52800" y="228600"/>
            <a:ext cx="5472332" cy="3276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Integration of experimental propulsion systems in micro air vehicles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67000" y="3733800"/>
            <a:ext cx="6477000" cy="3124200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100" dirty="0" smtClean="0"/>
              <a:t>Final Fall 2010 Presentation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100" dirty="0" smtClean="0"/>
              <a:t>November 30, 2010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Team # 3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Erica Cosmutto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Hunter Metzger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Joel Ware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Kristina De Armas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Michael Isaza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Santiago Baus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pic>
        <p:nvPicPr>
          <p:cNvPr id="21508" name="Picture 6" descr="http://www.eng.fsu.edu/~arenaal/Solar_Car/images/COE_se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5814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http://cnd.memphis.edu/isdp07/af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09600"/>
            <a:ext cx="22225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8000" t="8000" r="28000" b="6667"/>
          <a:stretch>
            <a:fillRect/>
          </a:stretch>
        </p:blipFill>
        <p:spPr bwMode="auto">
          <a:xfrm>
            <a:off x="5105400" y="18288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576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371600"/>
            <a:ext cx="4118784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343400" y="1447800"/>
            <a:ext cx="3810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COMSOL Representation of Flow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3276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Velocity Profile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4419600"/>
            <a:ext cx="434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Air flow more fully developed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Lowest velocity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‘Feeds’ the fan more boundary layer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Increases efficiency </a:t>
            </a:r>
            <a:endParaRPr lang="en-US" sz="2400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 lnSpcReduction="1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2: </a:t>
            </a: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Hole Farther</a:t>
            </a:r>
            <a:r>
              <a:rPr kumimoji="0" lang="en-US" sz="4000" b="1" i="0" u="none" strike="noStrike" kern="1200" cap="all" spc="0" normalizeH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away from </a:t>
            </a:r>
            <a:r>
              <a:rPr kumimoji="0" lang="en-US" sz="4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Fan</a:t>
            </a:r>
            <a:endParaRPr kumimoji="0" lang="en-US" sz="40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6764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4267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1905000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Velocity Profile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1981200"/>
            <a:ext cx="3810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COMSOL Representation of Flow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67200" y="4648200"/>
            <a:ext cx="4495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Rod attached to maximize flow that reaches blades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High velocity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 lnSpcReduction="1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3: </a:t>
            </a: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rob attached</a:t>
            </a:r>
            <a:r>
              <a:rPr kumimoji="0" lang="en-US" sz="4000" b="1" i="0" u="none" strike="noStrike" kern="1200" cap="all" spc="0" normalizeH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hub</a:t>
            </a:r>
            <a:endParaRPr kumimoji="0" lang="en-US" sz="40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137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5867400"/>
            <a:ext cx="1228725" cy="40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Fixed vs. Varying Values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2438400"/>
          <a:ext cx="73152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</a:tblGrid>
              <a:tr h="321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Measurement</a:t>
                      </a:r>
                      <a:endParaRPr lang="en-US"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Value</a:t>
                      </a:r>
                      <a:endParaRPr lang="en-US"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217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Length</a:t>
                      </a:r>
                      <a:endParaRPr lang="en-US"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32”</a:t>
                      </a:r>
                      <a:endParaRPr lang="en-US"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217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Diameter</a:t>
                      </a:r>
                      <a:endParaRPr lang="en-US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6”</a:t>
                      </a:r>
                      <a:endParaRPr lang="en-US"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217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Inlet Area</a:t>
                      </a:r>
                      <a:endParaRPr lang="en-US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5.412 in</a:t>
                      </a:r>
                      <a:r>
                        <a:rPr lang="en-US" sz="2000" baseline="30000" dirty="0"/>
                        <a:t>2</a:t>
                      </a:r>
                      <a:endParaRPr lang="en-US"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217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Exit Area</a:t>
                      </a:r>
                      <a:endParaRPr lang="en-US"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4.23 in</a:t>
                      </a:r>
                      <a:r>
                        <a:rPr lang="en-US" sz="2000" baseline="30000" dirty="0"/>
                        <a:t>2</a:t>
                      </a:r>
                      <a:endParaRPr lang="en-US"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4953000"/>
          <a:ext cx="7010400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</a:tblGrid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Fuselage</a:t>
                      </a:r>
                      <a:endParaRPr lang="en-US"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Distance From Inlet</a:t>
                      </a:r>
                      <a:r>
                        <a:rPr lang="en-US" sz="2000" baseline="0" dirty="0" smtClean="0"/>
                        <a:t> to Fan</a:t>
                      </a:r>
                      <a:endParaRPr lang="en-US"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20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Design 1</a:t>
                      </a:r>
                      <a:endParaRPr lang="en-US"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10.2282”</a:t>
                      </a:r>
                      <a:endParaRPr lang="en-US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20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Design 2</a:t>
                      </a:r>
                      <a:endParaRPr lang="en-US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4.52098”</a:t>
                      </a:r>
                      <a:endParaRPr lang="en-US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20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Design 3</a:t>
                      </a:r>
                      <a:endParaRPr lang="en-US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+mn-ea"/>
                          <a:cs typeface="+mn-cs"/>
                        </a:rPr>
                        <a:t>10.2282”</a:t>
                      </a:r>
                      <a:endParaRPr lang="en-US"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24200" y="1828800"/>
            <a:ext cx="1986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Fixed Values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4343400"/>
            <a:ext cx="2243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Varying Values</a:t>
            </a:r>
            <a:endParaRPr lang="en-US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924800" cy="3505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2</a:t>
            </a:r>
            <a:r>
              <a:rPr lang="en-US" sz="2800" baseline="30000" dirty="0" smtClean="0"/>
              <a:t>k </a:t>
            </a:r>
            <a:r>
              <a:rPr lang="en-US" sz="2800" dirty="0" smtClean="0"/>
              <a:t>Factorial design</a:t>
            </a:r>
          </a:p>
          <a:p>
            <a:pPr lvl="1"/>
            <a:r>
              <a:rPr lang="en-US" sz="2400" dirty="0" smtClean="0"/>
              <a:t>2 levels and 2 factors with 1 sample</a:t>
            </a:r>
          </a:p>
          <a:p>
            <a:pPr lvl="1"/>
            <a:r>
              <a:rPr lang="en-US" sz="2400" dirty="0" smtClean="0"/>
              <a:t>Response: Velocity exiting the fan</a:t>
            </a:r>
          </a:p>
          <a:p>
            <a:r>
              <a:rPr lang="en-US" sz="2800" dirty="0" smtClean="0"/>
              <a:t>Factors:</a:t>
            </a:r>
          </a:p>
          <a:p>
            <a:pPr lvl="1"/>
            <a:r>
              <a:rPr lang="en-US" sz="2400" dirty="0" smtClean="0"/>
              <a:t>Distance of inlet from Fan</a:t>
            </a:r>
          </a:p>
          <a:p>
            <a:pPr lvl="1"/>
            <a:r>
              <a:rPr lang="en-US" sz="2400" dirty="0" smtClean="0"/>
              <a:t>Use of rod at hub</a:t>
            </a:r>
          </a:p>
          <a:p>
            <a:r>
              <a:rPr lang="en-US" sz="2800" dirty="0" smtClean="0"/>
              <a:t>Coded level table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53000"/>
            <a:ext cx="8153401" cy="102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Contrast, Beta and Test Statistic</a:t>
            </a:r>
          </a:p>
          <a:p>
            <a:endParaRPr lang="en-US" sz="2800" dirty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Predictive model</a:t>
            </a:r>
          </a:p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5867400"/>
            <a:ext cx="4724400" cy="38100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33800"/>
            <a:ext cx="807527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828800"/>
            <a:ext cx="4038600" cy="17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Interaction Plot</a:t>
            </a:r>
          </a:p>
          <a:p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990600" y="2286000"/>
          <a:ext cx="65532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interpret the results?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Distance from EDF to Inlet</a:t>
            </a:r>
          </a:p>
          <a:p>
            <a:endParaRPr lang="en-US" dirty="0"/>
          </a:p>
          <a:p>
            <a:r>
              <a:rPr lang="en-US" dirty="0" smtClean="0"/>
              <a:t>Rod usage</a:t>
            </a:r>
          </a:p>
          <a:p>
            <a:endParaRPr lang="en-US" dirty="0"/>
          </a:p>
          <a:p>
            <a:r>
              <a:rPr lang="en-US" dirty="0" smtClean="0"/>
              <a:t>Interaction between these factors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0"/>
            <a:ext cx="7239000" cy="1143000"/>
          </a:xfrm>
        </p:spPr>
        <p:txBody>
          <a:bodyPr/>
          <a:lstStyle/>
          <a:p>
            <a:r>
              <a:rPr lang="en-US" dirty="0" smtClean="0"/>
              <a:t>   Vacuum Bagging Process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4180174"/>
            <a:ext cx="7620000" cy="2163763"/>
          </a:xfrm>
        </p:spPr>
        <p:txBody>
          <a:bodyPr/>
          <a:lstStyle/>
          <a:p>
            <a:r>
              <a:rPr lang="en-US" dirty="0" smtClean="0"/>
              <a:t>Carbon fiber-reinforced polymer</a:t>
            </a:r>
          </a:p>
          <a:p>
            <a:r>
              <a:rPr lang="en-US" dirty="0" smtClean="0"/>
              <a:t>Low cost &amp; desired results</a:t>
            </a:r>
          </a:p>
          <a:p>
            <a:r>
              <a:rPr lang="en-US" dirty="0" smtClean="0"/>
              <a:t>Mold construction provided by sponsor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3336074" cy="257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2946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Cost of Materials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71628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600"/>
                <a:gridCol w="2387600"/>
                <a:gridCol w="2387600"/>
              </a:tblGrid>
              <a:tr h="3018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Material</a:t>
                      </a:r>
                      <a:endParaRPr lang="en-US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 ($)</a:t>
                      </a:r>
                      <a:endParaRPr lang="en-US" dirty="0"/>
                    </a:p>
                  </a:txBody>
                  <a:tcPr marL="80433" marR="80433"/>
                </a:tc>
              </a:tr>
              <a:tr h="3018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Carbon Fiber</a:t>
                      </a:r>
                      <a:endParaRPr lang="en-US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 yards</a:t>
                      </a:r>
                      <a:endParaRPr lang="en-US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301.50</a:t>
                      </a:r>
                      <a:endParaRPr lang="en-US" dirty="0"/>
                    </a:p>
                  </a:txBody>
                  <a:tcPr marL="80433" marR="80433"/>
                </a:tc>
              </a:tr>
              <a:tr h="3018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Epoxy Resin</a:t>
                      </a:r>
                      <a:endParaRPr lang="en-US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quart</a:t>
                      </a:r>
                      <a:endParaRPr lang="en-US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22.25</a:t>
                      </a:r>
                      <a:endParaRPr lang="en-US" dirty="0"/>
                    </a:p>
                  </a:txBody>
                  <a:tcPr marL="80433" marR="80433"/>
                </a:tc>
              </a:tr>
              <a:tr h="3018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Spray Adhesive</a:t>
                      </a:r>
                      <a:endParaRPr lang="en-US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can </a:t>
                      </a:r>
                      <a:endParaRPr lang="en-US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12.95</a:t>
                      </a:r>
                      <a:endParaRPr lang="en-US" dirty="0"/>
                    </a:p>
                  </a:txBody>
                  <a:tcPr marL="80433" marR="80433"/>
                </a:tc>
              </a:tr>
              <a:tr h="3285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Peel Ply</a:t>
                      </a:r>
                      <a:endParaRPr lang="en-US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yards</a:t>
                      </a:r>
                      <a:endParaRPr lang="en-US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22.00</a:t>
                      </a:r>
                      <a:endParaRPr lang="en-US" dirty="0"/>
                    </a:p>
                  </a:txBody>
                  <a:tcPr marL="80433" marR="80433"/>
                </a:tc>
              </a:tr>
              <a:tr h="3018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Breather</a:t>
                      </a:r>
                      <a:r>
                        <a:rPr lang="en-US" baseline="0" dirty="0" smtClean="0"/>
                        <a:t> Cloth</a:t>
                      </a:r>
                      <a:endParaRPr lang="en-US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yards</a:t>
                      </a:r>
                      <a:endParaRPr lang="en-US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16.00</a:t>
                      </a:r>
                      <a:endParaRPr lang="en-US" dirty="0"/>
                    </a:p>
                  </a:txBody>
                  <a:tcPr marL="80433" marR="80433"/>
                </a:tc>
              </a:tr>
              <a:tr h="3018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Flow Media</a:t>
                      </a:r>
                      <a:endParaRPr lang="en-US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yards</a:t>
                      </a:r>
                      <a:endParaRPr lang="en-US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75.80</a:t>
                      </a:r>
                      <a:endParaRPr lang="en-US" dirty="0"/>
                    </a:p>
                  </a:txBody>
                  <a:tcPr marL="80433" marR="80433"/>
                </a:tc>
              </a:tr>
              <a:tr h="3018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Nylon Bagging Film</a:t>
                      </a:r>
                      <a:endParaRPr lang="en-US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yards</a:t>
                      </a:r>
                      <a:endParaRPr lang="en-US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17.00</a:t>
                      </a:r>
                      <a:endParaRPr lang="en-US" dirty="0"/>
                    </a:p>
                  </a:txBody>
                  <a:tcPr marL="80433" marR="80433"/>
                </a:tc>
              </a:tr>
              <a:tr h="3018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Vacuum Tubing</a:t>
                      </a:r>
                      <a:endParaRPr lang="en-US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ft</a:t>
                      </a:r>
                      <a:endParaRPr lang="en-US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4.35</a:t>
                      </a:r>
                      <a:endParaRPr lang="en-US" dirty="0"/>
                    </a:p>
                  </a:txBody>
                  <a:tcPr marL="80433" marR="80433"/>
                </a:tc>
              </a:tr>
              <a:tr h="3018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Yellow</a:t>
                      </a:r>
                      <a:r>
                        <a:rPr lang="en-US" baseline="0" dirty="0" smtClean="0"/>
                        <a:t> Sealant Tape</a:t>
                      </a:r>
                      <a:endParaRPr lang="en-US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rolls</a:t>
                      </a:r>
                      <a:endParaRPr lang="en-US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27.80</a:t>
                      </a:r>
                      <a:endParaRPr lang="en-US" dirty="0"/>
                    </a:p>
                  </a:txBody>
                  <a:tcPr marL="80433" marR="80433"/>
                </a:tc>
              </a:tr>
              <a:tr h="301832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TOTAL</a:t>
                      </a:r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499.65</a:t>
                      </a:r>
                      <a:endParaRPr lang="en-US" b="1" dirty="0"/>
                    </a:p>
                  </a:txBody>
                  <a:tcPr marL="80433" marR="8043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Weight and Cost Analysis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3429000" cy="4583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631"/>
                <a:gridCol w="1635369"/>
              </a:tblGrid>
              <a:tr h="3318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Component </a:t>
                      </a:r>
                      <a:endParaRPr lang="en-US" sz="1600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Cost ($)</a:t>
                      </a:r>
                      <a:endParaRPr lang="en-US" sz="1600" dirty="0"/>
                    </a:p>
                  </a:txBody>
                  <a:tcPr marL="80433" marR="80433"/>
                </a:tc>
              </a:tr>
              <a:tr h="3318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EDF</a:t>
                      </a:r>
                      <a:endParaRPr lang="en-US" sz="1600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129.95</a:t>
                      </a:r>
                      <a:endParaRPr lang="en-US" sz="1600" dirty="0"/>
                    </a:p>
                  </a:txBody>
                  <a:tcPr marL="80433" marR="80433"/>
                </a:tc>
              </a:tr>
              <a:tr h="3318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Battery </a:t>
                      </a:r>
                      <a:endParaRPr lang="en-US" sz="1600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509.99</a:t>
                      </a:r>
                      <a:endParaRPr lang="en-US" sz="1600" dirty="0"/>
                    </a:p>
                  </a:txBody>
                  <a:tcPr marL="80433" marR="80433"/>
                </a:tc>
              </a:tr>
              <a:tr h="3318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Battery Charger</a:t>
                      </a:r>
                      <a:endParaRPr lang="en-US" sz="1600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109.98</a:t>
                      </a:r>
                      <a:endParaRPr lang="en-US" sz="1600" dirty="0"/>
                    </a:p>
                  </a:txBody>
                  <a:tcPr marL="80433" marR="80433"/>
                </a:tc>
              </a:tr>
              <a:tr h="8295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Woodworks</a:t>
                      </a:r>
                      <a:r>
                        <a:rPr lang="en-US" sz="1600" baseline="0" dirty="0" smtClean="0"/>
                        <a:t> LipoSack (Storage)</a:t>
                      </a:r>
                      <a:endParaRPr lang="en-US" sz="1600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34.99</a:t>
                      </a:r>
                      <a:endParaRPr lang="en-US" sz="1600" dirty="0"/>
                    </a:p>
                  </a:txBody>
                  <a:tcPr marL="80433" marR="80433"/>
                </a:tc>
              </a:tr>
              <a:tr h="3318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ESC</a:t>
                      </a:r>
                      <a:endParaRPr lang="en-US" sz="1600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120.00</a:t>
                      </a:r>
                      <a:endParaRPr lang="en-US" sz="1600" dirty="0"/>
                    </a:p>
                  </a:txBody>
                  <a:tcPr marL="80433" marR="80433"/>
                </a:tc>
              </a:tr>
              <a:tr h="5806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Transmitter/</a:t>
                      </a:r>
                      <a:r>
                        <a:rPr lang="en-US" sz="1600" baseline="0" dirty="0" smtClean="0"/>
                        <a:t> Receiver</a:t>
                      </a:r>
                      <a:endParaRPr lang="en-US" sz="1600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179.97</a:t>
                      </a:r>
                      <a:endParaRPr lang="en-US" sz="1600" dirty="0"/>
                    </a:p>
                  </a:txBody>
                  <a:tcPr marL="80433" marR="80433"/>
                </a:tc>
              </a:tr>
              <a:tr h="5806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Industrial</a:t>
                      </a:r>
                      <a:r>
                        <a:rPr lang="en-US" sz="1600" baseline="0" dirty="0" smtClean="0"/>
                        <a:t> Strength Velcro</a:t>
                      </a:r>
                      <a:endParaRPr lang="en-US" sz="1600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7.00</a:t>
                      </a:r>
                      <a:endParaRPr lang="en-US" sz="1600" dirty="0"/>
                    </a:p>
                  </a:txBody>
                  <a:tcPr marL="80433" marR="80433"/>
                </a:tc>
              </a:tr>
              <a:tr h="5806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Fuselage Materials</a:t>
                      </a:r>
                      <a:endParaRPr lang="en-US" sz="1600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$499.65</a:t>
                      </a:r>
                      <a:endParaRPr lang="en-US" sz="1600" dirty="0"/>
                    </a:p>
                  </a:txBody>
                  <a:tcPr marL="80433" marR="80433"/>
                </a:tc>
              </a:tr>
              <a:tr h="33181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TOTAL</a:t>
                      </a:r>
                      <a:endParaRPr lang="en-US" sz="1600" b="1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1591.53</a:t>
                      </a:r>
                      <a:endParaRPr lang="en-US" sz="1600" b="1" dirty="0"/>
                    </a:p>
                  </a:txBody>
                  <a:tcPr marL="80433" marR="80433"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191000" y="1676400"/>
          <a:ext cx="3429000" cy="2703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631"/>
                <a:gridCol w="1635369"/>
              </a:tblGrid>
              <a:tr h="34147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Component </a:t>
                      </a:r>
                      <a:endParaRPr lang="en-US" sz="1600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Weight</a:t>
                      </a:r>
                      <a:r>
                        <a:rPr lang="en-US" sz="1600" baseline="0" dirty="0" smtClean="0"/>
                        <a:t> (lbs.)</a:t>
                      </a:r>
                      <a:endParaRPr lang="en-US" sz="1600" dirty="0"/>
                    </a:p>
                  </a:txBody>
                  <a:tcPr marL="80433" marR="80433"/>
                </a:tc>
              </a:tr>
              <a:tr h="34147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EDF</a:t>
                      </a:r>
                      <a:endParaRPr lang="en-US" sz="1600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0.862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 marL="80433" marR="80433"/>
                </a:tc>
              </a:tr>
              <a:tr h="34147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Battery </a:t>
                      </a:r>
                      <a:endParaRPr lang="en-US" sz="1600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2.05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 marL="80433" marR="80433"/>
                </a:tc>
              </a:tr>
              <a:tr h="34147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ESC</a:t>
                      </a:r>
                      <a:endParaRPr lang="en-US" sz="1600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0.242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 marL="80433" marR="80433"/>
                </a:tc>
              </a:tr>
              <a:tr h="5898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Transmitter/</a:t>
                      </a:r>
                      <a:r>
                        <a:rPr lang="en-US" sz="1600" baseline="0" dirty="0" smtClean="0"/>
                        <a:t> Receiver</a:t>
                      </a:r>
                      <a:endParaRPr lang="en-US" sz="1600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0.033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 marL="80433" marR="80433"/>
                </a:tc>
              </a:tr>
              <a:tr h="4064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Fuselage</a:t>
                      </a:r>
                      <a:endParaRPr lang="en-US" sz="1600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1.977</a:t>
                      </a:r>
                      <a:endParaRPr lang="en-US" sz="1600" dirty="0"/>
                    </a:p>
                  </a:txBody>
                  <a:tcPr marL="80433" marR="80433"/>
                </a:tc>
              </a:tr>
              <a:tr h="34147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TOTAL</a:t>
                      </a:r>
                      <a:endParaRPr lang="en-US" sz="1600" b="1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5.164</a:t>
                      </a:r>
                      <a:endParaRPr lang="en-US" sz="1600" b="1" dirty="0"/>
                    </a:p>
                  </a:txBody>
                  <a:tcPr marL="80433" marR="8043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7239000" cy="11430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OverView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7239000" cy="4846320"/>
          </a:xfrm>
        </p:spPr>
        <p:txBody>
          <a:bodyPr/>
          <a:lstStyle/>
          <a:p>
            <a:r>
              <a:rPr lang="en-US" dirty="0" smtClean="0"/>
              <a:t>Project Scope</a:t>
            </a:r>
          </a:p>
          <a:p>
            <a:r>
              <a:rPr lang="en-US" dirty="0" smtClean="0"/>
              <a:t>Product Specifications</a:t>
            </a:r>
          </a:p>
          <a:p>
            <a:r>
              <a:rPr lang="en-US" dirty="0" smtClean="0"/>
              <a:t>Project Goal</a:t>
            </a:r>
          </a:p>
          <a:p>
            <a:r>
              <a:rPr lang="en-US" dirty="0" smtClean="0"/>
              <a:t>Fixed vs. Varying Values</a:t>
            </a:r>
          </a:p>
          <a:p>
            <a:r>
              <a:rPr lang="en-US" dirty="0" smtClean="0"/>
              <a:t>Boundary Layer Ingestion</a:t>
            </a:r>
          </a:p>
          <a:p>
            <a:r>
              <a:rPr lang="en-US" dirty="0" smtClean="0"/>
              <a:t>Calculations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Fuselage Designs</a:t>
            </a:r>
          </a:p>
          <a:p>
            <a:r>
              <a:rPr lang="en-US" dirty="0" smtClean="0"/>
              <a:t>Design of Experiments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Cost of Materials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Weight and Cost Analysis</a:t>
            </a:r>
          </a:p>
          <a:p>
            <a:r>
              <a:rPr lang="en-US" dirty="0" smtClean="0"/>
              <a:t>Future Work Plan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657600"/>
            <a:ext cx="246971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Manufacture Fuselages</a:t>
            </a:r>
          </a:p>
          <a:p>
            <a:r>
              <a:rPr lang="en-US" dirty="0" smtClean="0"/>
              <a:t>Create Decision Matrix</a:t>
            </a:r>
          </a:p>
          <a:p>
            <a:pPr lvl="1"/>
            <a:r>
              <a:rPr lang="en-US" dirty="0" smtClean="0"/>
              <a:t>Weight</a:t>
            </a:r>
          </a:p>
          <a:p>
            <a:pPr lvl="2"/>
            <a:r>
              <a:rPr lang="en-US" dirty="0" smtClean="0"/>
              <a:t>Measure using a scale</a:t>
            </a:r>
          </a:p>
          <a:p>
            <a:pPr lvl="1"/>
            <a:r>
              <a:rPr lang="en-US" dirty="0" smtClean="0"/>
              <a:t>Efficiency</a:t>
            </a:r>
          </a:p>
          <a:p>
            <a:pPr lvl="2"/>
            <a:r>
              <a:rPr lang="en-US" dirty="0" smtClean="0"/>
              <a:t>How long will it run at full capacity in wind tunnel</a:t>
            </a:r>
          </a:p>
          <a:p>
            <a:pPr lvl="1"/>
            <a:r>
              <a:rPr lang="en-US" dirty="0" smtClean="0"/>
              <a:t>Velocity</a:t>
            </a:r>
          </a:p>
          <a:p>
            <a:pPr lvl="2"/>
            <a:r>
              <a:rPr lang="en-US" dirty="0" smtClean="0"/>
              <a:t>Compare pressures using pitot-static tube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447800"/>
            <a:ext cx="2263867" cy="213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Lieutenant Brewer</a:t>
            </a:r>
          </a:p>
          <a:p>
            <a:r>
              <a:rPr lang="en-US" dirty="0" smtClean="0"/>
              <a:t>Dr. Hovsapian</a:t>
            </a:r>
          </a:p>
          <a:p>
            <a:r>
              <a:rPr lang="en-US" dirty="0" smtClean="0"/>
              <a:t>Dr. Kosaraju</a:t>
            </a:r>
          </a:p>
          <a:p>
            <a:r>
              <a:rPr lang="en-US" dirty="0" smtClean="0"/>
              <a:t>Dr. Okoli</a:t>
            </a:r>
          </a:p>
          <a:p>
            <a:r>
              <a:rPr lang="en-US" dirty="0" smtClean="0"/>
              <a:t>Dr. Englander</a:t>
            </a:r>
          </a:p>
          <a:p>
            <a:r>
              <a:rPr lang="en-US" dirty="0" smtClean="0"/>
              <a:t>Dr. Ordonez </a:t>
            </a:r>
          </a:p>
          <a:p>
            <a:r>
              <a:rPr lang="en-US" dirty="0" smtClean="0"/>
              <a:t>Dr. Shih</a:t>
            </a:r>
          </a:p>
          <a:p>
            <a:r>
              <a:rPr lang="en-US" dirty="0" smtClean="0"/>
              <a:t>Dr. Horne</a:t>
            </a:r>
          </a:p>
          <a:p>
            <a:r>
              <a:rPr lang="en-US" dirty="0" smtClean="0"/>
              <a:t>Dr. Chuy</a:t>
            </a:r>
          </a:p>
          <a:p>
            <a:r>
              <a:rPr lang="en-US" dirty="0" smtClean="0"/>
              <a:t>Dr. Ahmed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3394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questions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9164" name="Picture 12" descr="books in the shape of a ques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752600"/>
            <a:ext cx="47244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Resources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8131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7239000" cy="6444841"/>
          </a:xfrm>
        </p:spPr>
        <p:txBody>
          <a:bodyPr>
            <a:spAutoFit/>
          </a:bodyPr>
          <a:lstStyle/>
          <a:p>
            <a:r>
              <a:rPr lang="en-US" sz="1600" dirty="0" smtClean="0"/>
              <a:t>"76mm Aluminum Alloy Electric Ducted Fan." </a:t>
            </a:r>
            <a:r>
              <a:rPr lang="en-US" sz="1600" i="1" dirty="0" smtClean="0"/>
              <a:t>Nitro RC Planes, Inc.</a:t>
            </a:r>
            <a:r>
              <a:rPr lang="en-US" sz="1600" dirty="0" smtClean="0"/>
              <a:t> 2010. Web. 05 Oct. 2010. &lt;http://www.nitroplanes.com/lealalel76du.html&gt;.</a:t>
            </a:r>
          </a:p>
          <a:p>
            <a:r>
              <a:rPr lang="en-US" sz="1600" dirty="0" err="1" smtClean="0"/>
              <a:t>Çengel</a:t>
            </a:r>
            <a:r>
              <a:rPr lang="en-US" sz="1600" dirty="0" smtClean="0"/>
              <a:t>, </a:t>
            </a:r>
            <a:r>
              <a:rPr lang="en-US" sz="1600" dirty="0" err="1" smtClean="0"/>
              <a:t>Yunus</a:t>
            </a:r>
            <a:r>
              <a:rPr lang="en-US" sz="1600" dirty="0" smtClean="0"/>
              <a:t> A., and Robert H. Turner. </a:t>
            </a:r>
            <a:r>
              <a:rPr lang="en-US" sz="1600" i="1" dirty="0" smtClean="0"/>
              <a:t>Fundamentals of Thermal-fluid Sciences</a:t>
            </a:r>
            <a:r>
              <a:rPr lang="en-US" sz="1600" dirty="0" smtClean="0"/>
              <a:t>. 3rd ed. Boston: McGraw-Hill, 2001. Print.</a:t>
            </a:r>
          </a:p>
          <a:p>
            <a:r>
              <a:rPr lang="en-US" sz="1600" dirty="0" err="1" smtClean="0"/>
              <a:t>Draganfly</a:t>
            </a:r>
            <a:r>
              <a:rPr lang="en-US" sz="1600" dirty="0" smtClean="0"/>
              <a:t> Innovations Inc.  </a:t>
            </a:r>
            <a:r>
              <a:rPr lang="en-US" sz="1600" i="1" dirty="0" smtClean="0"/>
              <a:t>RCToys.com Sells RC Airplanes RC Blimps RC Helicopters &amp; Parts</a:t>
            </a:r>
            <a:r>
              <a:rPr lang="en-US" sz="1600" dirty="0" smtClean="0"/>
              <a:t>. 2008. Web. 07 Oct. 2010. &lt;http://www.rctoys.com/pr/category/rc-information/rc-hobby-parts-component-info/&gt;.</a:t>
            </a:r>
          </a:p>
          <a:p>
            <a:r>
              <a:rPr lang="en-US" sz="1600" dirty="0" smtClean="0"/>
              <a:t>"Electric Ducted Fan Jet." </a:t>
            </a:r>
            <a:r>
              <a:rPr lang="en-US" sz="1600" i="1" dirty="0" smtClean="0"/>
              <a:t>RC Hobby Universe Guide to RC Airplanes, Helicopters, Boats, Cars and Trucks!</a:t>
            </a:r>
            <a:r>
              <a:rPr lang="en-US" sz="1600" dirty="0" smtClean="0"/>
              <a:t> 2006. Web. 07 Oct. 2010. &lt;http://www.rc-hobby-universe.com/electric-ducted-fan-jet.html&gt;.</a:t>
            </a:r>
          </a:p>
          <a:p>
            <a:r>
              <a:rPr lang="en-US" sz="1600" dirty="0" smtClean="0"/>
              <a:t>“Integrating GPS with MAVs.”&lt;http://www.mil.ufl.edu/~number9/mav/&gt;. </a:t>
            </a:r>
          </a:p>
          <a:p>
            <a:r>
              <a:rPr lang="en-US" sz="1600" dirty="0" smtClean="0"/>
              <a:t>Marc De </a:t>
            </a:r>
            <a:r>
              <a:rPr lang="en-US" sz="1600" dirty="0" err="1" smtClean="0"/>
              <a:t>Piolenc</a:t>
            </a:r>
            <a:r>
              <a:rPr lang="en-US" sz="1600" dirty="0" smtClean="0"/>
              <a:t>, F. "Ducted Fan Design, Volume 1 (Revised)." </a:t>
            </a:r>
            <a:r>
              <a:rPr lang="en-US" sz="1600" i="1" dirty="0" smtClean="0"/>
              <a:t>Google Books</a:t>
            </a:r>
            <a:r>
              <a:rPr lang="en-US" sz="1600" dirty="0" smtClean="0"/>
              <a:t>. Web. 29 Nov. 2010. &lt;http://books.google.com/books?id=YcAjcSSP4HMC&amp;printsec=frontcover&amp;dq=Ducted Fan Design Volume 1&amp;source=</a:t>
            </a:r>
            <a:r>
              <a:rPr lang="en-US" sz="1600" dirty="0" err="1" smtClean="0"/>
              <a:t>bl&amp;ots</a:t>
            </a:r>
            <a:r>
              <a:rPr lang="en-US" sz="1600" dirty="0" smtClean="0"/>
              <a:t>=</a:t>
            </a:r>
            <a:r>
              <a:rPr lang="en-US" sz="1600" dirty="0" err="1" smtClean="0"/>
              <a:t>WtfDi_ZHQZ&amp;sig</a:t>
            </a:r>
            <a:r>
              <a:rPr lang="en-US" sz="1600" dirty="0" smtClean="0"/>
              <a:t>=4G6VIAKC63HnIZLlQMLFf56LTZ0&amp;hl=</a:t>
            </a:r>
            <a:r>
              <a:rPr lang="en-US" sz="1600" dirty="0" err="1" smtClean="0"/>
              <a:t>en&amp;ei</a:t>
            </a:r>
            <a:r>
              <a:rPr lang="en-US" sz="1600" dirty="0" smtClean="0"/>
              <a:t>=nYnoTID_GMP6lwewtLGcCw&amp;sa=</a:t>
            </a:r>
            <a:r>
              <a:rPr lang="en-US" sz="1600" dirty="0" err="1" smtClean="0"/>
              <a:t>X&amp;oi</a:t>
            </a:r>
            <a:r>
              <a:rPr lang="en-US" sz="1600" dirty="0" smtClean="0"/>
              <a:t>=</a:t>
            </a:r>
            <a:r>
              <a:rPr lang="en-US" sz="1600" dirty="0" err="1" smtClean="0"/>
              <a:t>book_result&amp;ct</a:t>
            </a:r>
            <a:r>
              <a:rPr lang="en-US" sz="1600" dirty="0" smtClean="0"/>
              <a:t>=</a:t>
            </a:r>
            <a:r>
              <a:rPr lang="en-US" sz="1600" dirty="0" err="1" smtClean="0"/>
              <a:t>result&amp;resnum</a:t>
            </a:r>
            <a:r>
              <a:rPr lang="en-US" sz="1600" dirty="0" smtClean="0"/>
              <a:t>=9&amp;ved=0CEYQ6AEwCA#v=</a:t>
            </a:r>
            <a:r>
              <a:rPr lang="en-US" sz="1600" dirty="0" err="1" smtClean="0"/>
              <a:t>onepage&amp;q</a:t>
            </a:r>
            <a:r>
              <a:rPr lang="en-US" sz="1600" dirty="0" smtClean="0"/>
              <a:t>=</a:t>
            </a:r>
            <a:r>
              <a:rPr lang="en-US" sz="1600" dirty="0" err="1" smtClean="0"/>
              <a:t>efficiency&amp;f</a:t>
            </a:r>
            <a:r>
              <a:rPr lang="en-US" sz="1600" dirty="0" smtClean="0"/>
              <a:t>=false&gt;.</a:t>
            </a:r>
          </a:p>
          <a:p>
            <a:r>
              <a:rPr lang="en-US" sz="1600" dirty="0" smtClean="0"/>
              <a:t>“RC Hobby Universe.” &lt;http://www.rc-hobby universe.com/electric-ducted-fan-jet.html&gt;.</a:t>
            </a:r>
          </a:p>
          <a:p>
            <a:endParaRPr lang="en-US" sz="1600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600200" y="152399"/>
          <a:ext cx="6400800" cy="6679703"/>
        </p:xfrm>
        <a:graphic>
          <a:graphicData uri="http://schemas.openxmlformats.org/presentationml/2006/ole">
            <p:oleObj spid="_x0000_s50178" name="Mathcad" r:id="rId3" imgW="4371840" imgH="4562640" progId="Mathcad">
              <p:link updateAutomatic="1"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1600199" y="0"/>
          <a:ext cx="6181309" cy="6858000"/>
        </p:xfrm>
        <a:graphic>
          <a:graphicData uri="http://schemas.openxmlformats.org/presentationml/2006/ole">
            <p:oleObj spid="_x0000_s51202" name="Mathcad" r:id="rId3" imgW="4524480" imgH="5019840" progId="Mathcad">
              <p:link updateAutomatic="1"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ctrTitle" idx="4294967295"/>
          </p:nvPr>
        </p:nvSpPr>
        <p:spPr>
          <a:xfrm>
            <a:off x="0" y="457200"/>
            <a:ext cx="7772400" cy="6096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970590" y="381000"/>
          <a:ext cx="5344610" cy="5663983"/>
        </p:xfrm>
        <a:graphic>
          <a:graphicData uri="http://schemas.openxmlformats.org/presentationml/2006/ole">
            <p:oleObj spid="_x0000_s1032" name="Mathcad" r:id="rId3" imgW="5362575" imgH="7324725" progId="Mathcad">
              <p:link updateAutomatic="1"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152400"/>
            <a:ext cx="426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Calculations: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981200" y="-9437"/>
          <a:ext cx="4829740" cy="6373194"/>
        </p:xfrm>
        <a:graphic>
          <a:graphicData uri="http://schemas.openxmlformats.org/presentationml/2006/ole">
            <p:oleObj spid="_x0000_s2056" name="Mathcad" r:id="rId3" imgW="5419725" imgH="6848475" progId="Mathcad">
              <p:link updateAutomatic="1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Project scope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467600" cy="524858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Integrate an electric ducted fan into the fuselage of a Micro Air Vehicle (MAV)</a:t>
            </a:r>
          </a:p>
          <a:p>
            <a:r>
              <a:rPr lang="en-US" dirty="0" smtClean="0"/>
              <a:t>Focus on:</a:t>
            </a:r>
          </a:p>
          <a:p>
            <a:pPr lvl="1"/>
            <a:r>
              <a:rPr lang="en-US" dirty="0" smtClean="0"/>
              <a:t>Fuselage design</a:t>
            </a:r>
          </a:p>
          <a:p>
            <a:pPr lvl="1"/>
            <a:r>
              <a:rPr lang="en-US" dirty="0" smtClean="0"/>
              <a:t>Duct design</a:t>
            </a:r>
          </a:p>
          <a:p>
            <a:pPr lvl="1"/>
            <a:r>
              <a:rPr lang="en-US" dirty="0" smtClean="0"/>
              <a:t>Integrating electronics and fan into the fuselage</a:t>
            </a:r>
          </a:p>
          <a:p>
            <a:r>
              <a:rPr lang="en-US" dirty="0" smtClean="0"/>
              <a:t>Goal:</a:t>
            </a:r>
          </a:p>
          <a:p>
            <a:pPr lvl="1"/>
            <a:r>
              <a:rPr lang="en-US" dirty="0" smtClean="0"/>
              <a:t>Design 3 fuselages</a:t>
            </a:r>
          </a:p>
          <a:p>
            <a:pPr lvl="2"/>
            <a:r>
              <a:rPr lang="en-US" dirty="0" smtClean="0"/>
              <a:t>Inlet close to fan</a:t>
            </a:r>
          </a:p>
          <a:p>
            <a:pPr lvl="2"/>
            <a:r>
              <a:rPr lang="en-US" dirty="0" smtClean="0"/>
              <a:t>Inlet close to fan with rod</a:t>
            </a:r>
          </a:p>
          <a:p>
            <a:pPr lvl="2"/>
            <a:r>
              <a:rPr lang="en-US" dirty="0" smtClean="0"/>
              <a:t>Inlet away from fan</a:t>
            </a:r>
          </a:p>
          <a:p>
            <a:pPr lvl="1"/>
            <a:r>
              <a:rPr lang="en-US" dirty="0" smtClean="0"/>
              <a:t>Each will demonstrate the effectiveness of the propulsion system and duct design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Project Goal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96200" cy="47545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team’s goal is to produce 3 fuselage designs and be able to judge these designs based on the following: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Weight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Flight time (Efficiency)</a:t>
            </a:r>
            <a:endParaRPr lang="en-US" b="1" dirty="0" smtClean="0"/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Maximum speed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Stability (Center of Gravity)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Final Component Selection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283128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209800"/>
            <a:ext cx="2819400" cy="129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981200"/>
            <a:ext cx="2209800" cy="153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9600" y="3810000"/>
            <a:ext cx="236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76mm ID, 80mm OD</a:t>
            </a:r>
          </a:p>
          <a:p>
            <a:r>
              <a:rPr lang="en-US" dirty="0" smtClean="0"/>
              <a:t>22.2V</a:t>
            </a:r>
          </a:p>
          <a:p>
            <a:r>
              <a:rPr lang="en-US" dirty="0" smtClean="0"/>
              <a:t>391g</a:t>
            </a:r>
          </a:p>
          <a:p>
            <a:r>
              <a:rPr lang="en-US" dirty="0" smtClean="0"/>
              <a:t>55A</a:t>
            </a:r>
          </a:p>
          <a:p>
            <a:endParaRPr lang="en-US" dirty="0"/>
          </a:p>
          <a:p>
            <a:r>
              <a:rPr lang="en-US" dirty="0" smtClean="0"/>
              <a:t>$129.50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05200" y="3810000"/>
            <a:ext cx="251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TP8000-6S4PL</a:t>
            </a:r>
          </a:p>
          <a:p>
            <a:r>
              <a:rPr lang="en-US" dirty="0" smtClean="0"/>
              <a:t>22.2V</a:t>
            </a:r>
          </a:p>
          <a:p>
            <a:r>
              <a:rPr lang="en-US" dirty="0" smtClean="0"/>
              <a:t>8000mAh</a:t>
            </a:r>
          </a:p>
          <a:p>
            <a:r>
              <a:rPr lang="en-US" dirty="0" smtClean="0"/>
              <a:t>16C</a:t>
            </a:r>
          </a:p>
          <a:p>
            <a:endParaRPr lang="en-US" dirty="0"/>
          </a:p>
          <a:p>
            <a:r>
              <a:rPr lang="en-US" dirty="0" smtClean="0"/>
              <a:t>$509.99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3810000"/>
            <a:ext cx="228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Smart Guide ESC</a:t>
            </a:r>
          </a:p>
          <a:p>
            <a:r>
              <a:rPr lang="en-US" dirty="0" smtClean="0"/>
              <a:t>Up to 44.4V</a:t>
            </a:r>
          </a:p>
          <a:p>
            <a:r>
              <a:rPr lang="en-US" dirty="0" smtClean="0"/>
              <a:t>100A</a:t>
            </a:r>
          </a:p>
          <a:p>
            <a:endParaRPr lang="en-US" dirty="0"/>
          </a:p>
          <a:p>
            <a:r>
              <a:rPr lang="en-US" dirty="0" smtClean="0"/>
              <a:t>$120.00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343400"/>
            <a:ext cx="29972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Boundary Layer Ingestion</a:t>
            </a:r>
            <a:endParaRPr lang="en-US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676400"/>
            <a:ext cx="1981200" cy="923925"/>
          </a:xfrm>
          <a:prstGeom prst="rect">
            <a:avLst/>
          </a:prstGeom>
          <a:noFill/>
        </p:spPr>
      </p:pic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2971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P=Power (W)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" y="3352800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T=Torque (N)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62000" y="3733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a typeface="Times New Roman"/>
                <a:cs typeface="Times New Roman"/>
              </a:rPr>
              <a:t>= Mass flow </a:t>
            </a:r>
            <a:r>
              <a:rPr lang="en-US" dirty="0" smtClean="0">
                <a:ea typeface="Times New Roman"/>
                <a:cs typeface="Times New Roman"/>
              </a:rPr>
              <a:t>rate (kg/s)</a:t>
            </a:r>
            <a:endParaRPr lang="en-US" dirty="0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810000"/>
            <a:ext cx="26602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457200" y="2667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= Incoming velocity(m/s)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352800" y="20574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267200" y="1905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P=0.5T(2V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+∆V)</a:t>
            </a:r>
            <a:endParaRPr lang="en-US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381000" y="4114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∆V=Change in velocity(m/s)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57200" y="6519446"/>
            <a:ext cx="3657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COMSOL Representation of Flow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3886200" y="4648200"/>
            <a:ext cx="4343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Incoming flow decreases, decreasing power required to obtain a certain thrust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Use boundary layer as slow velocity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∆V produces thrust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3886200" y="2971800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Power required to accelerate slow moving air is less than the power needed to create the same acceleration in a faster incoming velocity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191000"/>
            <a:ext cx="378602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76800" y="1524000"/>
            <a:ext cx="2591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Pressure Drop Across Fan</a:t>
            </a:r>
            <a:endParaRPr lang="en-US" b="1" dirty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990600" y="1905000"/>
          <a:ext cx="1744134" cy="457200"/>
        </p:xfrm>
        <a:graphic>
          <a:graphicData uri="http://schemas.openxmlformats.org/presentationml/2006/ole">
            <p:oleObj spid="_x0000_s46082" name="Mathcad" r:id="rId4" imgW="981000" imgH="257040" progId="Mathcad">
              <p:link updateAutomatic="1"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5867400" y="2057400"/>
          <a:ext cx="2236195" cy="471487"/>
        </p:xfrm>
        <a:graphic>
          <a:graphicData uri="http://schemas.openxmlformats.org/presentationml/2006/ole">
            <p:oleObj spid="_x0000_s46083" name="Mathcad" r:id="rId5" imgW="1581120" imgH="333360" progId="Mathcad">
              <p:link updateAutomatic="1"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4038600" y="1905000"/>
          <a:ext cx="1736387" cy="685800"/>
        </p:xfrm>
        <a:graphic>
          <a:graphicData uri="http://schemas.openxmlformats.org/presentationml/2006/ole">
            <p:oleObj spid="_x0000_s46084" name="Mathcad" r:id="rId6" imgW="1133640" imgH="447840" progId="Mathcad">
              <p:link updateAutomatic="1"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3400" y="1524000"/>
            <a:ext cx="310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Force Acting on the Fan Blades</a:t>
            </a:r>
            <a:endParaRPr lang="en-US" b="1" dirty="0"/>
          </a:p>
        </p:txBody>
      </p:sp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304800" y="3429000"/>
          <a:ext cx="3492500" cy="1600200"/>
        </p:xfrm>
        <a:graphic>
          <a:graphicData uri="http://schemas.openxmlformats.org/presentationml/2006/ole">
            <p:oleObj spid="_x0000_s46085" name="Mathcad" r:id="rId7" imgW="2619360" imgH="1200240" progId="Mathcad">
              <p:link updateAutomatic="1"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33400" y="2895600"/>
            <a:ext cx="2539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Mass Flow Through Duct</a:t>
            </a:r>
            <a:endParaRPr lang="en-US" b="1" dirty="0"/>
          </a:p>
        </p:txBody>
      </p:sp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5715000" y="3429000"/>
          <a:ext cx="2209800" cy="636942"/>
        </p:xfrm>
        <a:graphic>
          <a:graphicData uri="http://schemas.openxmlformats.org/presentationml/2006/ole">
            <p:oleObj spid="_x0000_s46086" name="Mathcad" r:id="rId8" imgW="1619280" imgH="466560" progId="Mathcad">
              <p:link updateAutomatic="1"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257800" y="2895600"/>
            <a:ext cx="2541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Velocity After the Fan</a:t>
            </a:r>
            <a:endParaRPr lang="en-US" b="1" dirty="0"/>
          </a:p>
        </p:txBody>
      </p:sp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6019800" y="4191000"/>
          <a:ext cx="1867708" cy="609600"/>
        </p:xfrm>
        <a:graphic>
          <a:graphicData uri="http://schemas.openxmlformats.org/presentationml/2006/ole">
            <p:oleObj spid="_x0000_s46087" name="Mathcad" r:id="rId9" imgW="1371600" imgH="447840" progId="Mathcad">
              <p:link updateAutomatic="1"/>
            </p:oleObj>
          </a:graphicData>
        </a:graphic>
      </p:graphicFrame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051560"/>
          </a:xfrm>
        </p:spPr>
        <p:txBody>
          <a:bodyPr/>
          <a:lstStyle/>
          <a:p>
            <a:pPr algn="ctr"/>
            <a:r>
              <a:rPr lang="en-US" dirty="0" smtClean="0"/>
              <a:t>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Calculations Continued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600200"/>
            <a:ext cx="4093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velocity outside of MAV is 30 m/s</a:t>
            </a:r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914400" y="2057400"/>
          <a:ext cx="5791200" cy="1752600"/>
        </p:xfrm>
        <a:graphic>
          <a:graphicData uri="http://schemas.openxmlformats.org/presentationml/2006/ole">
            <p:oleObj spid="_x0000_s47106" name="Mathcad" r:id="rId3" imgW="4371840" imgH="1352520" progId="Mathcad">
              <p:link updateAutomatic="1"/>
            </p:oleObj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267200"/>
            <a:ext cx="69151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Concept3_streamlin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6579" t="24561" r="55263" b="21053"/>
          <a:stretch>
            <a:fillRect/>
          </a:stretch>
        </p:blipFill>
        <p:spPr>
          <a:xfrm>
            <a:off x="4953000" y="1905000"/>
            <a:ext cx="2209800" cy="2362200"/>
          </a:xfrm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Design 1: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/>
              <a:t>H</a:t>
            </a:r>
            <a:r>
              <a:rPr lang="en-US" sz="4000" dirty="0" smtClean="0"/>
              <a:t>ole </a:t>
            </a:r>
            <a:r>
              <a:rPr lang="en-US" sz="4000" dirty="0"/>
              <a:t>C</a:t>
            </a:r>
            <a:r>
              <a:rPr lang="en-US" sz="4000" dirty="0" smtClean="0"/>
              <a:t>lose to Fan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4267200" y="1524000"/>
            <a:ext cx="3733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COMSOL Representation of Flow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90600" y="3048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Velocity Profile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114800" y="4343400"/>
            <a:ext cx="472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Less losses due to duct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High velocity entering </a:t>
            </a:r>
          </a:p>
          <a:p>
            <a:r>
              <a:rPr lang="en-US" sz="2400" dirty="0" smtClean="0"/>
              <a:t>and exiting fan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High thrust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Air flow not fully developed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Not very efficient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9" y="1447800"/>
            <a:ext cx="366633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pul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868</Words>
  <Application>Microsoft Office PowerPoint</Application>
  <PresentationFormat>On-screen Show (4:3)</PresentationFormat>
  <Paragraphs>258</Paragraphs>
  <Slides>27</Slides>
  <Notes>0</Notes>
  <HiddenSlides>2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Links</vt:lpstr>
      </vt:variant>
      <vt:variant>
        <vt:i4>11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Opulent</vt:lpstr>
      <vt:lpstr>1_Opulent</vt:lpstr>
      <vt:lpstr>\\koala\metzghu\private\Senior Design\final paper calculations.xmcd\Selection 19 319 122 346</vt:lpstr>
      <vt:lpstr>\\koala\metzghu\private\Senior Design\final paper calculations.xmcd\Selection 187 383 353 418</vt:lpstr>
      <vt:lpstr>\\koala\metzghu\private\Senior Design\final paper calculations.xmcd\Selection 19 382 138 429</vt:lpstr>
      <vt:lpstr>\\koala\metzghu\private\Senior Design\final paper calculations.xmcd\Selection 19 503 294 629</vt:lpstr>
      <vt:lpstr>\\koala\metzghu\private\Senior Design\final paper calculations.xmcd\Selection 27 428 197 477</vt:lpstr>
      <vt:lpstr>\\koala\metzghu\private\Senior Design\final paper calculations.xmcd\Selection 211 430 355 477</vt:lpstr>
      <vt:lpstr>\\koala\metzghu\private\Senior Design\final paper calculations.xmcd\Selection 35 863 494 1005</vt:lpstr>
      <vt:lpstr>\\koala\dearmkr\My Documents\koala\metzghu\private\Senior Design\final paper calculations.xmcd\Selection 19 -2 478 477</vt:lpstr>
      <vt:lpstr>\\koala\metzghu\private\Senior Design\final paper calculations.xmcd\Selection 19 478 494 1005</vt:lpstr>
      <vt:lpstr>\\koala\dearmkr\My Documents\koala\cosmuer\private\Fall 2010\Senior Design\calculations1.xmcd\Selection 3 4 566 773</vt:lpstr>
      <vt:lpstr>\\koala\dearmkr\My Documents\koala\cosmuer\private\Fall 2010\Senior Design\calculations1.xmcd\Selection 3 830 572 1549</vt:lpstr>
      <vt:lpstr>Integration of experimental propulsion systems in micro air vehicles</vt:lpstr>
      <vt:lpstr>OverView</vt:lpstr>
      <vt:lpstr>Project scope</vt:lpstr>
      <vt:lpstr>Project Goal</vt:lpstr>
      <vt:lpstr>Final Component Selection</vt:lpstr>
      <vt:lpstr>Boundary Layer Ingestion</vt:lpstr>
      <vt:lpstr>Calculations</vt:lpstr>
      <vt:lpstr>Calculations Continued</vt:lpstr>
      <vt:lpstr>Design 1:  Hole Close to Fan</vt:lpstr>
      <vt:lpstr>Slide 10</vt:lpstr>
      <vt:lpstr>Slide 11</vt:lpstr>
      <vt:lpstr>Fixed vs. Varying Values</vt:lpstr>
      <vt:lpstr>Design of Experiment</vt:lpstr>
      <vt:lpstr>Results</vt:lpstr>
      <vt:lpstr>More results</vt:lpstr>
      <vt:lpstr>How to interpret the results?</vt:lpstr>
      <vt:lpstr>   Vacuum Bagging Process</vt:lpstr>
      <vt:lpstr>Cost of Materials</vt:lpstr>
      <vt:lpstr>Weight and Cost Analysis</vt:lpstr>
      <vt:lpstr>Future Work Plan</vt:lpstr>
      <vt:lpstr>acknowledgements</vt:lpstr>
      <vt:lpstr>questions</vt:lpstr>
      <vt:lpstr>Resources</vt:lpstr>
      <vt:lpstr>Slide 24</vt:lpstr>
      <vt:lpstr>Slide 25</vt:lpstr>
      <vt:lpstr>                     </vt:lpstr>
      <vt:lpstr>Slide 27</vt:lpstr>
    </vt:vector>
  </TitlesOfParts>
  <Company>FAMU-FSU College of Engineering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cmstest</dc:creator>
  <cp:lastModifiedBy>Erica</cp:lastModifiedBy>
  <cp:revision>112</cp:revision>
  <dcterms:created xsi:type="dcterms:W3CDTF">2010-11-14T17:56:29Z</dcterms:created>
  <dcterms:modified xsi:type="dcterms:W3CDTF">2011-01-07T03:23:42Z</dcterms:modified>
</cp:coreProperties>
</file>