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8" r:id="rId3"/>
    <p:sldId id="276" r:id="rId4"/>
    <p:sldId id="263" r:id="rId5"/>
    <p:sldId id="271" r:id="rId6"/>
    <p:sldId id="277" r:id="rId7"/>
    <p:sldId id="268" r:id="rId8"/>
    <p:sldId id="267" r:id="rId9"/>
    <p:sldId id="266" r:id="rId10"/>
    <p:sldId id="264" r:id="rId11"/>
    <p:sldId id="265" r:id="rId12"/>
    <p:sldId id="262" r:id="rId13"/>
    <p:sldId id="257" r:id="rId14"/>
    <p:sldId id="273" r:id="rId15"/>
    <p:sldId id="272" r:id="rId16"/>
    <p:sldId id="274" r:id="rId17"/>
    <p:sldId id="269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87B6C67-89F5-4D7F-AA49-FAFCE778E871}" type="datetimeFigureOut">
              <a:rPr lang="en-US" smtClean="0"/>
              <a:pPr/>
              <a:t>1/6/2011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0692A2E-EBD0-4F1B-8591-0389FD9C0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7B6C67-89F5-4D7F-AA49-FAFCE778E871}" type="datetimeFigureOut">
              <a:rPr lang="en-US" smtClean="0"/>
              <a:pPr/>
              <a:t>1/6/2011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692A2E-EBD0-4F1B-8591-0389FD9C0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87B6C67-89F5-4D7F-AA49-FAFCE778E871}" type="datetimeFigureOut">
              <a:rPr lang="en-US" smtClean="0"/>
              <a:pPr/>
              <a:t>1/6/2011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0692A2E-EBD0-4F1B-8591-0389FD9C0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7B6C67-89F5-4D7F-AA49-FAFCE778E871}" type="datetimeFigureOut">
              <a:rPr lang="en-US" smtClean="0"/>
              <a:pPr/>
              <a:t>1/6/2011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692A2E-EBD0-4F1B-8591-0389FD9C0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87B6C67-89F5-4D7F-AA49-FAFCE778E871}" type="datetimeFigureOut">
              <a:rPr lang="en-US" smtClean="0"/>
              <a:pPr/>
              <a:t>1/6/2011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0692A2E-EBD0-4F1B-8591-0389FD9C0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7B6C67-89F5-4D7F-AA49-FAFCE778E871}" type="datetimeFigureOut">
              <a:rPr lang="en-US" smtClean="0"/>
              <a:pPr/>
              <a:t>1/6/2011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692A2E-EBD0-4F1B-8591-0389FD9C0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7B6C67-89F5-4D7F-AA49-FAFCE778E871}" type="datetimeFigureOut">
              <a:rPr lang="en-US" smtClean="0"/>
              <a:pPr/>
              <a:t>1/6/2011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692A2E-EBD0-4F1B-8591-0389FD9C0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7B6C67-89F5-4D7F-AA49-FAFCE778E871}" type="datetimeFigureOut">
              <a:rPr lang="en-US" smtClean="0"/>
              <a:pPr/>
              <a:t>1/6/2011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692A2E-EBD0-4F1B-8591-0389FD9C0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87B6C67-89F5-4D7F-AA49-FAFCE778E871}" type="datetimeFigureOut">
              <a:rPr lang="en-US" smtClean="0"/>
              <a:pPr/>
              <a:t>1/6/2011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692A2E-EBD0-4F1B-8591-0389FD9C0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7B6C67-89F5-4D7F-AA49-FAFCE778E871}" type="datetimeFigureOut">
              <a:rPr lang="en-US" smtClean="0"/>
              <a:pPr/>
              <a:t>1/6/2011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692A2E-EBD0-4F1B-8591-0389FD9C0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7B6C67-89F5-4D7F-AA49-FAFCE778E871}" type="datetimeFigureOut">
              <a:rPr lang="en-US" smtClean="0"/>
              <a:pPr/>
              <a:t>1/6/2011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692A2E-EBD0-4F1B-8591-0389FD9C01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87B6C67-89F5-4D7F-AA49-FAFCE778E871}" type="datetimeFigureOut">
              <a:rPr lang="en-US" smtClean="0"/>
              <a:pPr/>
              <a:t>1/6/2011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0692A2E-EBD0-4F1B-8591-0389FD9C0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koala\cosmuer\private\Fall%202010\Senior%20Design\calculations1.xmcd\Selection%203%204%20566%20773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koala\cosmuer\private\Fall%202010\Senior%20Design\calculations1.xmcd\Selection%203%20830%20572%201549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472332" cy="3276600"/>
          </a:xfrm>
        </p:spPr>
        <p:txBody>
          <a:bodyPr/>
          <a:lstStyle/>
          <a:p>
            <a:r>
              <a:rPr lang="en-US" dirty="0" smtClean="0"/>
              <a:t>Integration of experimental propulsion systems in micro air vehicles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667000" y="3962400"/>
            <a:ext cx="6477000" cy="2895600"/>
          </a:xfrm>
        </p:spPr>
        <p:txBody>
          <a:bodyPr>
            <a:normAutofit fontScale="70000" lnSpcReduction="20000"/>
          </a:bodyPr>
          <a:lstStyle/>
          <a:p>
            <a:r>
              <a:rPr lang="en-US" sz="3100" dirty="0" smtClean="0"/>
              <a:t>Deliverable: Interim Design</a:t>
            </a:r>
          </a:p>
          <a:p>
            <a:r>
              <a:rPr lang="en-US" sz="3100" dirty="0" smtClean="0"/>
              <a:t>November 9, 2010</a:t>
            </a:r>
          </a:p>
          <a:p>
            <a:endParaRPr lang="en-US" dirty="0" smtClean="0"/>
          </a:p>
          <a:p>
            <a:r>
              <a:rPr lang="en-US" dirty="0" smtClean="0"/>
              <a:t>Team # 3</a:t>
            </a:r>
          </a:p>
          <a:p>
            <a:r>
              <a:rPr lang="en-US" dirty="0" smtClean="0"/>
              <a:t>Erica Cosmutto</a:t>
            </a:r>
          </a:p>
          <a:p>
            <a:r>
              <a:rPr lang="en-US" dirty="0" smtClean="0"/>
              <a:t>Hunter Metzger</a:t>
            </a:r>
          </a:p>
          <a:p>
            <a:r>
              <a:rPr lang="en-US" dirty="0" smtClean="0"/>
              <a:t>Joel Ware</a:t>
            </a:r>
          </a:p>
          <a:p>
            <a:r>
              <a:rPr lang="en-US" dirty="0" smtClean="0"/>
              <a:t>Kristina De Armas</a:t>
            </a:r>
          </a:p>
          <a:p>
            <a:r>
              <a:rPr lang="en-US" dirty="0" smtClean="0"/>
              <a:t>Michael Isaza</a:t>
            </a:r>
          </a:p>
          <a:p>
            <a:r>
              <a:rPr lang="en-US" dirty="0" smtClean="0"/>
              <a:t>Santiago Baus</a:t>
            </a:r>
          </a:p>
          <a:p>
            <a:endParaRPr lang="en-US" dirty="0"/>
          </a:p>
        </p:txBody>
      </p:sp>
      <p:pic>
        <p:nvPicPr>
          <p:cNvPr id="6" name="Picture 6" descr="http://www.eng.fsu.edu/~arenaal/Solar_Car/images/COE_se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581400"/>
            <a:ext cx="2362200" cy="2362200"/>
          </a:xfrm>
          <a:prstGeom prst="rect">
            <a:avLst/>
          </a:prstGeom>
          <a:noFill/>
        </p:spPr>
      </p:pic>
      <p:pic>
        <p:nvPicPr>
          <p:cNvPr id="7" name="Picture 8" descr="http://cnd.memphis.edu/isdp07/afr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09600"/>
            <a:ext cx="2223274" cy="220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6394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Design 3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Maximize flow intake</a:t>
            </a:r>
          </a:p>
          <a:p>
            <a:r>
              <a:rPr lang="en-US" dirty="0" smtClean="0"/>
              <a:t>Simple design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4000"/>
            <a:ext cx="4419600" cy="278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Design 4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Uses two side ducts</a:t>
            </a:r>
          </a:p>
          <a:p>
            <a:r>
              <a:rPr lang="en-US" dirty="0" smtClean="0"/>
              <a:t>Smooth intake of air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0"/>
            <a:ext cx="3062287" cy="2370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981200"/>
            <a:ext cx="4548187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239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Center of Gravity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8125" t="39063" r="23750" b="35156"/>
          <a:stretch>
            <a:fillRect/>
          </a:stretch>
        </p:blipFill>
        <p:spPr bwMode="auto">
          <a:xfrm>
            <a:off x="1066800" y="1524000"/>
            <a:ext cx="5867400" cy="2514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3154681" y="2468880"/>
            <a:ext cx="45719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621281" y="2468880"/>
            <a:ext cx="45719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783081" y="2468880"/>
            <a:ext cx="45719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316481" y="2468880"/>
            <a:ext cx="45719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895600" y="2468880"/>
            <a:ext cx="45719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745481" y="2468880"/>
            <a:ext cx="45719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stCxn id="7" idx="5"/>
          </p:cNvCxnSpPr>
          <p:nvPr/>
        </p:nvCxnSpPr>
        <p:spPr>
          <a:xfrm rot="16200000" flipH="1">
            <a:off x="1631604" y="2698404"/>
            <a:ext cx="387696" cy="66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5"/>
          </p:cNvCxnSpPr>
          <p:nvPr/>
        </p:nvCxnSpPr>
        <p:spPr>
          <a:xfrm rot="16200000" flipH="1">
            <a:off x="2012604" y="2850804"/>
            <a:ext cx="692496" cy="66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3"/>
          </p:cNvCxnSpPr>
          <p:nvPr/>
        </p:nvCxnSpPr>
        <p:spPr>
          <a:xfrm rot="5400000">
            <a:off x="2400300" y="3003205"/>
            <a:ext cx="997296" cy="66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5"/>
          </p:cNvCxnSpPr>
          <p:nvPr/>
        </p:nvCxnSpPr>
        <p:spPr>
          <a:xfrm rot="16200000" flipH="1">
            <a:off x="5517804" y="2774604"/>
            <a:ext cx="540096" cy="66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24000" y="2895600"/>
            <a:ext cx="60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   ESC</a:t>
            </a:r>
          </a:p>
          <a:p>
            <a:pPr algn="ctr"/>
            <a:r>
              <a:rPr lang="en-US" sz="1100" dirty="0" smtClean="0"/>
              <a:t>110g</a:t>
            </a:r>
            <a:endParaRPr lang="en-US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1981200" y="3124200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Battery</a:t>
            </a:r>
          </a:p>
          <a:p>
            <a:pPr algn="ctr"/>
            <a:r>
              <a:rPr lang="en-US" sz="1100" dirty="0" smtClean="0"/>
              <a:t>932g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2438400" y="3429000"/>
            <a:ext cx="990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Fuselage</a:t>
            </a:r>
          </a:p>
          <a:p>
            <a:pPr algn="ctr"/>
            <a:r>
              <a:rPr lang="en-US" sz="1100" dirty="0" smtClean="0"/>
              <a:t>3084g</a:t>
            </a:r>
            <a:endParaRPr lang="en-US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5334000" y="2971800"/>
            <a:ext cx="91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Fan</a:t>
            </a:r>
          </a:p>
          <a:p>
            <a:pPr algn="ctr"/>
            <a:r>
              <a:rPr lang="en-US" sz="1100" dirty="0" smtClean="0"/>
              <a:t>391g</a:t>
            </a:r>
            <a:endParaRPr lang="en-US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2133600" y="2057400"/>
            <a:ext cx="685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Desired</a:t>
            </a:r>
          </a:p>
          <a:p>
            <a:pPr algn="r"/>
            <a:r>
              <a:rPr lang="en-US" sz="1100" dirty="0" smtClean="0"/>
              <a:t>CG</a:t>
            </a:r>
            <a:endParaRPr lang="en-US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971800" y="2057400"/>
            <a:ext cx="685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Current</a:t>
            </a:r>
          </a:p>
          <a:p>
            <a:r>
              <a:rPr lang="en-US" sz="1100" dirty="0" smtClean="0"/>
              <a:t>CG</a:t>
            </a:r>
            <a:endParaRPr lang="en-US" sz="11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2590800" y="1905000"/>
            <a:ext cx="60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 flipH="1" flipV="1">
            <a:off x="2552700" y="1943100"/>
            <a:ext cx="76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3162300" y="1943100"/>
            <a:ext cx="76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590800" y="1676400"/>
            <a:ext cx="609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1.92 in</a:t>
            </a:r>
            <a:endParaRPr lang="en-US" sz="1100" dirty="0"/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267200"/>
            <a:ext cx="6381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Straight Arrow Connector 25"/>
          <p:cNvCxnSpPr/>
          <p:nvPr/>
        </p:nvCxnSpPr>
        <p:spPr>
          <a:xfrm>
            <a:off x="1447800" y="6094412"/>
            <a:ext cx="533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Cost and Weight Analysis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3000"/>
                <a:gridCol w="2413000"/>
                <a:gridCol w="2413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Component </a:t>
                      </a:r>
                      <a:endParaRPr lang="en-US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Weight</a:t>
                      </a:r>
                      <a:endParaRPr lang="en-US" dirty="0"/>
                    </a:p>
                  </a:txBody>
                  <a:tcPr marL="80433" marR="8043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EDF</a:t>
                      </a:r>
                      <a:endParaRPr lang="en-US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$129.95</a:t>
                      </a:r>
                      <a:endParaRPr lang="en-US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.862</a:t>
                      </a:r>
                      <a:r>
                        <a:rPr lang="en-US" baseline="0" dirty="0" smtClean="0"/>
                        <a:t> lbs</a:t>
                      </a:r>
                      <a:endParaRPr lang="en-US" dirty="0"/>
                    </a:p>
                  </a:txBody>
                  <a:tcPr marL="80433" marR="8043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Battery </a:t>
                      </a:r>
                      <a:endParaRPr lang="en-US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$509.99</a:t>
                      </a:r>
                      <a:endParaRPr lang="en-US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2.05</a:t>
                      </a:r>
                      <a:r>
                        <a:rPr lang="en-US" baseline="0" dirty="0" smtClean="0"/>
                        <a:t> lbs</a:t>
                      </a:r>
                      <a:endParaRPr lang="en-US" dirty="0"/>
                    </a:p>
                  </a:txBody>
                  <a:tcPr marL="80433" marR="8043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Battery Charger</a:t>
                      </a:r>
                      <a:endParaRPr lang="en-US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$109.98</a:t>
                      </a:r>
                      <a:endParaRPr lang="en-US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0433" marR="8043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Woodworks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LipoSack</a:t>
                      </a:r>
                      <a:r>
                        <a:rPr lang="en-US" baseline="0" dirty="0" smtClean="0"/>
                        <a:t> (Storage)</a:t>
                      </a:r>
                      <a:endParaRPr lang="en-US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$34.99</a:t>
                      </a:r>
                      <a:endParaRPr lang="en-US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0433" marR="8043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ESC</a:t>
                      </a:r>
                      <a:endParaRPr lang="en-US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$120.00</a:t>
                      </a:r>
                      <a:endParaRPr lang="en-US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.242</a:t>
                      </a:r>
                      <a:r>
                        <a:rPr lang="en-US" baseline="0" dirty="0" smtClean="0"/>
                        <a:t> lbs</a:t>
                      </a:r>
                      <a:endParaRPr lang="en-US" dirty="0"/>
                    </a:p>
                  </a:txBody>
                  <a:tcPr marL="80433" marR="8043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Transmitter/</a:t>
                      </a:r>
                      <a:r>
                        <a:rPr lang="en-US" baseline="0" dirty="0" smtClean="0"/>
                        <a:t> Receiver</a:t>
                      </a:r>
                      <a:endParaRPr lang="en-US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$179.97</a:t>
                      </a:r>
                      <a:endParaRPr lang="en-US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.033</a:t>
                      </a:r>
                      <a:r>
                        <a:rPr lang="en-US" baseline="0" dirty="0" smtClean="0"/>
                        <a:t> lbs</a:t>
                      </a:r>
                      <a:endParaRPr lang="en-US" dirty="0"/>
                    </a:p>
                  </a:txBody>
                  <a:tcPr marL="80433" marR="8043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Industrial</a:t>
                      </a:r>
                      <a:r>
                        <a:rPr lang="en-US" baseline="0" dirty="0" smtClean="0"/>
                        <a:t> Strength Velcro</a:t>
                      </a:r>
                      <a:endParaRPr lang="en-US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$7.00</a:t>
                      </a:r>
                      <a:endParaRPr lang="en-US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0433" marR="8043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$1091.88</a:t>
                      </a:r>
                      <a:endParaRPr lang="en-US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3.187 lbs</a:t>
                      </a:r>
                      <a:endParaRPr lang="en-US" dirty="0"/>
                    </a:p>
                  </a:txBody>
                  <a:tcPr marL="80433" marR="8043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Conclusion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Four fuselage designs </a:t>
            </a:r>
          </a:p>
          <a:p>
            <a:r>
              <a:rPr lang="en-US" dirty="0" smtClean="0"/>
              <a:t>Initial Calculations and Analysis </a:t>
            </a:r>
          </a:p>
          <a:p>
            <a:r>
              <a:rPr lang="en-US" dirty="0" smtClean="0"/>
              <a:t>Calculated Ideal Inlet and Outlet Areas </a:t>
            </a:r>
          </a:p>
          <a:p>
            <a:r>
              <a:rPr lang="en-US" dirty="0" smtClean="0"/>
              <a:t>Center of Gravity Analysis</a:t>
            </a:r>
          </a:p>
          <a:p>
            <a:r>
              <a:rPr lang="en-US" dirty="0" smtClean="0"/>
              <a:t>Final Component Selection</a:t>
            </a:r>
          </a:p>
          <a:p>
            <a:r>
              <a:rPr lang="en-US" dirty="0" smtClean="0"/>
              <a:t>The team has started work at HPMI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Future Work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Continue work at HPMI</a:t>
            </a:r>
          </a:p>
          <a:p>
            <a:r>
              <a:rPr lang="en-US" dirty="0" smtClean="0"/>
              <a:t>Produce the first mold</a:t>
            </a:r>
          </a:p>
          <a:p>
            <a:r>
              <a:rPr lang="en-US" dirty="0" smtClean="0"/>
              <a:t>Receive Components</a:t>
            </a:r>
          </a:p>
          <a:p>
            <a:r>
              <a:rPr lang="en-US" dirty="0" smtClean="0"/>
              <a:t>Testing in Comsol and wind tunnels </a:t>
            </a:r>
          </a:p>
          <a:p>
            <a:r>
              <a:rPr lang="en-US" dirty="0" smtClean="0"/>
              <a:t>Measurement of Existing Model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926242"/>
            <a:ext cx="3102067" cy="2931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References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Hobbypartz.com</a:t>
            </a:r>
          </a:p>
          <a:p>
            <a:r>
              <a:rPr lang="en-US" dirty="0" smtClean="0"/>
              <a:t>Thunderpowerrc.com</a:t>
            </a:r>
          </a:p>
          <a:p>
            <a:r>
              <a:rPr lang="en-US" dirty="0" smtClean="0"/>
              <a:t>Hobbytown.com</a:t>
            </a:r>
          </a:p>
          <a:p>
            <a:r>
              <a:rPr lang="en-US" dirty="0" smtClean="0"/>
              <a:t>“The Calculation and Design of Ducted </a:t>
            </a:r>
            <a:r>
              <a:rPr lang="en-US" dirty="0" err="1" smtClean="0"/>
              <a:t>Fans”.Wattflyer.com</a:t>
            </a:r>
            <a:endParaRPr lang="en-US" dirty="0" smtClean="0"/>
          </a:p>
          <a:p>
            <a:r>
              <a:rPr lang="en-US" dirty="0" smtClean="0"/>
              <a:t>www2.nlr.nl/public/facilities/AVET-Info/Content/UK/PropBlades.html</a:t>
            </a:r>
          </a:p>
          <a:p>
            <a:r>
              <a:rPr lang="en-US" dirty="0" smtClean="0"/>
              <a:t>www.sterndrive.info/400_800_cobra_propellers.html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ctrTitle" idx="4294967295"/>
          </p:nvPr>
        </p:nvSpPr>
        <p:spPr>
          <a:xfrm>
            <a:off x="0" y="457200"/>
            <a:ext cx="7772400" cy="60960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914400" y="457200"/>
          <a:ext cx="6027868" cy="6248400"/>
        </p:xfrm>
        <a:graphic>
          <a:graphicData uri="http://schemas.openxmlformats.org/presentationml/2006/ole">
            <p:oleObj spid="_x0000_s1026" name="Mathcad" r:id="rId3" imgW="5362560" imgH="7324560" progId="Mathcad">
              <p:link updateAutomatic="1"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152400"/>
            <a:ext cx="426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Calculations: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447800" y="152400"/>
          <a:ext cx="6172200" cy="6472237"/>
        </p:xfrm>
        <a:graphic>
          <a:graphicData uri="http://schemas.openxmlformats.org/presentationml/2006/ole">
            <p:oleObj spid="_x0000_s2050" name="Mathcad" r:id="rId3" imgW="5419800" imgH="6848640" progId="Mathcad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239000" cy="11430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OverView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7239000" cy="4846320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EDF vs Propeller</a:t>
            </a:r>
          </a:p>
          <a:p>
            <a:r>
              <a:rPr lang="en-US" dirty="0" smtClean="0"/>
              <a:t>Final Component Selection</a:t>
            </a:r>
          </a:p>
          <a:p>
            <a:r>
              <a:rPr lang="en-US" dirty="0" smtClean="0"/>
              <a:t>IE Update</a:t>
            </a:r>
          </a:p>
          <a:p>
            <a:r>
              <a:rPr lang="en-US" dirty="0" smtClean="0"/>
              <a:t>Calculated Values</a:t>
            </a:r>
          </a:p>
          <a:p>
            <a:r>
              <a:rPr lang="en-US" dirty="0" smtClean="0"/>
              <a:t>Designs</a:t>
            </a:r>
          </a:p>
          <a:p>
            <a:r>
              <a:rPr lang="en-US" dirty="0" smtClean="0"/>
              <a:t>Center of Gravity </a:t>
            </a:r>
          </a:p>
          <a:p>
            <a:r>
              <a:rPr lang="en-US" dirty="0" smtClean="0"/>
              <a:t>Cost and Weight Analysis</a:t>
            </a:r>
          </a:p>
          <a:p>
            <a:r>
              <a:rPr lang="en-US" dirty="0" smtClean="0"/>
              <a:t>Conclusion</a:t>
            </a:r>
          </a:p>
          <a:p>
            <a:r>
              <a:rPr lang="en-US" dirty="0" smtClean="0"/>
              <a:t>Future Work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676400"/>
            <a:ext cx="246971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Introduction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239000" cy="4846320"/>
          </a:xfrm>
        </p:spPr>
        <p:txBody>
          <a:bodyPr>
            <a:normAutofit/>
          </a:bodyPr>
          <a:lstStyle/>
          <a:p>
            <a:r>
              <a:rPr lang="en-US" dirty="0" smtClean="0"/>
              <a:t>Integrate an electric ducted fan into the fuselage of a Micro Air Vehicle (MAV)</a:t>
            </a:r>
          </a:p>
          <a:p>
            <a:r>
              <a:rPr lang="en-US" dirty="0" smtClean="0"/>
              <a:t>Focus on: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Fuselage design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Air Flow Inlet/Duct design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Integrating electronics and fan into the fuselage</a:t>
            </a:r>
          </a:p>
          <a:p>
            <a:r>
              <a:rPr lang="en-US" dirty="0" smtClean="0"/>
              <a:t>Constraints: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10 lb max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6 in diameter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32 in length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EDF VS Propeller fan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Duct reduces losses in thrust caused by tip vortices</a:t>
            </a:r>
          </a:p>
          <a:p>
            <a:r>
              <a:rPr lang="en-US" dirty="0" smtClean="0"/>
              <a:t>The Ducted fan operated at higher velocity </a:t>
            </a:r>
          </a:p>
          <a:p>
            <a:r>
              <a:rPr lang="en-US" dirty="0" smtClean="0"/>
              <a:t>EDF has a smaller diameter</a:t>
            </a:r>
          </a:p>
          <a:p>
            <a:r>
              <a:rPr lang="en-US" dirty="0" smtClean="0"/>
              <a:t>EDFs are quieter and safer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962400"/>
            <a:ext cx="1981200" cy="2370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886200"/>
            <a:ext cx="2651904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Final Component Selection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2831284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3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209800"/>
            <a:ext cx="2819400" cy="129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981200"/>
            <a:ext cx="2209800" cy="1534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09600" y="3810000"/>
            <a:ext cx="2362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76mm ID, 80mm OD</a:t>
            </a:r>
          </a:p>
          <a:p>
            <a:r>
              <a:rPr lang="en-US" dirty="0" smtClean="0"/>
              <a:t>22.2V</a:t>
            </a:r>
          </a:p>
          <a:p>
            <a:r>
              <a:rPr lang="en-US" dirty="0" smtClean="0"/>
              <a:t>391g</a:t>
            </a:r>
          </a:p>
          <a:p>
            <a:r>
              <a:rPr lang="en-US" dirty="0" smtClean="0"/>
              <a:t>55A</a:t>
            </a:r>
          </a:p>
          <a:p>
            <a:endParaRPr lang="en-US" dirty="0"/>
          </a:p>
          <a:p>
            <a:r>
              <a:rPr lang="en-US" dirty="0" smtClean="0"/>
              <a:t>$129.50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05200" y="3810000"/>
            <a:ext cx="251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TP8000-6S4PL</a:t>
            </a:r>
          </a:p>
          <a:p>
            <a:r>
              <a:rPr lang="en-US" dirty="0" smtClean="0"/>
              <a:t>22.2V</a:t>
            </a:r>
          </a:p>
          <a:p>
            <a:r>
              <a:rPr lang="en-US" dirty="0" smtClean="0"/>
              <a:t>8000mAh</a:t>
            </a:r>
          </a:p>
          <a:p>
            <a:r>
              <a:rPr lang="en-US" dirty="0" smtClean="0"/>
              <a:t>16C</a:t>
            </a:r>
          </a:p>
          <a:p>
            <a:endParaRPr lang="en-US" dirty="0"/>
          </a:p>
          <a:p>
            <a:r>
              <a:rPr lang="en-US" dirty="0" smtClean="0"/>
              <a:t>$509.99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19800" y="3810000"/>
            <a:ext cx="2286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Smart Guide ESC</a:t>
            </a:r>
          </a:p>
          <a:p>
            <a:r>
              <a:rPr lang="en-US" dirty="0" smtClean="0"/>
              <a:t>Up to 44.4V</a:t>
            </a:r>
          </a:p>
          <a:p>
            <a:r>
              <a:rPr lang="en-US" dirty="0" smtClean="0"/>
              <a:t>100A</a:t>
            </a:r>
          </a:p>
          <a:p>
            <a:endParaRPr lang="en-US" dirty="0"/>
          </a:p>
          <a:p>
            <a:r>
              <a:rPr lang="en-US" dirty="0" smtClean="0"/>
              <a:t>$120.00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IE Update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Lean Six Sigma Methodology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DMAIC process</a:t>
            </a:r>
          </a:p>
          <a:p>
            <a:r>
              <a:rPr lang="en-US" dirty="0"/>
              <a:t>Define Phase Complete</a:t>
            </a:r>
          </a:p>
          <a:p>
            <a:r>
              <a:rPr lang="en-US" dirty="0"/>
              <a:t>Measure Phase due November 30</a:t>
            </a:r>
            <a:r>
              <a:rPr lang="en-US" baseline="30000" dirty="0"/>
              <a:t>th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Define performance standards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Establish data collection plan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Validate the measurement system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Collect necessary data from existing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239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Values Calculated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8229600" cy="2286000"/>
          </a:xfrm>
        </p:spPr>
        <p:txBody>
          <a:bodyPr/>
          <a:lstStyle/>
          <a:p>
            <a:r>
              <a:rPr lang="en-US" dirty="0" smtClean="0"/>
              <a:t>Maximum Thrust of 2.2 kg =21.6 N</a:t>
            </a:r>
          </a:p>
          <a:p>
            <a:r>
              <a:rPr lang="en-US" dirty="0" smtClean="0"/>
              <a:t>Ideal Inlet Area</a:t>
            </a:r>
            <a:r>
              <a:rPr lang="en-US" dirty="0"/>
              <a:t>=</a:t>
            </a:r>
            <a:r>
              <a:rPr lang="en-US" dirty="0" smtClean="0"/>
              <a:t> 5.643 in</a:t>
            </a:r>
            <a:r>
              <a:rPr lang="en-US" baseline="30000" dirty="0" smtClean="0"/>
              <a:t>2 </a:t>
            </a:r>
            <a:r>
              <a:rPr lang="en-US" sz="2800" dirty="0" smtClean="0"/>
              <a:t>(FSA, Fan Sweep Area)</a:t>
            </a:r>
          </a:p>
          <a:p>
            <a:r>
              <a:rPr lang="en-US" dirty="0" smtClean="0"/>
              <a:t>Ideal Exit Area=4.3 in</a:t>
            </a:r>
            <a:r>
              <a:rPr lang="en-US" baseline="30000" dirty="0" smtClean="0"/>
              <a:t>2</a:t>
            </a:r>
            <a:r>
              <a:rPr lang="en-US" dirty="0" smtClean="0"/>
              <a:t> (75% of FSA)</a:t>
            </a:r>
          </a:p>
          <a:p>
            <a:r>
              <a:rPr lang="en-US" dirty="0" smtClean="0"/>
              <a:t>Maximum Velocity Exiting Fan=52.478 m/s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733800"/>
            <a:ext cx="3890962" cy="2740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4800600" cy="701040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Design 1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895600"/>
            <a:ext cx="7239000" cy="2798136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800" dirty="0" smtClean="0"/>
              <a:t>Design specified by sponsor</a:t>
            </a:r>
          </a:p>
          <a:p>
            <a:r>
              <a:rPr lang="en-US" sz="2800" dirty="0" smtClean="0"/>
              <a:t>Intake from the bottom of the MAV</a:t>
            </a:r>
            <a:endParaRPr lang="en-US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05000"/>
            <a:ext cx="65518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Design 2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352800"/>
            <a:ext cx="7239000" cy="484632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Intake on top and bottom</a:t>
            </a:r>
          </a:p>
          <a:p>
            <a:r>
              <a:rPr lang="en-US" dirty="0" smtClean="0"/>
              <a:t>Laminar flow off top surface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76400"/>
            <a:ext cx="485914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281</TotalTime>
  <Words>410</Words>
  <Application>Microsoft Office PowerPoint</Application>
  <PresentationFormat>On-screen Show (4:3)</PresentationFormat>
  <Paragraphs>163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Opulent</vt:lpstr>
      <vt:lpstr>\\koala\cosmuer\private\Fall 2010\Senior Design\calculations1.xmcd\Selection 3 4 566 773</vt:lpstr>
      <vt:lpstr>\\koala\cosmuer\private\Fall 2010\Senior Design\calculations1.xmcd\Selection 3 830 572 1549</vt:lpstr>
      <vt:lpstr>Integration of experimental propulsion systems in micro air vehicles</vt:lpstr>
      <vt:lpstr>OverView</vt:lpstr>
      <vt:lpstr>Introduction</vt:lpstr>
      <vt:lpstr>EDF VS Propeller fan</vt:lpstr>
      <vt:lpstr>Final Component Selection</vt:lpstr>
      <vt:lpstr>IE Update</vt:lpstr>
      <vt:lpstr>Values Calculated</vt:lpstr>
      <vt:lpstr>Design 1</vt:lpstr>
      <vt:lpstr>Design 2</vt:lpstr>
      <vt:lpstr>Design 3</vt:lpstr>
      <vt:lpstr>Design 4</vt:lpstr>
      <vt:lpstr>Center of Gravity</vt:lpstr>
      <vt:lpstr>Cost and Weight Analysis</vt:lpstr>
      <vt:lpstr>Conclusion</vt:lpstr>
      <vt:lpstr>Future Work</vt:lpstr>
      <vt:lpstr>References</vt:lpstr>
      <vt:lpstr>                     </vt:lpstr>
      <vt:lpstr>Slide 18</vt:lpstr>
    </vt:vector>
  </TitlesOfParts>
  <Company>FAMU-FSU College of Engineering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cmstest</dc:creator>
  <cp:lastModifiedBy>Erica</cp:lastModifiedBy>
  <cp:revision>32</cp:revision>
  <dcterms:created xsi:type="dcterms:W3CDTF">2010-11-07T20:58:00Z</dcterms:created>
  <dcterms:modified xsi:type="dcterms:W3CDTF">2011-01-07T03:17:35Z</dcterms:modified>
</cp:coreProperties>
</file>