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95" r:id="rId2"/>
    <p:sldId id="296" r:id="rId3"/>
    <p:sldId id="328" r:id="rId4"/>
    <p:sldId id="329" r:id="rId5"/>
    <p:sldId id="330" r:id="rId6"/>
    <p:sldId id="301" r:id="rId7"/>
    <p:sldId id="331" r:id="rId8"/>
    <p:sldId id="332" r:id="rId9"/>
    <p:sldId id="333" r:id="rId10"/>
    <p:sldId id="334" r:id="rId11"/>
    <p:sldId id="335" r:id="rId12"/>
    <p:sldId id="309" r:id="rId13"/>
    <p:sldId id="340" r:id="rId14"/>
    <p:sldId id="343" r:id="rId15"/>
    <p:sldId id="311" r:id="rId16"/>
    <p:sldId id="310" r:id="rId17"/>
    <p:sldId id="313" r:id="rId18"/>
    <p:sldId id="314" r:id="rId19"/>
    <p:sldId id="324" r:id="rId20"/>
    <p:sldId id="322" r:id="rId21"/>
    <p:sldId id="323" r:id="rId22"/>
    <p:sldId id="315" r:id="rId23"/>
    <p:sldId id="325" r:id="rId24"/>
    <p:sldId id="326" r:id="rId25"/>
    <p:sldId id="317" r:id="rId26"/>
    <p:sldId id="344" r:id="rId27"/>
    <p:sldId id="352" r:id="rId28"/>
    <p:sldId id="345" r:id="rId29"/>
    <p:sldId id="348" r:id="rId30"/>
    <p:sldId id="351" r:id="rId31"/>
    <p:sldId id="346" r:id="rId32"/>
    <p:sldId id="350" r:id="rId33"/>
    <p:sldId id="347" r:id="rId34"/>
    <p:sldId id="339" r:id="rId35"/>
    <p:sldId id="32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999999"/>
    <a:srgbClr val="232422"/>
    <a:srgbClr val="96A0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6" autoAdjust="0"/>
    <p:restoredTop sz="78333" autoAdjust="0"/>
  </p:normalViewPr>
  <p:slideViewPr>
    <p:cSldViewPr>
      <p:cViewPr>
        <p:scale>
          <a:sx n="66" d="100"/>
          <a:sy n="66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lip%20Munday\Documents\Senior%20Design\Senior%20Design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Pressure </a:t>
            </a:r>
            <a:r>
              <a:rPr lang="en-US" sz="2800" dirty="0"/>
              <a:t>Data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1771486688767894"/>
          <c:y val="0.15015869979251292"/>
          <c:w val="0.71955344543114186"/>
          <c:h val="0.6788522995775208"/>
        </c:manualLayout>
      </c:layout>
      <c:scatterChart>
        <c:scatterStyle val="lineMarker"/>
        <c:ser>
          <c:idx val="0"/>
          <c:order val="0"/>
          <c:tx>
            <c:v>Pressure Equation</c:v>
          </c:tx>
          <c:spPr>
            <a:ln w="28575">
              <a:noFill/>
            </a:ln>
          </c:spPr>
          <c:xVal>
            <c:numRef>
              <c:f>Sheet1!$A$1:$A$1001</c:f>
              <c:numCache>
                <c:formatCode>General</c:formatCode>
                <c:ptCount val="10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</c:numCache>
            </c:numRef>
          </c:xVal>
          <c:yVal>
            <c:numRef>
              <c:f>Sheet1!$B$1:$B$1001</c:f>
              <c:numCache>
                <c:formatCode>General</c:formatCode>
                <c:ptCount val="1001"/>
                <c:pt idx="0">
                  <c:v>0</c:v>
                </c:pt>
                <c:pt idx="1">
                  <c:v>1.0610079575596816</c:v>
                </c:pt>
                <c:pt idx="2">
                  <c:v>2.1220159151193627</c:v>
                </c:pt>
                <c:pt idx="3">
                  <c:v>3.1830238726790472</c:v>
                </c:pt>
                <c:pt idx="4">
                  <c:v>4.2440318302387245</c:v>
                </c:pt>
                <c:pt idx="5">
                  <c:v>5.3050397877984077</c:v>
                </c:pt>
                <c:pt idx="6">
                  <c:v>6.3660477453580899</c:v>
                </c:pt>
                <c:pt idx="7">
                  <c:v>7.4270557029177695</c:v>
                </c:pt>
                <c:pt idx="8">
                  <c:v>8.4880636604774438</c:v>
                </c:pt>
                <c:pt idx="9">
                  <c:v>9.5490716180371269</c:v>
                </c:pt>
                <c:pt idx="10">
                  <c:v>10.610079575596815</c:v>
                </c:pt>
                <c:pt idx="11">
                  <c:v>11.6710875331565</c:v>
                </c:pt>
                <c:pt idx="12">
                  <c:v>12.732095490716171</c:v>
                </c:pt>
                <c:pt idx="13">
                  <c:v>13.793103448275849</c:v>
                </c:pt>
                <c:pt idx="14">
                  <c:v>14.854111405835543</c:v>
                </c:pt>
                <c:pt idx="15">
                  <c:v>15.915119363395224</c:v>
                </c:pt>
                <c:pt idx="16">
                  <c:v>16.976127320954902</c:v>
                </c:pt>
                <c:pt idx="17">
                  <c:v>18.03713527851459</c:v>
                </c:pt>
                <c:pt idx="18">
                  <c:v>19.09814323607424</c:v>
                </c:pt>
                <c:pt idx="19">
                  <c:v>20.159151193633964</c:v>
                </c:pt>
                <c:pt idx="20">
                  <c:v>21.220159151193627</c:v>
                </c:pt>
                <c:pt idx="21">
                  <c:v>22.281167108753316</c:v>
                </c:pt>
                <c:pt idx="22">
                  <c:v>23.342175066312997</c:v>
                </c:pt>
                <c:pt idx="23">
                  <c:v>24.403183023872678</c:v>
                </c:pt>
                <c:pt idx="24">
                  <c:v>25.464190981432345</c:v>
                </c:pt>
                <c:pt idx="25">
                  <c:v>26.525198938992027</c:v>
                </c:pt>
                <c:pt idx="26">
                  <c:v>27.586206896551701</c:v>
                </c:pt>
                <c:pt idx="27">
                  <c:v>28.647214854111404</c:v>
                </c:pt>
                <c:pt idx="28">
                  <c:v>29.708222811671057</c:v>
                </c:pt>
                <c:pt idx="29">
                  <c:v>30.769230769230766</c:v>
                </c:pt>
                <c:pt idx="30">
                  <c:v>31.830238726790466</c:v>
                </c:pt>
                <c:pt idx="31">
                  <c:v>32.891246684350101</c:v>
                </c:pt>
                <c:pt idx="32">
                  <c:v>33.952254641909811</c:v>
                </c:pt>
                <c:pt idx="33">
                  <c:v>35.013262599469464</c:v>
                </c:pt>
                <c:pt idx="34">
                  <c:v>36.074270557029145</c:v>
                </c:pt>
                <c:pt idx="35">
                  <c:v>37.135278514588904</c:v>
                </c:pt>
                <c:pt idx="36">
                  <c:v>38.196286472148508</c:v>
                </c:pt>
                <c:pt idx="37">
                  <c:v>39.257294429708168</c:v>
                </c:pt>
                <c:pt idx="38">
                  <c:v>40.318302387267899</c:v>
                </c:pt>
                <c:pt idx="39">
                  <c:v>41.379310344827616</c:v>
                </c:pt>
                <c:pt idx="40">
                  <c:v>42.440318302387261</c:v>
                </c:pt>
                <c:pt idx="41">
                  <c:v>43.501326259946914</c:v>
                </c:pt>
                <c:pt idx="42">
                  <c:v>44.562334217506631</c:v>
                </c:pt>
                <c:pt idx="43">
                  <c:v>45.623342175066306</c:v>
                </c:pt>
                <c:pt idx="44">
                  <c:v>46.684350132626008</c:v>
                </c:pt>
                <c:pt idx="45">
                  <c:v>47.745358090185746</c:v>
                </c:pt>
                <c:pt idx="46">
                  <c:v>48.806366047745328</c:v>
                </c:pt>
                <c:pt idx="47">
                  <c:v>49.867374005305024</c:v>
                </c:pt>
                <c:pt idx="48">
                  <c:v>50.928381962864719</c:v>
                </c:pt>
                <c:pt idx="49">
                  <c:v>51.989389920424401</c:v>
                </c:pt>
                <c:pt idx="50">
                  <c:v>53.050397877984075</c:v>
                </c:pt>
                <c:pt idx="51">
                  <c:v>54.111405835543756</c:v>
                </c:pt>
                <c:pt idx="52">
                  <c:v>55.172413793103452</c:v>
                </c:pt>
                <c:pt idx="53">
                  <c:v>56.233421750663091</c:v>
                </c:pt>
                <c:pt idx="54">
                  <c:v>57.294429708222808</c:v>
                </c:pt>
                <c:pt idx="55">
                  <c:v>58.355437665782411</c:v>
                </c:pt>
                <c:pt idx="56">
                  <c:v>59.416445623342113</c:v>
                </c:pt>
                <c:pt idx="57">
                  <c:v>60.477453580901852</c:v>
                </c:pt>
                <c:pt idx="58">
                  <c:v>61.538461538461526</c:v>
                </c:pt>
                <c:pt idx="59">
                  <c:v>62.599469496021214</c:v>
                </c:pt>
                <c:pt idx="60">
                  <c:v>63.660477453580896</c:v>
                </c:pt>
                <c:pt idx="61">
                  <c:v>64.721485411140577</c:v>
                </c:pt>
                <c:pt idx="62">
                  <c:v>65.782493368700273</c:v>
                </c:pt>
                <c:pt idx="63">
                  <c:v>66.843501326259855</c:v>
                </c:pt>
                <c:pt idx="64">
                  <c:v>67.904509283819706</c:v>
                </c:pt>
                <c:pt idx="65">
                  <c:v>68.965517241379359</c:v>
                </c:pt>
                <c:pt idx="66">
                  <c:v>70.026525198938984</c:v>
                </c:pt>
                <c:pt idx="67">
                  <c:v>71.087533156498566</c:v>
                </c:pt>
                <c:pt idx="68">
                  <c:v>72.148541114058247</c:v>
                </c:pt>
                <c:pt idx="69">
                  <c:v>73.209549071618085</c:v>
                </c:pt>
                <c:pt idx="70">
                  <c:v>74.270557029177724</c:v>
                </c:pt>
                <c:pt idx="71">
                  <c:v>75.331564986737462</c:v>
                </c:pt>
                <c:pt idx="72">
                  <c:v>76.392572944297072</c:v>
                </c:pt>
                <c:pt idx="73">
                  <c:v>77.453580901856753</c:v>
                </c:pt>
                <c:pt idx="74">
                  <c:v>78.514588859416378</c:v>
                </c:pt>
                <c:pt idx="75">
                  <c:v>79.575596816976017</c:v>
                </c:pt>
                <c:pt idx="76">
                  <c:v>80.636604774535783</c:v>
                </c:pt>
                <c:pt idx="77">
                  <c:v>81.697612732095479</c:v>
                </c:pt>
                <c:pt idx="78">
                  <c:v>82.758620689655231</c:v>
                </c:pt>
                <c:pt idx="79">
                  <c:v>83.819628647214898</c:v>
                </c:pt>
                <c:pt idx="80">
                  <c:v>84.880636604774509</c:v>
                </c:pt>
                <c:pt idx="81">
                  <c:v>85.941644562334275</c:v>
                </c:pt>
                <c:pt idx="82">
                  <c:v>87.002652519893829</c:v>
                </c:pt>
                <c:pt idx="83">
                  <c:v>88.063660477453581</c:v>
                </c:pt>
                <c:pt idx="84">
                  <c:v>89.124668435013263</c:v>
                </c:pt>
                <c:pt idx="85">
                  <c:v>90.185676392572844</c:v>
                </c:pt>
                <c:pt idx="86">
                  <c:v>91.246684350132625</c:v>
                </c:pt>
                <c:pt idx="87">
                  <c:v>92.307692307692278</c:v>
                </c:pt>
                <c:pt idx="88">
                  <c:v>93.368700265251988</c:v>
                </c:pt>
                <c:pt idx="89">
                  <c:v>94.429708222811598</c:v>
                </c:pt>
                <c:pt idx="90">
                  <c:v>95.490716180371365</c:v>
                </c:pt>
                <c:pt idx="91">
                  <c:v>96.551724137931018</c:v>
                </c:pt>
                <c:pt idx="92">
                  <c:v>97.6127320954906</c:v>
                </c:pt>
                <c:pt idx="93">
                  <c:v>98.673740053050253</c:v>
                </c:pt>
                <c:pt idx="94">
                  <c:v>99.734748010610048</c:v>
                </c:pt>
                <c:pt idx="95">
                  <c:v>100.79575596816976</c:v>
                </c:pt>
                <c:pt idx="96">
                  <c:v>101.85676392572944</c:v>
                </c:pt>
                <c:pt idx="97">
                  <c:v>102.91777188328911</c:v>
                </c:pt>
                <c:pt idx="98">
                  <c:v>103.97877984084874</c:v>
                </c:pt>
                <c:pt idx="99">
                  <c:v>105.03978779840843</c:v>
                </c:pt>
                <c:pt idx="100">
                  <c:v>106.10079575596815</c:v>
                </c:pt>
                <c:pt idx="101">
                  <c:v>107.16180371352785</c:v>
                </c:pt>
                <c:pt idx="102">
                  <c:v>108.22281167108753</c:v>
                </c:pt>
                <c:pt idx="103">
                  <c:v>109.28381962864731</c:v>
                </c:pt>
                <c:pt idx="104">
                  <c:v>110.34482758620689</c:v>
                </c:pt>
                <c:pt idx="105">
                  <c:v>111.40583554376651</c:v>
                </c:pt>
                <c:pt idx="106">
                  <c:v>112.46684350132631</c:v>
                </c:pt>
                <c:pt idx="107">
                  <c:v>113.52785145888591</c:v>
                </c:pt>
                <c:pt idx="108">
                  <c:v>114.58885941644556</c:v>
                </c:pt>
                <c:pt idx="109">
                  <c:v>115.6498673740053</c:v>
                </c:pt>
                <c:pt idx="110">
                  <c:v>116.71087533156489</c:v>
                </c:pt>
                <c:pt idx="111">
                  <c:v>117.77188328912466</c:v>
                </c:pt>
                <c:pt idx="112">
                  <c:v>118.83289124668423</c:v>
                </c:pt>
                <c:pt idx="113">
                  <c:v>119.89389920424402</c:v>
                </c:pt>
                <c:pt idx="114">
                  <c:v>120.9549071618037</c:v>
                </c:pt>
                <c:pt idx="115">
                  <c:v>122.01591511936338</c:v>
                </c:pt>
                <c:pt idx="116">
                  <c:v>123.07692307692307</c:v>
                </c:pt>
                <c:pt idx="117">
                  <c:v>124.13793103448266</c:v>
                </c:pt>
                <c:pt idx="118">
                  <c:v>125.19893899204237</c:v>
                </c:pt>
                <c:pt idx="119">
                  <c:v>126.25994694960212</c:v>
                </c:pt>
                <c:pt idx="120">
                  <c:v>127.32095490716178</c:v>
                </c:pt>
                <c:pt idx="121">
                  <c:v>128.38196286472149</c:v>
                </c:pt>
                <c:pt idx="122">
                  <c:v>129.44297082228121</c:v>
                </c:pt>
                <c:pt idx="123">
                  <c:v>130.50397877984062</c:v>
                </c:pt>
                <c:pt idx="124">
                  <c:v>131.56498673740057</c:v>
                </c:pt>
                <c:pt idx="125">
                  <c:v>132.62599469496007</c:v>
                </c:pt>
                <c:pt idx="126">
                  <c:v>133.68700265251999</c:v>
                </c:pt>
                <c:pt idx="127">
                  <c:v>134.7480106100796</c:v>
                </c:pt>
                <c:pt idx="128">
                  <c:v>135.80901856763941</c:v>
                </c:pt>
                <c:pt idx="129">
                  <c:v>136.87002652519894</c:v>
                </c:pt>
                <c:pt idx="130">
                  <c:v>137.93103448275861</c:v>
                </c:pt>
                <c:pt idx="131">
                  <c:v>138.99204244031841</c:v>
                </c:pt>
                <c:pt idx="132">
                  <c:v>140.05305039787785</c:v>
                </c:pt>
                <c:pt idx="133">
                  <c:v>141.11405835543766</c:v>
                </c:pt>
                <c:pt idx="134">
                  <c:v>142.17506631299744</c:v>
                </c:pt>
                <c:pt idx="135">
                  <c:v>143.2360742705568</c:v>
                </c:pt>
                <c:pt idx="136">
                  <c:v>144.29708222811652</c:v>
                </c:pt>
                <c:pt idx="137">
                  <c:v>145.35809018567662</c:v>
                </c:pt>
                <c:pt idx="138">
                  <c:v>146.41909814323606</c:v>
                </c:pt>
                <c:pt idx="139">
                  <c:v>147.48010610079589</c:v>
                </c:pt>
                <c:pt idx="140">
                  <c:v>148.54111405835542</c:v>
                </c:pt>
                <c:pt idx="141">
                  <c:v>149.60212201591523</c:v>
                </c:pt>
                <c:pt idx="142">
                  <c:v>150.66312997347481</c:v>
                </c:pt>
                <c:pt idx="143">
                  <c:v>151.72413793103459</c:v>
                </c:pt>
                <c:pt idx="144">
                  <c:v>152.78514588859426</c:v>
                </c:pt>
                <c:pt idx="145">
                  <c:v>153.84615384615378</c:v>
                </c:pt>
                <c:pt idx="146">
                  <c:v>154.90716180371362</c:v>
                </c:pt>
                <c:pt idx="147">
                  <c:v>155.9681697612732</c:v>
                </c:pt>
                <c:pt idx="148">
                  <c:v>157.02917771883278</c:v>
                </c:pt>
                <c:pt idx="149">
                  <c:v>158.09018567639245</c:v>
                </c:pt>
                <c:pt idx="150">
                  <c:v>159.15119363395218</c:v>
                </c:pt>
                <c:pt idx="151">
                  <c:v>160.21220159151176</c:v>
                </c:pt>
                <c:pt idx="152">
                  <c:v>161.27320954907148</c:v>
                </c:pt>
                <c:pt idx="153">
                  <c:v>162.33421750663146</c:v>
                </c:pt>
                <c:pt idx="154">
                  <c:v>163.39522546419096</c:v>
                </c:pt>
                <c:pt idx="155">
                  <c:v>164.45623342175065</c:v>
                </c:pt>
                <c:pt idx="156">
                  <c:v>165.51724137931041</c:v>
                </c:pt>
                <c:pt idx="157">
                  <c:v>166.57824933687004</c:v>
                </c:pt>
                <c:pt idx="158">
                  <c:v>167.63925729442957</c:v>
                </c:pt>
                <c:pt idx="159">
                  <c:v>168.70026525198938</c:v>
                </c:pt>
                <c:pt idx="160">
                  <c:v>169.76127320954888</c:v>
                </c:pt>
                <c:pt idx="161">
                  <c:v>170.82228116710874</c:v>
                </c:pt>
                <c:pt idx="162">
                  <c:v>171.88328912466838</c:v>
                </c:pt>
                <c:pt idx="163">
                  <c:v>172.94429708222822</c:v>
                </c:pt>
                <c:pt idx="164">
                  <c:v>174.00530503978766</c:v>
                </c:pt>
                <c:pt idx="165">
                  <c:v>175.06631299734738</c:v>
                </c:pt>
                <c:pt idx="166">
                  <c:v>176.12732095490728</c:v>
                </c:pt>
                <c:pt idx="167">
                  <c:v>177.18832891246706</c:v>
                </c:pt>
                <c:pt idx="168">
                  <c:v>178.24933687002661</c:v>
                </c:pt>
                <c:pt idx="169">
                  <c:v>179.31034482758631</c:v>
                </c:pt>
                <c:pt idx="170">
                  <c:v>180.37135278514577</c:v>
                </c:pt>
                <c:pt idx="171">
                  <c:v>181.43236074270561</c:v>
                </c:pt>
                <c:pt idx="172">
                  <c:v>182.49336870026525</c:v>
                </c:pt>
                <c:pt idx="173">
                  <c:v>183.55437665782506</c:v>
                </c:pt>
                <c:pt idx="174">
                  <c:v>184.61538461538458</c:v>
                </c:pt>
                <c:pt idx="175">
                  <c:v>185.67639257294428</c:v>
                </c:pt>
                <c:pt idx="176">
                  <c:v>186.737400530504</c:v>
                </c:pt>
                <c:pt idx="177">
                  <c:v>187.79840848806381</c:v>
                </c:pt>
                <c:pt idx="178">
                  <c:v>188.85941644562368</c:v>
                </c:pt>
                <c:pt idx="179">
                  <c:v>189.92042440318312</c:v>
                </c:pt>
                <c:pt idx="180">
                  <c:v>190.98143236074282</c:v>
                </c:pt>
                <c:pt idx="181">
                  <c:v>192.04244031830248</c:v>
                </c:pt>
                <c:pt idx="182">
                  <c:v>193.10344827586198</c:v>
                </c:pt>
                <c:pt idx="183">
                  <c:v>194.16445623342173</c:v>
                </c:pt>
                <c:pt idx="184">
                  <c:v>195.22546419098131</c:v>
                </c:pt>
                <c:pt idx="185">
                  <c:v>196.28647214854098</c:v>
                </c:pt>
                <c:pt idx="186">
                  <c:v>197.34748010610079</c:v>
                </c:pt>
                <c:pt idx="187">
                  <c:v>198.40848806366057</c:v>
                </c:pt>
                <c:pt idx="188">
                  <c:v>199.46949602122021</c:v>
                </c:pt>
                <c:pt idx="189">
                  <c:v>200.53050397877982</c:v>
                </c:pt>
                <c:pt idx="190">
                  <c:v>201.59151193633951</c:v>
                </c:pt>
                <c:pt idx="191">
                  <c:v>202.65251989389921</c:v>
                </c:pt>
                <c:pt idx="192">
                  <c:v>203.71352785145876</c:v>
                </c:pt>
                <c:pt idx="193">
                  <c:v>204.77453580901832</c:v>
                </c:pt>
                <c:pt idx="194">
                  <c:v>205.8355437665781</c:v>
                </c:pt>
                <c:pt idx="195">
                  <c:v>206.89655172413768</c:v>
                </c:pt>
                <c:pt idx="196">
                  <c:v>207.9575596816976</c:v>
                </c:pt>
                <c:pt idx="197">
                  <c:v>209.0185676392571</c:v>
                </c:pt>
                <c:pt idx="198">
                  <c:v>210.07957559681662</c:v>
                </c:pt>
                <c:pt idx="199">
                  <c:v>211.14058355437649</c:v>
                </c:pt>
                <c:pt idx="200">
                  <c:v>212.20159151193633</c:v>
                </c:pt>
                <c:pt idx="201">
                  <c:v>213.262599469496</c:v>
                </c:pt>
                <c:pt idx="202">
                  <c:v>214.32360742705569</c:v>
                </c:pt>
                <c:pt idx="203">
                  <c:v>215.38461538461544</c:v>
                </c:pt>
                <c:pt idx="204">
                  <c:v>216.44562334217505</c:v>
                </c:pt>
                <c:pt idx="205">
                  <c:v>217.50663129973472</c:v>
                </c:pt>
                <c:pt idx="206">
                  <c:v>218.56763925729462</c:v>
                </c:pt>
                <c:pt idx="207">
                  <c:v>219.62864721485408</c:v>
                </c:pt>
                <c:pt idx="208">
                  <c:v>220.68965517241378</c:v>
                </c:pt>
                <c:pt idx="209">
                  <c:v>221.75066312997333</c:v>
                </c:pt>
                <c:pt idx="210">
                  <c:v>222.81167108753326</c:v>
                </c:pt>
                <c:pt idx="211">
                  <c:v>223.87267904509281</c:v>
                </c:pt>
                <c:pt idx="212">
                  <c:v>224.9336870026525</c:v>
                </c:pt>
                <c:pt idx="213">
                  <c:v>225.99469496021212</c:v>
                </c:pt>
                <c:pt idx="214">
                  <c:v>227.05570291777187</c:v>
                </c:pt>
                <c:pt idx="215">
                  <c:v>228.11671087533153</c:v>
                </c:pt>
                <c:pt idx="216">
                  <c:v>229.17771883289123</c:v>
                </c:pt>
                <c:pt idx="217">
                  <c:v>230.2387267904509</c:v>
                </c:pt>
                <c:pt idx="218">
                  <c:v>231.29973474801048</c:v>
                </c:pt>
                <c:pt idx="219">
                  <c:v>232.36074270557026</c:v>
                </c:pt>
                <c:pt idx="220">
                  <c:v>233.42175066312996</c:v>
                </c:pt>
                <c:pt idx="221">
                  <c:v>234.48275862068976</c:v>
                </c:pt>
                <c:pt idx="222">
                  <c:v>235.54376657824932</c:v>
                </c:pt>
                <c:pt idx="223">
                  <c:v>236.60477453580876</c:v>
                </c:pt>
                <c:pt idx="224">
                  <c:v>237.66578249336845</c:v>
                </c:pt>
                <c:pt idx="225">
                  <c:v>238.72679045092841</c:v>
                </c:pt>
                <c:pt idx="226">
                  <c:v>239.78779840848804</c:v>
                </c:pt>
                <c:pt idx="227">
                  <c:v>240.84880636604774</c:v>
                </c:pt>
                <c:pt idx="228">
                  <c:v>241.90981432360738</c:v>
                </c:pt>
                <c:pt idx="229">
                  <c:v>242.97082228116696</c:v>
                </c:pt>
                <c:pt idx="230">
                  <c:v>244.03183023872677</c:v>
                </c:pt>
                <c:pt idx="231">
                  <c:v>245.09283819628646</c:v>
                </c:pt>
                <c:pt idx="232">
                  <c:v>246.15384615384613</c:v>
                </c:pt>
                <c:pt idx="233">
                  <c:v>247.2148541114056</c:v>
                </c:pt>
                <c:pt idx="234">
                  <c:v>248.27586206896532</c:v>
                </c:pt>
                <c:pt idx="235">
                  <c:v>249.33687002652519</c:v>
                </c:pt>
                <c:pt idx="236">
                  <c:v>250.39787798408497</c:v>
                </c:pt>
                <c:pt idx="237">
                  <c:v>251.45888594164461</c:v>
                </c:pt>
                <c:pt idx="238">
                  <c:v>252.51989389920411</c:v>
                </c:pt>
                <c:pt idx="239">
                  <c:v>253.58090185676406</c:v>
                </c:pt>
                <c:pt idx="240">
                  <c:v>254.64190981432361</c:v>
                </c:pt>
                <c:pt idx="241">
                  <c:v>255.70291777188328</c:v>
                </c:pt>
                <c:pt idx="242">
                  <c:v>256.76392572944297</c:v>
                </c:pt>
                <c:pt idx="243">
                  <c:v>257.82493368700261</c:v>
                </c:pt>
                <c:pt idx="244">
                  <c:v>258.88594164456231</c:v>
                </c:pt>
                <c:pt idx="245">
                  <c:v>259.94694960212195</c:v>
                </c:pt>
                <c:pt idx="246">
                  <c:v>261.00795755968164</c:v>
                </c:pt>
                <c:pt idx="247">
                  <c:v>262.06896551724134</c:v>
                </c:pt>
                <c:pt idx="248">
                  <c:v>263.12997347480126</c:v>
                </c:pt>
                <c:pt idx="249">
                  <c:v>264.19098143236096</c:v>
                </c:pt>
                <c:pt idx="250">
                  <c:v>265.25198938992042</c:v>
                </c:pt>
                <c:pt idx="251">
                  <c:v>266.31299734747984</c:v>
                </c:pt>
                <c:pt idx="252">
                  <c:v>267.37400530503976</c:v>
                </c:pt>
                <c:pt idx="253">
                  <c:v>268.43501326259883</c:v>
                </c:pt>
                <c:pt idx="254">
                  <c:v>269.49602122015892</c:v>
                </c:pt>
                <c:pt idx="255">
                  <c:v>270.55702917771902</c:v>
                </c:pt>
                <c:pt idx="256">
                  <c:v>271.61803713527843</c:v>
                </c:pt>
                <c:pt idx="257">
                  <c:v>272.67904509283846</c:v>
                </c:pt>
                <c:pt idx="258">
                  <c:v>273.74005305039765</c:v>
                </c:pt>
                <c:pt idx="259">
                  <c:v>274.80106100795751</c:v>
                </c:pt>
                <c:pt idx="260">
                  <c:v>275.86206896551721</c:v>
                </c:pt>
                <c:pt idx="261">
                  <c:v>276.92307692307668</c:v>
                </c:pt>
                <c:pt idx="262">
                  <c:v>277.98408488063671</c:v>
                </c:pt>
                <c:pt idx="263">
                  <c:v>279.0450928381963</c:v>
                </c:pt>
                <c:pt idx="264">
                  <c:v>280.10610079575616</c:v>
                </c:pt>
                <c:pt idx="265">
                  <c:v>281.16710875331574</c:v>
                </c:pt>
                <c:pt idx="266">
                  <c:v>282.22811671087487</c:v>
                </c:pt>
                <c:pt idx="267">
                  <c:v>283.28912466843474</c:v>
                </c:pt>
                <c:pt idx="268">
                  <c:v>284.35013262599466</c:v>
                </c:pt>
                <c:pt idx="269">
                  <c:v>285.41114058355424</c:v>
                </c:pt>
                <c:pt idx="270">
                  <c:v>286.47214854111365</c:v>
                </c:pt>
                <c:pt idx="271">
                  <c:v>287.53315649867312</c:v>
                </c:pt>
                <c:pt idx="272">
                  <c:v>288.59416445623316</c:v>
                </c:pt>
                <c:pt idx="273">
                  <c:v>289.65517241379308</c:v>
                </c:pt>
                <c:pt idx="274">
                  <c:v>290.71618037135266</c:v>
                </c:pt>
                <c:pt idx="275">
                  <c:v>291.77718832891225</c:v>
                </c:pt>
                <c:pt idx="276">
                  <c:v>292.83819628647166</c:v>
                </c:pt>
                <c:pt idx="277">
                  <c:v>293.89920424403181</c:v>
                </c:pt>
                <c:pt idx="278">
                  <c:v>294.96021220159128</c:v>
                </c:pt>
                <c:pt idx="279">
                  <c:v>296.02122015915131</c:v>
                </c:pt>
                <c:pt idx="280">
                  <c:v>297.08222811671106</c:v>
                </c:pt>
                <c:pt idx="281">
                  <c:v>298.14323607427053</c:v>
                </c:pt>
                <c:pt idx="282">
                  <c:v>299.20424403183051</c:v>
                </c:pt>
                <c:pt idx="283">
                  <c:v>300.2652519893897</c:v>
                </c:pt>
                <c:pt idx="284">
                  <c:v>301.32625994694911</c:v>
                </c:pt>
                <c:pt idx="285">
                  <c:v>302.38726790450926</c:v>
                </c:pt>
                <c:pt idx="286">
                  <c:v>303.44827586206895</c:v>
                </c:pt>
                <c:pt idx="287">
                  <c:v>304.50928381962893</c:v>
                </c:pt>
                <c:pt idx="288">
                  <c:v>305.57029177718829</c:v>
                </c:pt>
                <c:pt idx="289">
                  <c:v>306.63129973474798</c:v>
                </c:pt>
                <c:pt idx="290">
                  <c:v>307.69230769230768</c:v>
                </c:pt>
                <c:pt idx="291">
                  <c:v>308.75331564986726</c:v>
                </c:pt>
                <c:pt idx="292">
                  <c:v>309.81432360742701</c:v>
                </c:pt>
                <c:pt idx="293">
                  <c:v>310.87533156498665</c:v>
                </c:pt>
                <c:pt idx="294">
                  <c:v>311.93633952254606</c:v>
                </c:pt>
                <c:pt idx="295">
                  <c:v>312.99734748010587</c:v>
                </c:pt>
                <c:pt idx="296">
                  <c:v>314.05835543766563</c:v>
                </c:pt>
                <c:pt idx="297">
                  <c:v>315.11936339522566</c:v>
                </c:pt>
                <c:pt idx="298">
                  <c:v>316.18037135278513</c:v>
                </c:pt>
                <c:pt idx="299">
                  <c:v>317.24137931034483</c:v>
                </c:pt>
                <c:pt idx="300">
                  <c:v>318.30238726790429</c:v>
                </c:pt>
                <c:pt idx="301">
                  <c:v>319.36339522546416</c:v>
                </c:pt>
                <c:pt idx="302">
                  <c:v>320.42440318302408</c:v>
                </c:pt>
                <c:pt idx="303">
                  <c:v>321.48541114058327</c:v>
                </c:pt>
                <c:pt idx="304">
                  <c:v>322.54641909814319</c:v>
                </c:pt>
                <c:pt idx="305">
                  <c:v>323.60742705570311</c:v>
                </c:pt>
                <c:pt idx="306">
                  <c:v>324.66843501326258</c:v>
                </c:pt>
                <c:pt idx="307">
                  <c:v>325.72944297082228</c:v>
                </c:pt>
                <c:pt idx="308">
                  <c:v>326.79045092838169</c:v>
                </c:pt>
                <c:pt idx="309">
                  <c:v>327.85145888594172</c:v>
                </c:pt>
                <c:pt idx="310">
                  <c:v>328.91246684350131</c:v>
                </c:pt>
                <c:pt idx="311">
                  <c:v>329.973474801061</c:v>
                </c:pt>
                <c:pt idx="312">
                  <c:v>331.03448275862064</c:v>
                </c:pt>
                <c:pt idx="313">
                  <c:v>332.09549071618011</c:v>
                </c:pt>
                <c:pt idx="314">
                  <c:v>333.15649867374043</c:v>
                </c:pt>
                <c:pt idx="315">
                  <c:v>334.2175066312995</c:v>
                </c:pt>
                <c:pt idx="316">
                  <c:v>335.27851458885908</c:v>
                </c:pt>
                <c:pt idx="317">
                  <c:v>336.33952254641895</c:v>
                </c:pt>
                <c:pt idx="318">
                  <c:v>337.40053050397864</c:v>
                </c:pt>
                <c:pt idx="319">
                  <c:v>338.46153846153805</c:v>
                </c:pt>
                <c:pt idx="320">
                  <c:v>339.52254641909809</c:v>
                </c:pt>
                <c:pt idx="321">
                  <c:v>340.58355437665756</c:v>
                </c:pt>
                <c:pt idx="322">
                  <c:v>341.64456233421782</c:v>
                </c:pt>
                <c:pt idx="323">
                  <c:v>342.70557029177695</c:v>
                </c:pt>
                <c:pt idx="324">
                  <c:v>343.76657824933665</c:v>
                </c:pt>
                <c:pt idx="325">
                  <c:v>344.82758620689651</c:v>
                </c:pt>
                <c:pt idx="326">
                  <c:v>345.88859416445632</c:v>
                </c:pt>
                <c:pt idx="327">
                  <c:v>346.94960212201613</c:v>
                </c:pt>
                <c:pt idx="328">
                  <c:v>348.01061007957554</c:v>
                </c:pt>
                <c:pt idx="329">
                  <c:v>349.07161803713524</c:v>
                </c:pt>
                <c:pt idx="330">
                  <c:v>350.13262599469493</c:v>
                </c:pt>
                <c:pt idx="331">
                  <c:v>351.19363395225423</c:v>
                </c:pt>
                <c:pt idx="332">
                  <c:v>352.25464190981432</c:v>
                </c:pt>
                <c:pt idx="333">
                  <c:v>353.31564986737396</c:v>
                </c:pt>
                <c:pt idx="334">
                  <c:v>354.37665782493372</c:v>
                </c:pt>
                <c:pt idx="335">
                  <c:v>355.43766578249324</c:v>
                </c:pt>
                <c:pt idx="336">
                  <c:v>356.49867374005277</c:v>
                </c:pt>
                <c:pt idx="337">
                  <c:v>357.55968169761297</c:v>
                </c:pt>
                <c:pt idx="338">
                  <c:v>358.62068965517233</c:v>
                </c:pt>
                <c:pt idx="339">
                  <c:v>359.68169761273208</c:v>
                </c:pt>
                <c:pt idx="340">
                  <c:v>360.74270557029166</c:v>
                </c:pt>
                <c:pt idx="341">
                  <c:v>361.80371352785141</c:v>
                </c:pt>
                <c:pt idx="342">
                  <c:v>362.86472148541134</c:v>
                </c:pt>
                <c:pt idx="343">
                  <c:v>363.92572944297018</c:v>
                </c:pt>
                <c:pt idx="344">
                  <c:v>364.98673740053005</c:v>
                </c:pt>
                <c:pt idx="345">
                  <c:v>366.04774535809014</c:v>
                </c:pt>
                <c:pt idx="346">
                  <c:v>367.10875331564984</c:v>
                </c:pt>
                <c:pt idx="347">
                  <c:v>368.1697612732097</c:v>
                </c:pt>
                <c:pt idx="348">
                  <c:v>369.23076923076928</c:v>
                </c:pt>
                <c:pt idx="349">
                  <c:v>370.29177718832869</c:v>
                </c:pt>
                <c:pt idx="350">
                  <c:v>371.35278514588879</c:v>
                </c:pt>
                <c:pt idx="351">
                  <c:v>372.41379310344831</c:v>
                </c:pt>
                <c:pt idx="352">
                  <c:v>373.47480106100795</c:v>
                </c:pt>
                <c:pt idx="353">
                  <c:v>374.53580901856759</c:v>
                </c:pt>
                <c:pt idx="354">
                  <c:v>375.59681697612695</c:v>
                </c:pt>
                <c:pt idx="355">
                  <c:v>376.65782493368721</c:v>
                </c:pt>
                <c:pt idx="356">
                  <c:v>377.71883289124668</c:v>
                </c:pt>
                <c:pt idx="357">
                  <c:v>378.77984084880632</c:v>
                </c:pt>
                <c:pt idx="358">
                  <c:v>379.84084880636652</c:v>
                </c:pt>
                <c:pt idx="359">
                  <c:v>380.90185676392565</c:v>
                </c:pt>
                <c:pt idx="360">
                  <c:v>381.9628647214854</c:v>
                </c:pt>
                <c:pt idx="361">
                  <c:v>383.02387267904527</c:v>
                </c:pt>
                <c:pt idx="362">
                  <c:v>384.08488063660496</c:v>
                </c:pt>
                <c:pt idx="363">
                  <c:v>385.14588859416483</c:v>
                </c:pt>
                <c:pt idx="364">
                  <c:v>386.20689655172413</c:v>
                </c:pt>
                <c:pt idx="365">
                  <c:v>387.26790450928365</c:v>
                </c:pt>
                <c:pt idx="366">
                  <c:v>388.32891246684329</c:v>
                </c:pt>
                <c:pt idx="367">
                  <c:v>389.38992042440339</c:v>
                </c:pt>
                <c:pt idx="368">
                  <c:v>390.45092838196285</c:v>
                </c:pt>
                <c:pt idx="369">
                  <c:v>391.51193633952249</c:v>
                </c:pt>
                <c:pt idx="370">
                  <c:v>392.57294429708219</c:v>
                </c:pt>
                <c:pt idx="371">
                  <c:v>393.63395225464183</c:v>
                </c:pt>
                <c:pt idx="372">
                  <c:v>394.69496021220158</c:v>
                </c:pt>
                <c:pt idx="373">
                  <c:v>395.75596816976167</c:v>
                </c:pt>
                <c:pt idx="374">
                  <c:v>396.81697612732091</c:v>
                </c:pt>
                <c:pt idx="375">
                  <c:v>397.87798408488072</c:v>
                </c:pt>
                <c:pt idx="376">
                  <c:v>398.93899204243996</c:v>
                </c:pt>
                <c:pt idx="377">
                  <c:v>399.99999999999966</c:v>
                </c:pt>
                <c:pt idx="378">
                  <c:v>401.06100795755924</c:v>
                </c:pt>
                <c:pt idx="379">
                  <c:v>402.12201591511911</c:v>
                </c:pt>
                <c:pt idx="380">
                  <c:v>403.1830238726788</c:v>
                </c:pt>
                <c:pt idx="381">
                  <c:v>404.24403183023878</c:v>
                </c:pt>
                <c:pt idx="382">
                  <c:v>405.30503978779825</c:v>
                </c:pt>
                <c:pt idx="383">
                  <c:v>406.36604774535806</c:v>
                </c:pt>
                <c:pt idx="384">
                  <c:v>407.42705570291736</c:v>
                </c:pt>
                <c:pt idx="385">
                  <c:v>408.48806366047722</c:v>
                </c:pt>
                <c:pt idx="386">
                  <c:v>409.54907161803732</c:v>
                </c:pt>
                <c:pt idx="387">
                  <c:v>410.61007957559679</c:v>
                </c:pt>
                <c:pt idx="388">
                  <c:v>411.67108753315682</c:v>
                </c:pt>
                <c:pt idx="389">
                  <c:v>412.73209549071618</c:v>
                </c:pt>
                <c:pt idx="390">
                  <c:v>413.79310344827502</c:v>
                </c:pt>
                <c:pt idx="391">
                  <c:v>414.85411140583551</c:v>
                </c:pt>
                <c:pt idx="392">
                  <c:v>415.91511936339498</c:v>
                </c:pt>
                <c:pt idx="393">
                  <c:v>416.97612732095467</c:v>
                </c:pt>
                <c:pt idx="394">
                  <c:v>418.03713527851403</c:v>
                </c:pt>
                <c:pt idx="395">
                  <c:v>419.09814323607389</c:v>
                </c:pt>
                <c:pt idx="396">
                  <c:v>420.15915119363422</c:v>
                </c:pt>
                <c:pt idx="397">
                  <c:v>421.22015915119323</c:v>
                </c:pt>
                <c:pt idx="398">
                  <c:v>422.28116710875327</c:v>
                </c:pt>
                <c:pt idx="399">
                  <c:v>423.34217506631296</c:v>
                </c:pt>
                <c:pt idx="400">
                  <c:v>424.40318302387266</c:v>
                </c:pt>
                <c:pt idx="401">
                  <c:v>425.46419098143224</c:v>
                </c:pt>
                <c:pt idx="402">
                  <c:v>426.52519893899165</c:v>
                </c:pt>
                <c:pt idx="403">
                  <c:v>427.58620689655174</c:v>
                </c:pt>
                <c:pt idx="404">
                  <c:v>428.64721485411138</c:v>
                </c:pt>
                <c:pt idx="405">
                  <c:v>429.70822281167085</c:v>
                </c:pt>
                <c:pt idx="406">
                  <c:v>430.76923076923066</c:v>
                </c:pt>
                <c:pt idx="407">
                  <c:v>431.83023872679024</c:v>
                </c:pt>
                <c:pt idx="408">
                  <c:v>432.89124668435034</c:v>
                </c:pt>
                <c:pt idx="409">
                  <c:v>433.95225464190969</c:v>
                </c:pt>
                <c:pt idx="410">
                  <c:v>435.01326259946967</c:v>
                </c:pt>
                <c:pt idx="411">
                  <c:v>436.07427055702914</c:v>
                </c:pt>
                <c:pt idx="412">
                  <c:v>437.13527851458883</c:v>
                </c:pt>
                <c:pt idx="413">
                  <c:v>438.19628647214853</c:v>
                </c:pt>
                <c:pt idx="414">
                  <c:v>439.2572944297084</c:v>
                </c:pt>
                <c:pt idx="415">
                  <c:v>440.31830238726769</c:v>
                </c:pt>
                <c:pt idx="416">
                  <c:v>441.37931034482756</c:v>
                </c:pt>
                <c:pt idx="417">
                  <c:v>442.44031830238697</c:v>
                </c:pt>
                <c:pt idx="418">
                  <c:v>443.50132625994689</c:v>
                </c:pt>
                <c:pt idx="419">
                  <c:v>444.56233421750659</c:v>
                </c:pt>
                <c:pt idx="420">
                  <c:v>445.62334217506651</c:v>
                </c:pt>
                <c:pt idx="421">
                  <c:v>446.68435013262598</c:v>
                </c:pt>
                <c:pt idx="422">
                  <c:v>447.74535809018539</c:v>
                </c:pt>
                <c:pt idx="423">
                  <c:v>448.80636604774526</c:v>
                </c:pt>
                <c:pt idx="424">
                  <c:v>449.86737400530501</c:v>
                </c:pt>
                <c:pt idx="425">
                  <c:v>450.92838196286436</c:v>
                </c:pt>
                <c:pt idx="426">
                  <c:v>451.98938992042429</c:v>
                </c:pt>
                <c:pt idx="427">
                  <c:v>453.05039787798393</c:v>
                </c:pt>
                <c:pt idx="428">
                  <c:v>454.11140583554396</c:v>
                </c:pt>
                <c:pt idx="429">
                  <c:v>455.17241379310366</c:v>
                </c:pt>
                <c:pt idx="430">
                  <c:v>456.23342175066284</c:v>
                </c:pt>
                <c:pt idx="431">
                  <c:v>457.29442970822248</c:v>
                </c:pt>
                <c:pt idx="432">
                  <c:v>458.35543766578246</c:v>
                </c:pt>
                <c:pt idx="433">
                  <c:v>459.41644562334238</c:v>
                </c:pt>
                <c:pt idx="434">
                  <c:v>460.47745358090179</c:v>
                </c:pt>
                <c:pt idx="435">
                  <c:v>461.53846153846172</c:v>
                </c:pt>
                <c:pt idx="436">
                  <c:v>462.5994694960213</c:v>
                </c:pt>
                <c:pt idx="437">
                  <c:v>463.66047745358065</c:v>
                </c:pt>
                <c:pt idx="438">
                  <c:v>464.72148541114029</c:v>
                </c:pt>
                <c:pt idx="439">
                  <c:v>465.78249336870022</c:v>
                </c:pt>
                <c:pt idx="440">
                  <c:v>466.84350132625991</c:v>
                </c:pt>
                <c:pt idx="441">
                  <c:v>467.90450928381961</c:v>
                </c:pt>
                <c:pt idx="442">
                  <c:v>468.96551724137873</c:v>
                </c:pt>
                <c:pt idx="443">
                  <c:v>470.02652519893894</c:v>
                </c:pt>
                <c:pt idx="444">
                  <c:v>471.08753315649864</c:v>
                </c:pt>
                <c:pt idx="445">
                  <c:v>472.14854111405879</c:v>
                </c:pt>
                <c:pt idx="446">
                  <c:v>473.20954907161803</c:v>
                </c:pt>
                <c:pt idx="447">
                  <c:v>474.27055702917744</c:v>
                </c:pt>
                <c:pt idx="448">
                  <c:v>475.33156498673725</c:v>
                </c:pt>
                <c:pt idx="449">
                  <c:v>476.39257294429677</c:v>
                </c:pt>
                <c:pt idx="450">
                  <c:v>477.45358090185675</c:v>
                </c:pt>
                <c:pt idx="451">
                  <c:v>478.51458885941662</c:v>
                </c:pt>
                <c:pt idx="452">
                  <c:v>479.57559681697609</c:v>
                </c:pt>
                <c:pt idx="453">
                  <c:v>480.63660477453573</c:v>
                </c:pt>
                <c:pt idx="454">
                  <c:v>481.69761273209525</c:v>
                </c:pt>
                <c:pt idx="455">
                  <c:v>482.7586206896554</c:v>
                </c:pt>
                <c:pt idx="456">
                  <c:v>483.81962864721464</c:v>
                </c:pt>
                <c:pt idx="457">
                  <c:v>484.88063660477451</c:v>
                </c:pt>
                <c:pt idx="458">
                  <c:v>485.9416445623342</c:v>
                </c:pt>
                <c:pt idx="459">
                  <c:v>487.00265251989401</c:v>
                </c:pt>
                <c:pt idx="460">
                  <c:v>488.06366047745371</c:v>
                </c:pt>
                <c:pt idx="461">
                  <c:v>489.12466843501352</c:v>
                </c:pt>
                <c:pt idx="462">
                  <c:v>490.18567639257293</c:v>
                </c:pt>
                <c:pt idx="463">
                  <c:v>491.24668435013257</c:v>
                </c:pt>
                <c:pt idx="464">
                  <c:v>492.30769230769226</c:v>
                </c:pt>
                <c:pt idx="465">
                  <c:v>493.36870026525196</c:v>
                </c:pt>
                <c:pt idx="466">
                  <c:v>494.42970822281166</c:v>
                </c:pt>
                <c:pt idx="467">
                  <c:v>495.49071618037129</c:v>
                </c:pt>
                <c:pt idx="468">
                  <c:v>496.55172413793122</c:v>
                </c:pt>
                <c:pt idx="469">
                  <c:v>497.61273209549068</c:v>
                </c:pt>
                <c:pt idx="470">
                  <c:v>498.67374005305038</c:v>
                </c:pt>
                <c:pt idx="471">
                  <c:v>499.73474801060979</c:v>
                </c:pt>
                <c:pt idx="472">
                  <c:v>500.79575596816915</c:v>
                </c:pt>
                <c:pt idx="473">
                  <c:v>501.85676392572941</c:v>
                </c:pt>
                <c:pt idx="474">
                  <c:v>502.91777188328899</c:v>
                </c:pt>
                <c:pt idx="475">
                  <c:v>503.97877984084869</c:v>
                </c:pt>
                <c:pt idx="476">
                  <c:v>505.03978779840844</c:v>
                </c:pt>
                <c:pt idx="477">
                  <c:v>506.10079575596831</c:v>
                </c:pt>
                <c:pt idx="478">
                  <c:v>507.16180371352806</c:v>
                </c:pt>
                <c:pt idx="479">
                  <c:v>508.22281167108724</c:v>
                </c:pt>
                <c:pt idx="480">
                  <c:v>509.28381962864694</c:v>
                </c:pt>
                <c:pt idx="481">
                  <c:v>510.34482758620709</c:v>
                </c:pt>
                <c:pt idx="482">
                  <c:v>511.40583554376678</c:v>
                </c:pt>
                <c:pt idx="483">
                  <c:v>512.46684350132625</c:v>
                </c:pt>
                <c:pt idx="484">
                  <c:v>513.52785145888595</c:v>
                </c:pt>
                <c:pt idx="485">
                  <c:v>514.58885941644553</c:v>
                </c:pt>
                <c:pt idx="486">
                  <c:v>515.64986737400523</c:v>
                </c:pt>
                <c:pt idx="487">
                  <c:v>516.71087533156549</c:v>
                </c:pt>
                <c:pt idx="488">
                  <c:v>517.77188328912519</c:v>
                </c:pt>
                <c:pt idx="489">
                  <c:v>518.83289124668454</c:v>
                </c:pt>
                <c:pt idx="490">
                  <c:v>519.89389920424401</c:v>
                </c:pt>
                <c:pt idx="491">
                  <c:v>520.95490716180348</c:v>
                </c:pt>
                <c:pt idx="492">
                  <c:v>522.0159151193634</c:v>
                </c:pt>
                <c:pt idx="493">
                  <c:v>523.07692307692309</c:v>
                </c:pt>
                <c:pt idx="494">
                  <c:v>524.13793103448268</c:v>
                </c:pt>
                <c:pt idx="495">
                  <c:v>525.19893899204294</c:v>
                </c:pt>
                <c:pt idx="496">
                  <c:v>526.25994694960275</c:v>
                </c:pt>
                <c:pt idx="497">
                  <c:v>527.32095490716222</c:v>
                </c:pt>
                <c:pt idx="498">
                  <c:v>528.38196286472146</c:v>
                </c:pt>
                <c:pt idx="499">
                  <c:v>529.4429708222807</c:v>
                </c:pt>
                <c:pt idx="500">
                  <c:v>530.50397877984165</c:v>
                </c:pt>
                <c:pt idx="501">
                  <c:v>531.56498673740043</c:v>
                </c:pt>
                <c:pt idx="502">
                  <c:v>532.62599469495967</c:v>
                </c:pt>
                <c:pt idx="503">
                  <c:v>533.68700265251982</c:v>
                </c:pt>
                <c:pt idx="504">
                  <c:v>534.74801061007952</c:v>
                </c:pt>
                <c:pt idx="505">
                  <c:v>535.80901856763955</c:v>
                </c:pt>
                <c:pt idx="506">
                  <c:v>536.87002652519891</c:v>
                </c:pt>
                <c:pt idx="507">
                  <c:v>537.93103448275792</c:v>
                </c:pt>
                <c:pt idx="508">
                  <c:v>538.9920424403183</c:v>
                </c:pt>
                <c:pt idx="509">
                  <c:v>540.053050397878</c:v>
                </c:pt>
                <c:pt idx="510">
                  <c:v>541.11405835543758</c:v>
                </c:pt>
                <c:pt idx="511">
                  <c:v>542.1750663129975</c:v>
                </c:pt>
                <c:pt idx="512">
                  <c:v>543.23607427055776</c:v>
                </c:pt>
                <c:pt idx="513">
                  <c:v>544.29708222811757</c:v>
                </c:pt>
                <c:pt idx="514">
                  <c:v>545.35809018567636</c:v>
                </c:pt>
                <c:pt idx="515">
                  <c:v>546.41909814323606</c:v>
                </c:pt>
                <c:pt idx="516">
                  <c:v>547.48010610079541</c:v>
                </c:pt>
                <c:pt idx="517">
                  <c:v>548.54111405835545</c:v>
                </c:pt>
                <c:pt idx="518">
                  <c:v>549.60212201591412</c:v>
                </c:pt>
                <c:pt idx="519">
                  <c:v>550.66312997347438</c:v>
                </c:pt>
                <c:pt idx="520">
                  <c:v>551.72413793103453</c:v>
                </c:pt>
                <c:pt idx="521">
                  <c:v>552.78514588859412</c:v>
                </c:pt>
                <c:pt idx="522">
                  <c:v>553.84615384615347</c:v>
                </c:pt>
                <c:pt idx="523">
                  <c:v>554.90716180371248</c:v>
                </c:pt>
                <c:pt idx="524">
                  <c:v>555.96816976127297</c:v>
                </c:pt>
                <c:pt idx="525">
                  <c:v>557.02917771883301</c:v>
                </c:pt>
                <c:pt idx="526">
                  <c:v>558.09018567639339</c:v>
                </c:pt>
                <c:pt idx="527">
                  <c:v>559.15119363395218</c:v>
                </c:pt>
                <c:pt idx="528">
                  <c:v>560.21220159151187</c:v>
                </c:pt>
                <c:pt idx="529">
                  <c:v>561.27320954907248</c:v>
                </c:pt>
                <c:pt idx="530">
                  <c:v>562.3342175066316</c:v>
                </c:pt>
                <c:pt idx="531">
                  <c:v>563.39522546419096</c:v>
                </c:pt>
                <c:pt idx="532">
                  <c:v>564.45623342175008</c:v>
                </c:pt>
                <c:pt idx="533">
                  <c:v>565.51724137931035</c:v>
                </c:pt>
                <c:pt idx="534">
                  <c:v>566.57824933687061</c:v>
                </c:pt>
                <c:pt idx="535">
                  <c:v>567.63925729442906</c:v>
                </c:pt>
                <c:pt idx="536">
                  <c:v>568.70026525198932</c:v>
                </c:pt>
                <c:pt idx="537">
                  <c:v>569.76127320954902</c:v>
                </c:pt>
                <c:pt idx="538">
                  <c:v>570.82228116710849</c:v>
                </c:pt>
                <c:pt idx="539">
                  <c:v>571.88328912466841</c:v>
                </c:pt>
                <c:pt idx="540">
                  <c:v>572.94429708222742</c:v>
                </c:pt>
                <c:pt idx="541">
                  <c:v>574.00530503978803</c:v>
                </c:pt>
                <c:pt idx="542">
                  <c:v>575.0663129973475</c:v>
                </c:pt>
                <c:pt idx="543">
                  <c:v>576.12732095490708</c:v>
                </c:pt>
                <c:pt idx="544">
                  <c:v>577.18832891246723</c:v>
                </c:pt>
                <c:pt idx="545">
                  <c:v>578.24933687002704</c:v>
                </c:pt>
                <c:pt idx="546">
                  <c:v>579.3103448275865</c:v>
                </c:pt>
                <c:pt idx="547">
                  <c:v>580.37135278514586</c:v>
                </c:pt>
                <c:pt idx="548">
                  <c:v>581.43236074270499</c:v>
                </c:pt>
                <c:pt idx="549">
                  <c:v>582.49336870026525</c:v>
                </c:pt>
                <c:pt idx="550">
                  <c:v>583.55437665782563</c:v>
                </c:pt>
                <c:pt idx="551">
                  <c:v>584.61538461538453</c:v>
                </c:pt>
                <c:pt idx="552">
                  <c:v>585.67639257294468</c:v>
                </c:pt>
                <c:pt idx="553">
                  <c:v>586.73740053050392</c:v>
                </c:pt>
                <c:pt idx="554">
                  <c:v>587.79840848806361</c:v>
                </c:pt>
                <c:pt idx="555">
                  <c:v>588.85941644562297</c:v>
                </c:pt>
                <c:pt idx="556">
                  <c:v>589.92042440318289</c:v>
                </c:pt>
                <c:pt idx="557">
                  <c:v>590.98143236074304</c:v>
                </c:pt>
                <c:pt idx="558">
                  <c:v>592.04244031830251</c:v>
                </c:pt>
                <c:pt idx="559">
                  <c:v>593.10344827586289</c:v>
                </c:pt>
                <c:pt idx="560">
                  <c:v>594.16445623342167</c:v>
                </c:pt>
                <c:pt idx="561">
                  <c:v>595.22546419098137</c:v>
                </c:pt>
                <c:pt idx="562">
                  <c:v>596.28647214854175</c:v>
                </c:pt>
                <c:pt idx="563">
                  <c:v>597.34748010610076</c:v>
                </c:pt>
                <c:pt idx="564">
                  <c:v>598.40848806366103</c:v>
                </c:pt>
                <c:pt idx="565">
                  <c:v>599.4694960212197</c:v>
                </c:pt>
                <c:pt idx="566">
                  <c:v>600.53050397877985</c:v>
                </c:pt>
                <c:pt idx="567">
                  <c:v>601.59151193633954</c:v>
                </c:pt>
                <c:pt idx="568">
                  <c:v>602.65251989389822</c:v>
                </c:pt>
                <c:pt idx="569">
                  <c:v>603.71352785145848</c:v>
                </c:pt>
                <c:pt idx="570">
                  <c:v>604.77453580901852</c:v>
                </c:pt>
                <c:pt idx="571">
                  <c:v>605.83554376657821</c:v>
                </c:pt>
                <c:pt idx="572">
                  <c:v>606.89655172413791</c:v>
                </c:pt>
                <c:pt idx="573">
                  <c:v>607.95755968169749</c:v>
                </c:pt>
                <c:pt idx="574">
                  <c:v>609.01856763925753</c:v>
                </c:pt>
                <c:pt idx="575">
                  <c:v>610.07957559681779</c:v>
                </c:pt>
                <c:pt idx="576">
                  <c:v>611.14058355437703</c:v>
                </c:pt>
                <c:pt idx="577">
                  <c:v>612.2015915119365</c:v>
                </c:pt>
                <c:pt idx="578">
                  <c:v>613.26259946949597</c:v>
                </c:pt>
                <c:pt idx="579">
                  <c:v>614.32360742705566</c:v>
                </c:pt>
                <c:pt idx="580">
                  <c:v>615.38461538461536</c:v>
                </c:pt>
                <c:pt idx="581">
                  <c:v>616.4456233421746</c:v>
                </c:pt>
                <c:pt idx="582">
                  <c:v>617.50663129973441</c:v>
                </c:pt>
                <c:pt idx="583">
                  <c:v>618.56763925729433</c:v>
                </c:pt>
                <c:pt idx="584">
                  <c:v>619.62864721485403</c:v>
                </c:pt>
                <c:pt idx="585">
                  <c:v>620.68965517241338</c:v>
                </c:pt>
                <c:pt idx="586">
                  <c:v>621.75066312997296</c:v>
                </c:pt>
                <c:pt idx="587">
                  <c:v>622.81167108753289</c:v>
                </c:pt>
                <c:pt idx="588">
                  <c:v>623.87267904509281</c:v>
                </c:pt>
                <c:pt idx="589">
                  <c:v>624.9336870026525</c:v>
                </c:pt>
                <c:pt idx="590">
                  <c:v>625.99469496021254</c:v>
                </c:pt>
                <c:pt idx="591">
                  <c:v>627.05570291777224</c:v>
                </c:pt>
                <c:pt idx="592">
                  <c:v>628.11671087533159</c:v>
                </c:pt>
                <c:pt idx="593">
                  <c:v>629.17771883289151</c:v>
                </c:pt>
                <c:pt idx="594">
                  <c:v>630.23872679045087</c:v>
                </c:pt>
                <c:pt idx="595">
                  <c:v>631.29973474801147</c:v>
                </c:pt>
                <c:pt idx="596">
                  <c:v>632.36074270557026</c:v>
                </c:pt>
                <c:pt idx="597">
                  <c:v>633.42175066313041</c:v>
                </c:pt>
                <c:pt idx="598">
                  <c:v>634.48275862068965</c:v>
                </c:pt>
                <c:pt idx="599">
                  <c:v>635.5437665782498</c:v>
                </c:pt>
                <c:pt idx="600">
                  <c:v>636.60477453580961</c:v>
                </c:pt>
                <c:pt idx="601">
                  <c:v>637.6657824933684</c:v>
                </c:pt>
                <c:pt idx="602">
                  <c:v>638.72679045092832</c:v>
                </c:pt>
                <c:pt idx="603">
                  <c:v>639.78779840848802</c:v>
                </c:pt>
                <c:pt idx="604">
                  <c:v>640.84880636604805</c:v>
                </c:pt>
                <c:pt idx="605">
                  <c:v>641.90981432360752</c:v>
                </c:pt>
                <c:pt idx="606">
                  <c:v>642.97082228116756</c:v>
                </c:pt>
                <c:pt idx="607">
                  <c:v>644.03183023872725</c:v>
                </c:pt>
                <c:pt idx="608">
                  <c:v>645.09283819628661</c:v>
                </c:pt>
                <c:pt idx="609">
                  <c:v>646.15384615384653</c:v>
                </c:pt>
                <c:pt idx="610">
                  <c:v>647.21485411140577</c:v>
                </c:pt>
                <c:pt idx="611">
                  <c:v>648.27586206896603</c:v>
                </c:pt>
                <c:pt idx="612">
                  <c:v>649.3368700265255</c:v>
                </c:pt>
                <c:pt idx="613">
                  <c:v>650.39787798408486</c:v>
                </c:pt>
                <c:pt idx="614">
                  <c:v>651.45888594164455</c:v>
                </c:pt>
                <c:pt idx="615">
                  <c:v>652.51989389920379</c:v>
                </c:pt>
                <c:pt idx="616">
                  <c:v>653.58090185676383</c:v>
                </c:pt>
                <c:pt idx="617">
                  <c:v>654.64190981432296</c:v>
                </c:pt>
                <c:pt idx="618">
                  <c:v>655.70291777188322</c:v>
                </c:pt>
                <c:pt idx="619">
                  <c:v>656.76392572944292</c:v>
                </c:pt>
                <c:pt idx="620">
                  <c:v>657.82493368700261</c:v>
                </c:pt>
                <c:pt idx="621">
                  <c:v>658.88594164456254</c:v>
                </c:pt>
                <c:pt idx="622">
                  <c:v>659.946949602122</c:v>
                </c:pt>
                <c:pt idx="623">
                  <c:v>661.00795755968215</c:v>
                </c:pt>
                <c:pt idx="624">
                  <c:v>662.06896551724151</c:v>
                </c:pt>
                <c:pt idx="625">
                  <c:v>663.12997347480143</c:v>
                </c:pt>
                <c:pt idx="626">
                  <c:v>664.19098143236113</c:v>
                </c:pt>
                <c:pt idx="627">
                  <c:v>665.25198938992037</c:v>
                </c:pt>
                <c:pt idx="628">
                  <c:v>666.31299734748006</c:v>
                </c:pt>
                <c:pt idx="629">
                  <c:v>667.37400530503976</c:v>
                </c:pt>
                <c:pt idx="630">
                  <c:v>668.43501326259945</c:v>
                </c:pt>
                <c:pt idx="631">
                  <c:v>669.49602122015915</c:v>
                </c:pt>
                <c:pt idx="632">
                  <c:v>670.55702917771805</c:v>
                </c:pt>
                <c:pt idx="633">
                  <c:v>671.61803713527843</c:v>
                </c:pt>
                <c:pt idx="634">
                  <c:v>672.67904509283812</c:v>
                </c:pt>
                <c:pt idx="635">
                  <c:v>673.74005305039805</c:v>
                </c:pt>
                <c:pt idx="636">
                  <c:v>674.8010610079574</c:v>
                </c:pt>
                <c:pt idx="637">
                  <c:v>675.86206896551676</c:v>
                </c:pt>
                <c:pt idx="638">
                  <c:v>676.92307692307736</c:v>
                </c:pt>
                <c:pt idx="639">
                  <c:v>677.9840848806366</c:v>
                </c:pt>
                <c:pt idx="640">
                  <c:v>679.04509283819652</c:v>
                </c:pt>
                <c:pt idx="641">
                  <c:v>680.10610079575531</c:v>
                </c:pt>
                <c:pt idx="642">
                  <c:v>681.16710875331546</c:v>
                </c:pt>
                <c:pt idx="643">
                  <c:v>682.2281167108755</c:v>
                </c:pt>
                <c:pt idx="644">
                  <c:v>683.28912466843542</c:v>
                </c:pt>
                <c:pt idx="645">
                  <c:v>684.35013262599409</c:v>
                </c:pt>
                <c:pt idx="646">
                  <c:v>685.41114058355436</c:v>
                </c:pt>
                <c:pt idx="647">
                  <c:v>686.47214854111405</c:v>
                </c:pt>
                <c:pt idx="648">
                  <c:v>687.53315649867341</c:v>
                </c:pt>
                <c:pt idx="649">
                  <c:v>688.59416445623333</c:v>
                </c:pt>
                <c:pt idx="650">
                  <c:v>689.65517241379291</c:v>
                </c:pt>
                <c:pt idx="651">
                  <c:v>690.71618037135318</c:v>
                </c:pt>
                <c:pt idx="652">
                  <c:v>691.77718832891253</c:v>
                </c:pt>
                <c:pt idx="653">
                  <c:v>692.83819628647211</c:v>
                </c:pt>
                <c:pt idx="654">
                  <c:v>693.89920424403181</c:v>
                </c:pt>
                <c:pt idx="655">
                  <c:v>694.96021220159139</c:v>
                </c:pt>
                <c:pt idx="656">
                  <c:v>696.02122015915108</c:v>
                </c:pt>
                <c:pt idx="657">
                  <c:v>697.08222811671021</c:v>
                </c:pt>
                <c:pt idx="658">
                  <c:v>698.14323607427059</c:v>
                </c:pt>
                <c:pt idx="659">
                  <c:v>699.20424403183051</c:v>
                </c:pt>
                <c:pt idx="660">
                  <c:v>700.26525198938987</c:v>
                </c:pt>
                <c:pt idx="661">
                  <c:v>701.32625994694911</c:v>
                </c:pt>
                <c:pt idx="662">
                  <c:v>702.38726790450846</c:v>
                </c:pt>
                <c:pt idx="663">
                  <c:v>703.4482758620685</c:v>
                </c:pt>
                <c:pt idx="664">
                  <c:v>704.50928381962842</c:v>
                </c:pt>
                <c:pt idx="665">
                  <c:v>705.5702917771888</c:v>
                </c:pt>
                <c:pt idx="666">
                  <c:v>706.63129973474747</c:v>
                </c:pt>
                <c:pt idx="667">
                  <c:v>707.69230769230762</c:v>
                </c:pt>
                <c:pt idx="668">
                  <c:v>708.75331564986811</c:v>
                </c:pt>
                <c:pt idx="669">
                  <c:v>709.81432360742701</c:v>
                </c:pt>
                <c:pt idx="670">
                  <c:v>710.87533156498716</c:v>
                </c:pt>
                <c:pt idx="671">
                  <c:v>711.93633952254652</c:v>
                </c:pt>
                <c:pt idx="672">
                  <c:v>712.9973474801061</c:v>
                </c:pt>
                <c:pt idx="673">
                  <c:v>714.05835543766614</c:v>
                </c:pt>
                <c:pt idx="674">
                  <c:v>715.11936339522538</c:v>
                </c:pt>
                <c:pt idx="675">
                  <c:v>716.18037135278576</c:v>
                </c:pt>
                <c:pt idx="676">
                  <c:v>717.24137931034522</c:v>
                </c:pt>
                <c:pt idx="677">
                  <c:v>718.30238726790458</c:v>
                </c:pt>
                <c:pt idx="678">
                  <c:v>719.36339522546416</c:v>
                </c:pt>
                <c:pt idx="679">
                  <c:v>720.42440318302317</c:v>
                </c:pt>
                <c:pt idx="680">
                  <c:v>721.48541114058344</c:v>
                </c:pt>
                <c:pt idx="681">
                  <c:v>722.54641909814291</c:v>
                </c:pt>
                <c:pt idx="682">
                  <c:v>723.60742705570249</c:v>
                </c:pt>
                <c:pt idx="683">
                  <c:v>724.66843501326252</c:v>
                </c:pt>
                <c:pt idx="684">
                  <c:v>725.72944297082313</c:v>
                </c:pt>
                <c:pt idx="685">
                  <c:v>726.79045092838294</c:v>
                </c:pt>
                <c:pt idx="686">
                  <c:v>727.85145888594036</c:v>
                </c:pt>
                <c:pt idx="687">
                  <c:v>728.91246684350085</c:v>
                </c:pt>
                <c:pt idx="688">
                  <c:v>729.97347480106146</c:v>
                </c:pt>
                <c:pt idx="689">
                  <c:v>731.03448275862104</c:v>
                </c:pt>
                <c:pt idx="690">
                  <c:v>732.09549071618085</c:v>
                </c:pt>
                <c:pt idx="691">
                  <c:v>733.15649867373997</c:v>
                </c:pt>
                <c:pt idx="692">
                  <c:v>734.21750663129967</c:v>
                </c:pt>
                <c:pt idx="693">
                  <c:v>735.27851458885993</c:v>
                </c:pt>
                <c:pt idx="694">
                  <c:v>736.33952254641906</c:v>
                </c:pt>
                <c:pt idx="695">
                  <c:v>737.40053050397876</c:v>
                </c:pt>
                <c:pt idx="696">
                  <c:v>738.461538461538</c:v>
                </c:pt>
                <c:pt idx="697">
                  <c:v>739.52254641909792</c:v>
                </c:pt>
                <c:pt idx="698">
                  <c:v>740.58355437665864</c:v>
                </c:pt>
                <c:pt idx="699">
                  <c:v>741.64456233421743</c:v>
                </c:pt>
                <c:pt idx="700">
                  <c:v>742.70557029177769</c:v>
                </c:pt>
                <c:pt idx="701">
                  <c:v>743.76657824933739</c:v>
                </c:pt>
                <c:pt idx="702">
                  <c:v>744.82758620689651</c:v>
                </c:pt>
                <c:pt idx="703">
                  <c:v>745.88859416445621</c:v>
                </c:pt>
                <c:pt idx="704">
                  <c:v>746.94960212201545</c:v>
                </c:pt>
                <c:pt idx="705">
                  <c:v>748.0106100795756</c:v>
                </c:pt>
                <c:pt idx="706">
                  <c:v>749.07161803713552</c:v>
                </c:pt>
                <c:pt idx="707">
                  <c:v>750.13262599469431</c:v>
                </c:pt>
                <c:pt idx="708">
                  <c:v>751.19363395225503</c:v>
                </c:pt>
                <c:pt idx="709">
                  <c:v>752.2546419098145</c:v>
                </c:pt>
                <c:pt idx="710">
                  <c:v>753.31564986737396</c:v>
                </c:pt>
                <c:pt idx="711">
                  <c:v>754.37665782493286</c:v>
                </c:pt>
                <c:pt idx="712">
                  <c:v>755.43766578249222</c:v>
                </c:pt>
                <c:pt idx="713">
                  <c:v>756.49867374005305</c:v>
                </c:pt>
                <c:pt idx="714">
                  <c:v>757.55968169761263</c:v>
                </c:pt>
                <c:pt idx="715">
                  <c:v>758.62068965517255</c:v>
                </c:pt>
                <c:pt idx="716">
                  <c:v>759.68169761273202</c:v>
                </c:pt>
                <c:pt idx="717">
                  <c:v>760.74270557029229</c:v>
                </c:pt>
                <c:pt idx="718">
                  <c:v>761.80371352785221</c:v>
                </c:pt>
                <c:pt idx="719">
                  <c:v>762.8647214854102</c:v>
                </c:pt>
                <c:pt idx="720">
                  <c:v>763.92572944297046</c:v>
                </c:pt>
                <c:pt idx="721">
                  <c:v>764.9867374005305</c:v>
                </c:pt>
                <c:pt idx="722">
                  <c:v>766.04774535809054</c:v>
                </c:pt>
                <c:pt idx="723">
                  <c:v>767.10875331565023</c:v>
                </c:pt>
                <c:pt idx="724">
                  <c:v>768.16976127320959</c:v>
                </c:pt>
                <c:pt idx="725">
                  <c:v>769.23076923076951</c:v>
                </c:pt>
                <c:pt idx="726">
                  <c:v>770.29177718832932</c:v>
                </c:pt>
                <c:pt idx="727">
                  <c:v>771.35278514588811</c:v>
                </c:pt>
                <c:pt idx="728">
                  <c:v>772.41379310344826</c:v>
                </c:pt>
                <c:pt idx="729">
                  <c:v>773.47480106100841</c:v>
                </c:pt>
                <c:pt idx="730">
                  <c:v>774.53580901856753</c:v>
                </c:pt>
                <c:pt idx="731">
                  <c:v>775.59681697612814</c:v>
                </c:pt>
                <c:pt idx="732">
                  <c:v>776.65782493368692</c:v>
                </c:pt>
                <c:pt idx="733">
                  <c:v>777.71883289124662</c:v>
                </c:pt>
                <c:pt idx="734">
                  <c:v>778.77984084880711</c:v>
                </c:pt>
                <c:pt idx="735">
                  <c:v>779.84084880636601</c:v>
                </c:pt>
                <c:pt idx="736">
                  <c:v>780.90185676392548</c:v>
                </c:pt>
                <c:pt idx="737">
                  <c:v>781.96286472148495</c:v>
                </c:pt>
                <c:pt idx="738">
                  <c:v>783.02387267904589</c:v>
                </c:pt>
                <c:pt idx="739">
                  <c:v>784.0848806366057</c:v>
                </c:pt>
                <c:pt idx="740">
                  <c:v>785.1458885941646</c:v>
                </c:pt>
                <c:pt idx="741">
                  <c:v>786.20689655172453</c:v>
                </c:pt>
                <c:pt idx="742">
                  <c:v>787.26790450928377</c:v>
                </c:pt>
                <c:pt idx="743">
                  <c:v>788.32891246684358</c:v>
                </c:pt>
                <c:pt idx="744">
                  <c:v>789.38992042440259</c:v>
                </c:pt>
                <c:pt idx="745">
                  <c:v>790.45092838196217</c:v>
                </c:pt>
                <c:pt idx="746">
                  <c:v>791.51193633952255</c:v>
                </c:pt>
                <c:pt idx="747">
                  <c:v>792.5729442970827</c:v>
                </c:pt>
                <c:pt idx="748">
                  <c:v>793.6339522546424</c:v>
                </c:pt>
                <c:pt idx="749">
                  <c:v>794.69496021220152</c:v>
                </c:pt>
                <c:pt idx="750">
                  <c:v>795.75596816976122</c:v>
                </c:pt>
                <c:pt idx="751">
                  <c:v>796.81697612732091</c:v>
                </c:pt>
                <c:pt idx="752">
                  <c:v>797.87798408488038</c:v>
                </c:pt>
                <c:pt idx="753">
                  <c:v>798.9389920424403</c:v>
                </c:pt>
                <c:pt idx="754">
                  <c:v>799.99999999999989</c:v>
                </c:pt>
                <c:pt idx="755">
                  <c:v>801.06100795755958</c:v>
                </c:pt>
                <c:pt idx="756">
                  <c:v>802.12201591511928</c:v>
                </c:pt>
                <c:pt idx="757">
                  <c:v>803.18302387267943</c:v>
                </c:pt>
                <c:pt idx="758">
                  <c:v>804.24403183023867</c:v>
                </c:pt>
                <c:pt idx="759">
                  <c:v>805.30503978779836</c:v>
                </c:pt>
                <c:pt idx="760">
                  <c:v>806.3660477453576</c:v>
                </c:pt>
                <c:pt idx="761">
                  <c:v>807.42705570291719</c:v>
                </c:pt>
                <c:pt idx="762">
                  <c:v>808.48806366047779</c:v>
                </c:pt>
                <c:pt idx="763">
                  <c:v>809.54907161803771</c:v>
                </c:pt>
                <c:pt idx="764">
                  <c:v>810.61007957559741</c:v>
                </c:pt>
                <c:pt idx="765">
                  <c:v>811.67108753315722</c:v>
                </c:pt>
                <c:pt idx="766">
                  <c:v>812.73209549071566</c:v>
                </c:pt>
                <c:pt idx="767">
                  <c:v>813.79310344827638</c:v>
                </c:pt>
                <c:pt idx="768">
                  <c:v>814.85411140583494</c:v>
                </c:pt>
                <c:pt idx="769">
                  <c:v>815.91511936339521</c:v>
                </c:pt>
                <c:pt idx="770">
                  <c:v>816.97612732095445</c:v>
                </c:pt>
                <c:pt idx="771">
                  <c:v>818.0371352785146</c:v>
                </c:pt>
                <c:pt idx="772">
                  <c:v>819.09814323607486</c:v>
                </c:pt>
                <c:pt idx="773">
                  <c:v>820.15915119363331</c:v>
                </c:pt>
                <c:pt idx="774">
                  <c:v>821.22015915119357</c:v>
                </c:pt>
                <c:pt idx="775">
                  <c:v>822.28116710875327</c:v>
                </c:pt>
                <c:pt idx="776">
                  <c:v>823.34217506631308</c:v>
                </c:pt>
                <c:pt idx="777">
                  <c:v>824.403183023873</c:v>
                </c:pt>
                <c:pt idx="778">
                  <c:v>825.4641909814319</c:v>
                </c:pt>
                <c:pt idx="779">
                  <c:v>826.52519893899193</c:v>
                </c:pt>
                <c:pt idx="780">
                  <c:v>827.5862068965514</c:v>
                </c:pt>
                <c:pt idx="781">
                  <c:v>828.64721485411087</c:v>
                </c:pt>
                <c:pt idx="782">
                  <c:v>829.70822281167102</c:v>
                </c:pt>
                <c:pt idx="783">
                  <c:v>830.76923076923072</c:v>
                </c:pt>
                <c:pt idx="784">
                  <c:v>831.83023872679041</c:v>
                </c:pt>
                <c:pt idx="785">
                  <c:v>832.89124668434965</c:v>
                </c:pt>
                <c:pt idx="786">
                  <c:v>833.95225464190889</c:v>
                </c:pt>
                <c:pt idx="787">
                  <c:v>835.01326259946939</c:v>
                </c:pt>
                <c:pt idx="788">
                  <c:v>836.07427055702976</c:v>
                </c:pt>
                <c:pt idx="789">
                  <c:v>837.13527851458878</c:v>
                </c:pt>
                <c:pt idx="790">
                  <c:v>838.19628647214859</c:v>
                </c:pt>
                <c:pt idx="791">
                  <c:v>839.2572944297076</c:v>
                </c:pt>
                <c:pt idx="792">
                  <c:v>840.31830238726809</c:v>
                </c:pt>
                <c:pt idx="793">
                  <c:v>841.37931034482801</c:v>
                </c:pt>
                <c:pt idx="794">
                  <c:v>842.44031830238725</c:v>
                </c:pt>
                <c:pt idx="795">
                  <c:v>843.50132625994684</c:v>
                </c:pt>
                <c:pt idx="796">
                  <c:v>844.56233421750653</c:v>
                </c:pt>
                <c:pt idx="797">
                  <c:v>845.62334217506668</c:v>
                </c:pt>
                <c:pt idx="798">
                  <c:v>846.68435013262649</c:v>
                </c:pt>
                <c:pt idx="799">
                  <c:v>847.74535809018562</c:v>
                </c:pt>
                <c:pt idx="800">
                  <c:v>848.80636604774531</c:v>
                </c:pt>
                <c:pt idx="801">
                  <c:v>849.86737400530455</c:v>
                </c:pt>
                <c:pt idx="802">
                  <c:v>850.92838196286516</c:v>
                </c:pt>
                <c:pt idx="803">
                  <c:v>851.98938992042451</c:v>
                </c:pt>
                <c:pt idx="804">
                  <c:v>853.05039787798398</c:v>
                </c:pt>
                <c:pt idx="805">
                  <c:v>854.11140583554322</c:v>
                </c:pt>
                <c:pt idx="806">
                  <c:v>855.17241379310337</c:v>
                </c:pt>
                <c:pt idx="807">
                  <c:v>856.23342175066352</c:v>
                </c:pt>
                <c:pt idx="808">
                  <c:v>857.29442970822311</c:v>
                </c:pt>
                <c:pt idx="809">
                  <c:v>858.35543766578257</c:v>
                </c:pt>
                <c:pt idx="810">
                  <c:v>859.4164456233425</c:v>
                </c:pt>
                <c:pt idx="811">
                  <c:v>860.4774535809014</c:v>
                </c:pt>
                <c:pt idx="812">
                  <c:v>861.53846153846155</c:v>
                </c:pt>
                <c:pt idx="813">
                  <c:v>862.59946949602113</c:v>
                </c:pt>
                <c:pt idx="814">
                  <c:v>863.66047745358082</c:v>
                </c:pt>
                <c:pt idx="815">
                  <c:v>864.72148541114052</c:v>
                </c:pt>
                <c:pt idx="816">
                  <c:v>865.78249336870067</c:v>
                </c:pt>
                <c:pt idx="817">
                  <c:v>866.84350132625991</c:v>
                </c:pt>
                <c:pt idx="818">
                  <c:v>867.90450928381949</c:v>
                </c:pt>
                <c:pt idx="819">
                  <c:v>868.96551724137919</c:v>
                </c:pt>
                <c:pt idx="820">
                  <c:v>870.02652519893797</c:v>
                </c:pt>
                <c:pt idx="821">
                  <c:v>871.08753315649858</c:v>
                </c:pt>
                <c:pt idx="822">
                  <c:v>872.14854111405828</c:v>
                </c:pt>
                <c:pt idx="823">
                  <c:v>873.20954907161854</c:v>
                </c:pt>
                <c:pt idx="824">
                  <c:v>874.27055702917835</c:v>
                </c:pt>
                <c:pt idx="825">
                  <c:v>875.33156498673736</c:v>
                </c:pt>
                <c:pt idx="826">
                  <c:v>876.39257294429751</c:v>
                </c:pt>
                <c:pt idx="827">
                  <c:v>877.45358090185675</c:v>
                </c:pt>
                <c:pt idx="828">
                  <c:v>878.51458885941634</c:v>
                </c:pt>
                <c:pt idx="829">
                  <c:v>879.57559681697603</c:v>
                </c:pt>
                <c:pt idx="830">
                  <c:v>880.63660477453539</c:v>
                </c:pt>
                <c:pt idx="831">
                  <c:v>881.69761273209542</c:v>
                </c:pt>
                <c:pt idx="832">
                  <c:v>882.75862068965512</c:v>
                </c:pt>
                <c:pt idx="833">
                  <c:v>883.81962864721447</c:v>
                </c:pt>
                <c:pt idx="834">
                  <c:v>884.88063660477439</c:v>
                </c:pt>
                <c:pt idx="835">
                  <c:v>885.9416445623342</c:v>
                </c:pt>
                <c:pt idx="836">
                  <c:v>887.00265251989379</c:v>
                </c:pt>
                <c:pt idx="837">
                  <c:v>888.06366047745348</c:v>
                </c:pt>
                <c:pt idx="838">
                  <c:v>889.12466843501272</c:v>
                </c:pt>
                <c:pt idx="839">
                  <c:v>890.1856763925731</c:v>
                </c:pt>
                <c:pt idx="840">
                  <c:v>891.24668435013302</c:v>
                </c:pt>
                <c:pt idx="841">
                  <c:v>892.30769230769261</c:v>
                </c:pt>
                <c:pt idx="842">
                  <c:v>893.36870026525241</c:v>
                </c:pt>
                <c:pt idx="843">
                  <c:v>894.42970822281211</c:v>
                </c:pt>
                <c:pt idx="844">
                  <c:v>895.49071618037124</c:v>
                </c:pt>
                <c:pt idx="845">
                  <c:v>896.55172413793048</c:v>
                </c:pt>
                <c:pt idx="846">
                  <c:v>897.6127320954904</c:v>
                </c:pt>
                <c:pt idx="847">
                  <c:v>898.67374005305112</c:v>
                </c:pt>
                <c:pt idx="848">
                  <c:v>899.73474801061059</c:v>
                </c:pt>
                <c:pt idx="849">
                  <c:v>900.79575596817074</c:v>
                </c:pt>
                <c:pt idx="850">
                  <c:v>901.85676392572896</c:v>
                </c:pt>
                <c:pt idx="851">
                  <c:v>902.91777188328865</c:v>
                </c:pt>
                <c:pt idx="852">
                  <c:v>903.97877984084914</c:v>
                </c:pt>
                <c:pt idx="853">
                  <c:v>905.03978779840838</c:v>
                </c:pt>
                <c:pt idx="854">
                  <c:v>906.10079575596808</c:v>
                </c:pt>
                <c:pt idx="855">
                  <c:v>907.16180371352777</c:v>
                </c:pt>
                <c:pt idx="856">
                  <c:v>908.22281167108804</c:v>
                </c:pt>
                <c:pt idx="857">
                  <c:v>909.2838196286483</c:v>
                </c:pt>
                <c:pt idx="858">
                  <c:v>910.34482758620686</c:v>
                </c:pt>
                <c:pt idx="859">
                  <c:v>911.40583554376701</c:v>
                </c:pt>
                <c:pt idx="860">
                  <c:v>912.46684350132614</c:v>
                </c:pt>
                <c:pt idx="861">
                  <c:v>913.52785145888583</c:v>
                </c:pt>
                <c:pt idx="862">
                  <c:v>914.58885941644553</c:v>
                </c:pt>
                <c:pt idx="863">
                  <c:v>915.64986737400523</c:v>
                </c:pt>
                <c:pt idx="864">
                  <c:v>916.71087533156549</c:v>
                </c:pt>
                <c:pt idx="865">
                  <c:v>917.77188328912519</c:v>
                </c:pt>
                <c:pt idx="866">
                  <c:v>918.83289124668454</c:v>
                </c:pt>
                <c:pt idx="867">
                  <c:v>919.89389920424401</c:v>
                </c:pt>
                <c:pt idx="868">
                  <c:v>920.95490716180348</c:v>
                </c:pt>
                <c:pt idx="869">
                  <c:v>922.01591511936329</c:v>
                </c:pt>
                <c:pt idx="870">
                  <c:v>923.07692307692309</c:v>
                </c:pt>
                <c:pt idx="871">
                  <c:v>924.13793103448268</c:v>
                </c:pt>
                <c:pt idx="872">
                  <c:v>925.19893899204294</c:v>
                </c:pt>
                <c:pt idx="873">
                  <c:v>926.25994694960275</c:v>
                </c:pt>
                <c:pt idx="874">
                  <c:v>927.32095490716222</c:v>
                </c:pt>
                <c:pt idx="875">
                  <c:v>928.38196286472146</c:v>
                </c:pt>
                <c:pt idx="876">
                  <c:v>929.44297082228059</c:v>
                </c:pt>
                <c:pt idx="877">
                  <c:v>930.50397877984142</c:v>
                </c:pt>
                <c:pt idx="878">
                  <c:v>931.56498673740043</c:v>
                </c:pt>
                <c:pt idx="879">
                  <c:v>932.62599469495967</c:v>
                </c:pt>
                <c:pt idx="880">
                  <c:v>933.68700265251982</c:v>
                </c:pt>
                <c:pt idx="881">
                  <c:v>934.74801061007952</c:v>
                </c:pt>
                <c:pt idx="882">
                  <c:v>935.80901856763955</c:v>
                </c:pt>
                <c:pt idx="883">
                  <c:v>936.87002652519891</c:v>
                </c:pt>
                <c:pt idx="884">
                  <c:v>937.93103448275792</c:v>
                </c:pt>
                <c:pt idx="885">
                  <c:v>938.99204244031819</c:v>
                </c:pt>
                <c:pt idx="886">
                  <c:v>940.053050397878</c:v>
                </c:pt>
                <c:pt idx="887">
                  <c:v>941.11405835543758</c:v>
                </c:pt>
                <c:pt idx="888">
                  <c:v>942.1750663129975</c:v>
                </c:pt>
                <c:pt idx="889">
                  <c:v>943.23607427055776</c:v>
                </c:pt>
                <c:pt idx="890">
                  <c:v>944.29708222811757</c:v>
                </c:pt>
                <c:pt idx="891">
                  <c:v>945.35809018567636</c:v>
                </c:pt>
                <c:pt idx="892">
                  <c:v>946.41909814323606</c:v>
                </c:pt>
                <c:pt idx="893">
                  <c:v>947.48010610079541</c:v>
                </c:pt>
                <c:pt idx="894">
                  <c:v>948.54111405835533</c:v>
                </c:pt>
                <c:pt idx="895">
                  <c:v>949.60212201591412</c:v>
                </c:pt>
                <c:pt idx="896">
                  <c:v>950.66312997347438</c:v>
                </c:pt>
                <c:pt idx="897">
                  <c:v>951.72413793103453</c:v>
                </c:pt>
                <c:pt idx="898">
                  <c:v>952.78514588859412</c:v>
                </c:pt>
                <c:pt idx="899">
                  <c:v>953.84615384615347</c:v>
                </c:pt>
                <c:pt idx="900">
                  <c:v>954.90716180371248</c:v>
                </c:pt>
                <c:pt idx="901">
                  <c:v>955.96816976127297</c:v>
                </c:pt>
                <c:pt idx="902">
                  <c:v>957.02917771883301</c:v>
                </c:pt>
                <c:pt idx="903">
                  <c:v>958.09018567639339</c:v>
                </c:pt>
                <c:pt idx="904">
                  <c:v>959.15119363395218</c:v>
                </c:pt>
                <c:pt idx="905">
                  <c:v>960.21220159151187</c:v>
                </c:pt>
                <c:pt idx="906">
                  <c:v>961.27320954907248</c:v>
                </c:pt>
                <c:pt idx="907">
                  <c:v>962.3342175066316</c:v>
                </c:pt>
                <c:pt idx="908">
                  <c:v>963.39522546419096</c:v>
                </c:pt>
                <c:pt idx="909">
                  <c:v>964.45623342174997</c:v>
                </c:pt>
                <c:pt idx="910">
                  <c:v>965.51724137931024</c:v>
                </c:pt>
                <c:pt idx="911">
                  <c:v>966.57824933687061</c:v>
                </c:pt>
                <c:pt idx="912">
                  <c:v>967.63925729442906</c:v>
                </c:pt>
                <c:pt idx="913">
                  <c:v>968.70026525198932</c:v>
                </c:pt>
                <c:pt idx="914">
                  <c:v>969.76127320954902</c:v>
                </c:pt>
                <c:pt idx="915">
                  <c:v>970.82228116710849</c:v>
                </c:pt>
                <c:pt idx="916">
                  <c:v>971.88328912466841</c:v>
                </c:pt>
                <c:pt idx="917">
                  <c:v>972.94429708222742</c:v>
                </c:pt>
                <c:pt idx="918">
                  <c:v>974.00530503978803</c:v>
                </c:pt>
                <c:pt idx="919">
                  <c:v>975.0663129973475</c:v>
                </c:pt>
                <c:pt idx="920">
                  <c:v>976.12732095490708</c:v>
                </c:pt>
                <c:pt idx="921">
                  <c:v>977.18832891246723</c:v>
                </c:pt>
                <c:pt idx="922">
                  <c:v>978.24933687002704</c:v>
                </c:pt>
                <c:pt idx="923">
                  <c:v>979.3103448275865</c:v>
                </c:pt>
                <c:pt idx="924">
                  <c:v>980.37135278514586</c:v>
                </c:pt>
                <c:pt idx="925">
                  <c:v>981.43236074270499</c:v>
                </c:pt>
                <c:pt idx="926">
                  <c:v>982.49336870026514</c:v>
                </c:pt>
                <c:pt idx="927">
                  <c:v>983.55437665782551</c:v>
                </c:pt>
                <c:pt idx="928">
                  <c:v>984.61538461538453</c:v>
                </c:pt>
                <c:pt idx="929">
                  <c:v>985.67639257294468</c:v>
                </c:pt>
                <c:pt idx="930">
                  <c:v>986.73740053050392</c:v>
                </c:pt>
                <c:pt idx="931">
                  <c:v>987.79840848806361</c:v>
                </c:pt>
                <c:pt idx="932">
                  <c:v>988.85941644562297</c:v>
                </c:pt>
                <c:pt idx="933">
                  <c:v>989.92042440318289</c:v>
                </c:pt>
                <c:pt idx="934">
                  <c:v>990.98143236074304</c:v>
                </c:pt>
                <c:pt idx="935">
                  <c:v>992.04244031830251</c:v>
                </c:pt>
                <c:pt idx="936">
                  <c:v>993.10344827586289</c:v>
                </c:pt>
                <c:pt idx="937">
                  <c:v>994.16445623342167</c:v>
                </c:pt>
                <c:pt idx="938">
                  <c:v>995.22546419098137</c:v>
                </c:pt>
                <c:pt idx="939">
                  <c:v>996.28647214854175</c:v>
                </c:pt>
                <c:pt idx="940">
                  <c:v>997.34748010610076</c:v>
                </c:pt>
                <c:pt idx="941">
                  <c:v>998.40848806366103</c:v>
                </c:pt>
                <c:pt idx="942">
                  <c:v>999.46949602121958</c:v>
                </c:pt>
                <c:pt idx="943">
                  <c:v>1000.5305039787797</c:v>
                </c:pt>
                <c:pt idx="944">
                  <c:v>1001.5915119363395</c:v>
                </c:pt>
                <c:pt idx="945">
                  <c:v>1002.6525198938982</c:v>
                </c:pt>
                <c:pt idx="946">
                  <c:v>1003.7135278514584</c:v>
                </c:pt>
                <c:pt idx="947">
                  <c:v>1004.7745358090185</c:v>
                </c:pt>
                <c:pt idx="948">
                  <c:v>1005.8355437665782</c:v>
                </c:pt>
                <c:pt idx="949">
                  <c:v>1006.8965517241379</c:v>
                </c:pt>
                <c:pt idx="950">
                  <c:v>1007.9575596816974</c:v>
                </c:pt>
                <c:pt idx="951">
                  <c:v>1009.0185676392575</c:v>
                </c:pt>
                <c:pt idx="952">
                  <c:v>1010.0795755968178</c:v>
                </c:pt>
                <c:pt idx="953">
                  <c:v>1011.140583554377</c:v>
                </c:pt>
                <c:pt idx="954">
                  <c:v>1012.2015915119365</c:v>
                </c:pt>
                <c:pt idx="955">
                  <c:v>1013.262599469496</c:v>
                </c:pt>
                <c:pt idx="956">
                  <c:v>1014.3236074270557</c:v>
                </c:pt>
                <c:pt idx="957">
                  <c:v>1015.3846153846154</c:v>
                </c:pt>
                <c:pt idx="958">
                  <c:v>1016.4456233421745</c:v>
                </c:pt>
                <c:pt idx="959">
                  <c:v>1017.5066312997344</c:v>
                </c:pt>
                <c:pt idx="960">
                  <c:v>1018.5676392572943</c:v>
                </c:pt>
                <c:pt idx="961">
                  <c:v>1019.628647214854</c:v>
                </c:pt>
                <c:pt idx="962">
                  <c:v>1020.6896551724134</c:v>
                </c:pt>
                <c:pt idx="963">
                  <c:v>1021.750663129973</c:v>
                </c:pt>
                <c:pt idx="964">
                  <c:v>1022.8116710875329</c:v>
                </c:pt>
                <c:pt idx="965">
                  <c:v>1023.8726790450928</c:v>
                </c:pt>
                <c:pt idx="966">
                  <c:v>1024.9336870026534</c:v>
                </c:pt>
                <c:pt idx="967">
                  <c:v>1025.9946949602131</c:v>
                </c:pt>
                <c:pt idx="968">
                  <c:v>1027.0557029177719</c:v>
                </c:pt>
                <c:pt idx="969">
                  <c:v>1028.1167108753305</c:v>
                </c:pt>
                <c:pt idx="970">
                  <c:v>1029.1777188328899</c:v>
                </c:pt>
                <c:pt idx="971">
                  <c:v>1030.238726790451</c:v>
                </c:pt>
                <c:pt idx="972">
                  <c:v>1031.2997347480105</c:v>
                </c:pt>
                <c:pt idx="973">
                  <c:v>1032.3607427055699</c:v>
                </c:pt>
                <c:pt idx="974">
                  <c:v>1033.4217506631312</c:v>
                </c:pt>
                <c:pt idx="975">
                  <c:v>1034.4827586206907</c:v>
                </c:pt>
                <c:pt idx="976">
                  <c:v>1035.5437665782492</c:v>
                </c:pt>
                <c:pt idx="977">
                  <c:v>1036.6047745358073</c:v>
                </c:pt>
                <c:pt idx="978">
                  <c:v>1037.6657824933686</c:v>
                </c:pt>
                <c:pt idx="979">
                  <c:v>1038.7267904509283</c:v>
                </c:pt>
                <c:pt idx="980">
                  <c:v>1039.787798408488</c:v>
                </c:pt>
                <c:pt idx="981">
                  <c:v>1040.8488063660477</c:v>
                </c:pt>
                <c:pt idx="982">
                  <c:v>1041.9098143236081</c:v>
                </c:pt>
                <c:pt idx="983">
                  <c:v>1042.9708222811671</c:v>
                </c:pt>
                <c:pt idx="984">
                  <c:v>1044.0318302387257</c:v>
                </c:pt>
                <c:pt idx="985">
                  <c:v>1045.0928381962858</c:v>
                </c:pt>
                <c:pt idx="986">
                  <c:v>1046.1538461538444</c:v>
                </c:pt>
                <c:pt idx="987">
                  <c:v>1047.2148541114057</c:v>
                </c:pt>
                <c:pt idx="988">
                  <c:v>1048.275862068966</c:v>
                </c:pt>
                <c:pt idx="989">
                  <c:v>1049.336870026525</c:v>
                </c:pt>
                <c:pt idx="990">
                  <c:v>1050.3978779840857</c:v>
                </c:pt>
                <c:pt idx="991">
                  <c:v>1051.458885941646</c:v>
                </c:pt>
                <c:pt idx="992">
                  <c:v>1052.5198938992041</c:v>
                </c:pt>
                <c:pt idx="993">
                  <c:v>1053.5809018567638</c:v>
                </c:pt>
                <c:pt idx="994">
                  <c:v>1054.6419098143222</c:v>
                </c:pt>
                <c:pt idx="995">
                  <c:v>1055.7029177718832</c:v>
                </c:pt>
                <c:pt idx="996">
                  <c:v>1056.7639257294429</c:v>
                </c:pt>
                <c:pt idx="997">
                  <c:v>1057.8249336870026</c:v>
                </c:pt>
                <c:pt idx="998">
                  <c:v>1058.8859416445623</c:v>
                </c:pt>
                <c:pt idx="999">
                  <c:v>1059.9469496021229</c:v>
                </c:pt>
                <c:pt idx="1000">
                  <c:v>1061.0079575596817</c:v>
                </c:pt>
              </c:numCache>
            </c:numRef>
          </c:yVal>
        </c:ser>
        <c:ser>
          <c:idx val="1"/>
          <c:order val="1"/>
          <c:tx>
            <c:v>Pressure1</c:v>
          </c:tx>
          <c:spPr>
            <a:ln w="28575">
              <a:noFill/>
            </a:ln>
          </c:spPr>
          <c:xVal>
            <c:numRef>
              <c:f>Sheet1!$F$2:$F$11</c:f>
              <c:numCache>
                <c:formatCode>General</c:formatCode>
                <c:ptCount val="10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</c:numCache>
            </c:numRef>
          </c:xVal>
          <c:yVal>
            <c:numRef>
              <c:f>Sheet1!$H$2:$H$11</c:f>
              <c:numCache>
                <c:formatCode>General</c:formatCode>
                <c:ptCount val="10"/>
                <c:pt idx="0">
                  <c:v>108.56734693877553</c:v>
                </c:pt>
                <c:pt idx="1">
                  <c:v>328.16326530612241</c:v>
                </c:pt>
                <c:pt idx="2">
                  <c:v>484.04081632653072</c:v>
                </c:pt>
                <c:pt idx="3">
                  <c:v>564.71428571428567</c:v>
                </c:pt>
                <c:pt idx="4">
                  <c:v>599.71836734693875</c:v>
                </c:pt>
                <c:pt idx="5">
                  <c:v>617.49387755102134</c:v>
                </c:pt>
                <c:pt idx="6">
                  <c:v>642.65306122448987</c:v>
                </c:pt>
                <c:pt idx="7">
                  <c:v>683.67346938775552</c:v>
                </c:pt>
                <c:pt idx="8">
                  <c:v>724.6938775510215</c:v>
                </c:pt>
                <c:pt idx="9">
                  <c:v>768.44897959183675</c:v>
                </c:pt>
              </c:numCache>
            </c:numRef>
          </c:yVal>
        </c:ser>
        <c:ser>
          <c:idx val="3"/>
          <c:order val="2"/>
          <c:tx>
            <c:v>Pressure2</c:v>
          </c:tx>
          <c:spPr>
            <a:ln w="28575">
              <a:noFill/>
            </a:ln>
          </c:spPr>
          <c:xVal>
            <c:numRef>
              <c:f>Sheet1!$F$2:$F$11</c:f>
              <c:numCache>
                <c:formatCode>General</c:formatCode>
                <c:ptCount val="10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</c:numCache>
            </c:numRef>
          </c:xVal>
          <c:yVal>
            <c:numRef>
              <c:f>Sheet1!$J$2:$J$11</c:f>
              <c:numCache>
                <c:formatCode>General</c:formatCode>
                <c:ptCount val="10"/>
                <c:pt idx="0">
                  <c:v>400.09374999999977</c:v>
                </c:pt>
                <c:pt idx="1">
                  <c:v>921.875</c:v>
                </c:pt>
                <c:pt idx="2">
                  <c:v>1450.4166666666674</c:v>
                </c:pt>
                <c:pt idx="3">
                  <c:v>1844.3645833333328</c:v>
                </c:pt>
                <c:pt idx="4">
                  <c:v>2187.9166666666647</c:v>
                </c:pt>
                <c:pt idx="5">
                  <c:v>2581.8645833333348</c:v>
                </c:pt>
                <c:pt idx="6">
                  <c:v>3050.7916666666656</c:v>
                </c:pt>
                <c:pt idx="7">
                  <c:v>3595.3125000000018</c:v>
                </c:pt>
                <c:pt idx="8">
                  <c:v>4097.4270833333294</c:v>
                </c:pt>
                <c:pt idx="9">
                  <c:v>4609.375</c:v>
                </c:pt>
              </c:numCache>
            </c:numRef>
          </c:yVal>
        </c:ser>
        <c:ser>
          <c:idx val="4"/>
          <c:order val="3"/>
          <c:tx>
            <c:v>Average</c:v>
          </c:tx>
          <c:spPr>
            <a:ln w="28575">
              <a:noFill/>
            </a:ln>
          </c:spPr>
          <c:xVal>
            <c:numRef>
              <c:f>Sheet1!$F$2:$F$11</c:f>
              <c:numCache>
                <c:formatCode>General</c:formatCode>
                <c:ptCount val="10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</c:numCache>
            </c:numRef>
          </c:xVal>
          <c:yVal>
            <c:numRef>
              <c:f>Sheet1!$L$2:$L$11</c:f>
              <c:numCache>
                <c:formatCode>General</c:formatCode>
                <c:ptCount val="10"/>
                <c:pt idx="0">
                  <c:v>146.28333333333345</c:v>
                </c:pt>
                <c:pt idx="1">
                  <c:v>376.87500000000006</c:v>
                </c:pt>
                <c:pt idx="2">
                  <c:v>576.47916666666731</c:v>
                </c:pt>
                <c:pt idx="3">
                  <c:v>707.12916666666706</c:v>
                </c:pt>
                <c:pt idx="4">
                  <c:v>803.02291666666724</c:v>
                </c:pt>
                <c:pt idx="5">
                  <c:v>901.56875000000002</c:v>
                </c:pt>
                <c:pt idx="6">
                  <c:v>1020.9124999999995</c:v>
                </c:pt>
                <c:pt idx="7">
                  <c:v>1165.5208333333328</c:v>
                </c:pt>
                <c:pt idx="8">
                  <c:v>1300.4979166666667</c:v>
                </c:pt>
                <c:pt idx="9">
                  <c:v>1439.1041666666658</c:v>
                </c:pt>
              </c:numCache>
            </c:numRef>
          </c:yVal>
        </c:ser>
        <c:ser>
          <c:idx val="2"/>
          <c:order val="4"/>
          <c:tx>
            <c:v>Pressure3</c:v>
          </c:tx>
          <c:spPr>
            <a:ln w="28575">
              <a:noFill/>
            </a:ln>
          </c:spPr>
          <c:xVal>
            <c:numRef>
              <c:f>Sheet1!$O$2:$O$13</c:f>
              <c:numCache>
                <c:formatCode>General</c:formatCode>
                <c:ptCount val="12"/>
                <c:pt idx="0">
                  <c:v>4500</c:v>
                </c:pt>
                <c:pt idx="1">
                  <c:v>5000</c:v>
                </c:pt>
                <c:pt idx="2">
                  <c:v>5500</c:v>
                </c:pt>
                <c:pt idx="3">
                  <c:v>6000</c:v>
                </c:pt>
                <c:pt idx="4">
                  <c:v>6500</c:v>
                </c:pt>
                <c:pt idx="5">
                  <c:v>7000</c:v>
                </c:pt>
                <c:pt idx="6">
                  <c:v>7500</c:v>
                </c:pt>
                <c:pt idx="7">
                  <c:v>8000</c:v>
                </c:pt>
                <c:pt idx="8">
                  <c:v>8500</c:v>
                </c:pt>
                <c:pt idx="9">
                  <c:v>9000</c:v>
                </c:pt>
                <c:pt idx="10">
                  <c:v>9500</c:v>
                </c:pt>
                <c:pt idx="11">
                  <c:v>10000</c:v>
                </c:pt>
              </c:numCache>
            </c:numRef>
          </c:xVal>
          <c:yVal>
            <c:numRef>
              <c:f>Sheet1!$Q$2:$Q$13</c:f>
              <c:numCache>
                <c:formatCode>General</c:formatCode>
                <c:ptCount val="12"/>
                <c:pt idx="0">
                  <c:v>309.59583333333364</c:v>
                </c:pt>
                <c:pt idx="1">
                  <c:v>363.47499999999974</c:v>
                </c:pt>
                <c:pt idx="2">
                  <c:v>404.79166666666674</c:v>
                </c:pt>
                <c:pt idx="3">
                  <c:v>462.85833333333358</c:v>
                </c:pt>
                <c:pt idx="4">
                  <c:v>508.36249999999995</c:v>
                </c:pt>
                <c:pt idx="5">
                  <c:v>562.24166666666713</c:v>
                </c:pt>
                <c:pt idx="6">
                  <c:v>614.16666666666674</c:v>
                </c:pt>
                <c:pt idx="7">
                  <c:v>669.99999999999989</c:v>
                </c:pt>
                <c:pt idx="8">
                  <c:v>731.41666666666731</c:v>
                </c:pt>
                <c:pt idx="9">
                  <c:v>789.4833333333338</c:v>
                </c:pt>
                <c:pt idx="10">
                  <c:v>849.22499999999991</c:v>
                </c:pt>
                <c:pt idx="11">
                  <c:v>905.61666666666724</c:v>
                </c:pt>
              </c:numCache>
            </c:numRef>
          </c:yVal>
        </c:ser>
        <c:axId val="58204544"/>
        <c:axId val="58206464"/>
      </c:scatterChart>
      <c:valAx>
        <c:axId val="58204544"/>
        <c:scaling>
          <c:orientation val="minMax"/>
          <c:max val="10000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Hydraulic Pressure (psi)</a:t>
                </a:r>
              </a:p>
            </c:rich>
          </c:tx>
          <c:layout>
            <c:manualLayout>
              <c:xMode val="edge"/>
              <c:yMode val="edge"/>
              <c:x val="0.36242904604622078"/>
              <c:y val="0.90871380388163436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8206464"/>
        <c:crosses val="autoZero"/>
        <c:crossBetween val="midCat"/>
      </c:valAx>
      <c:valAx>
        <c:axId val="58206464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Pipe Pressure (psi)</a:t>
                </a:r>
              </a:p>
            </c:rich>
          </c:tx>
          <c:layout>
            <c:manualLayout>
              <c:xMode val="edge"/>
              <c:yMode val="edge"/>
              <c:x val="3.2908196323200051E-2"/>
              <c:y val="0.20872661710503931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82045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642754304174244"/>
          <c:y val="0.15298612468514039"/>
          <c:w val="0.31058011075092062"/>
          <c:h val="0.36096355440005495"/>
        </c:manualLayout>
      </c:layout>
      <c:spPr>
        <a:ln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</c:chart>
  <c:spPr>
    <a:ln w="25400" cmpd="sng">
      <a:noFill/>
    </a:ln>
  </c:spPr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0D899FB-B140-4C95-A0AD-1D197B4323BC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F2FF4C3-E729-4D94-A806-9EDDCE2FD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0355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FF4C3-E729-4D94-A806-9EDDCE2FD99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6ED6CD-9395-46F8-A310-130F425E4B10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32B4C-4783-4D3C-B5B3-EC114DA3B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7C6D-AE73-495A-9AFA-0F58F50AC139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591F-0476-443F-9685-126A3D52D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4B92-B2D1-41AA-8B37-D9528D6510D2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3EBD-B734-401E-94DD-00104BF61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5D23A9BA-541C-460D-99F3-CE8877E3E970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032DE0-EAFE-4D89-9389-7DE813ADF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283E15-8339-4535-885E-538021871C19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EA07C-9ABE-494B-9701-968AE11C6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6283-93CA-454B-99BB-8E4A056D59E2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BC8B-5BE3-46C4-A7D7-933215032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C54F-AE49-4297-A515-06113C6AFE90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4213-0A7F-4BC6-8319-14BF814D6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9C18D92F-B64B-40B9-98C0-F41A01A5696A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FD50B4-DE25-4B87-AD25-F65846546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7218-66FD-4A20-987C-ADA649B5A5F3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5EBF-F978-4FBF-8A3E-002736C21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CA174005-7A0C-47DD-A79A-61AECC9B6CB2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E0FFEB-2EAA-474F-AA4A-23F8179AD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6AAA919B-05A6-4262-9EA0-628C627692F5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EEA99F-DFF6-437C-BC70-7C595E49A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2BB67E-F00F-44EF-89C9-01FAE961E40D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E37238-0E4D-40B6-A330-08E2F89F9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1" r:id="rId4"/>
    <p:sldLayoutId id="2147483732" r:id="rId5"/>
    <p:sldLayoutId id="2147483739" r:id="rId6"/>
    <p:sldLayoutId id="2147483733" r:id="rId7"/>
    <p:sldLayoutId id="2147483740" r:id="rId8"/>
    <p:sldLayoutId id="2147483741" r:id="rId9"/>
    <p:sldLayoutId id="2147483734" r:id="rId10"/>
    <p:sldLayoutId id="21474837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600200"/>
            <a:ext cx="6172200" cy="1676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The CRUSHED Experiment</a:t>
            </a:r>
            <a:br>
              <a:rPr lang="en-US" sz="4400" dirty="0" smtClean="0">
                <a:latin typeface="Calibri" pitchFamily="34" charset="0"/>
              </a:rPr>
            </a:br>
            <a:endParaRPr lang="en-US" sz="4400" dirty="0">
              <a:latin typeface="Calibri" pitchFamily="34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6172200" cy="1371600"/>
          </a:xfrm>
        </p:spPr>
        <p:txBody>
          <a:bodyPr/>
          <a:lstStyle/>
          <a:p>
            <a:pPr eaLnBrk="1" hangingPunct="1"/>
            <a:endParaRPr lang="en-US" sz="2800" dirty="0" smtClean="0">
              <a:latin typeface="Calibri" pitchFamily="34" charset="0"/>
            </a:endParaRP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By: Carlos Sanabria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       Justin Roose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       Phillip Munday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4533" y="5257800"/>
            <a:ext cx="2455267" cy="123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SAF_w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5323712"/>
            <a:ext cx="1276350" cy="1153288"/>
          </a:xfrm>
          <a:prstGeom prst="rect">
            <a:avLst/>
          </a:prstGeom>
        </p:spPr>
      </p:pic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4953000" y="5207974"/>
          <a:ext cx="609600" cy="583226"/>
        </p:xfrm>
        <a:graphic>
          <a:graphicData uri="http://schemas.openxmlformats.org/presentationml/2006/ole">
            <p:oleObj spid="_x0000_s1034" name="Image" r:id="rId5" imgW="1829217" imgH="182921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/>
          <p:nvPr/>
        </p:nvPicPr>
        <p:blipFill>
          <a:blip r:embed="rId3" cstate="print"/>
          <a:srcRect l="8772" t="7547" r="21053" b="5660"/>
          <a:stretch>
            <a:fillRect/>
          </a:stretch>
        </p:blipFill>
        <p:spPr bwMode="auto">
          <a:xfrm>
            <a:off x="1752600" y="9144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Six sections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Figure 7 – Six sections</a:t>
            </a:r>
          </a:p>
          <a:p>
            <a:pPr algn="ctr"/>
            <a:r>
              <a:rPr lang="en-US" sz="2800" i="1" dirty="0" smtClean="0">
                <a:latin typeface="Calibri" pitchFamily="34" charset="0"/>
              </a:rPr>
              <a:t>Better pressure distribution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10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2"/>
          <p:cNvGrpSpPr/>
          <p:nvPr/>
        </p:nvGrpSpPr>
        <p:grpSpPr>
          <a:xfrm rot="12738717">
            <a:off x="2174243" y="5122904"/>
            <a:ext cx="1214114" cy="503793"/>
            <a:chOff x="3845922" y="1382484"/>
            <a:chExt cx="693420" cy="457200"/>
          </a:xfrm>
        </p:grpSpPr>
        <p:cxnSp>
          <p:nvCxnSpPr>
            <p:cNvPr id="27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3"/>
          <p:cNvGrpSpPr/>
          <p:nvPr/>
        </p:nvGrpSpPr>
        <p:grpSpPr>
          <a:xfrm rot="16200000">
            <a:off x="952500" y="3162300"/>
            <a:ext cx="1143000" cy="609600"/>
            <a:chOff x="3845922" y="1382484"/>
            <a:chExt cx="693420" cy="457200"/>
          </a:xfrm>
        </p:grpSpPr>
        <p:cxnSp>
          <p:nvCxnSpPr>
            <p:cNvPr id="35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49"/>
          <p:cNvGrpSpPr/>
          <p:nvPr/>
        </p:nvGrpSpPr>
        <p:grpSpPr>
          <a:xfrm rot="5400000">
            <a:off x="6096000" y="3200400"/>
            <a:ext cx="990600" cy="533400"/>
            <a:chOff x="3845922" y="1382484"/>
            <a:chExt cx="693420" cy="457200"/>
          </a:xfrm>
        </p:grpSpPr>
        <p:cxnSp>
          <p:nvCxnSpPr>
            <p:cNvPr id="51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5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33"/>
          <p:cNvGrpSpPr/>
          <p:nvPr/>
        </p:nvGrpSpPr>
        <p:grpSpPr>
          <a:xfrm rot="19758222">
            <a:off x="2126759" y="1167255"/>
            <a:ext cx="1161478" cy="622411"/>
            <a:chOff x="3845922" y="1382484"/>
            <a:chExt cx="693420" cy="457200"/>
          </a:xfrm>
        </p:grpSpPr>
        <p:cxnSp>
          <p:nvCxnSpPr>
            <p:cNvPr id="38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33"/>
          <p:cNvGrpSpPr/>
          <p:nvPr/>
        </p:nvGrpSpPr>
        <p:grpSpPr>
          <a:xfrm rot="1735913">
            <a:off x="4791432" y="1207101"/>
            <a:ext cx="1161333" cy="576736"/>
            <a:chOff x="3845922" y="1382484"/>
            <a:chExt cx="693420" cy="457200"/>
          </a:xfrm>
        </p:grpSpPr>
        <p:cxnSp>
          <p:nvCxnSpPr>
            <p:cNvPr id="57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33"/>
          <p:cNvGrpSpPr/>
          <p:nvPr/>
        </p:nvGrpSpPr>
        <p:grpSpPr>
          <a:xfrm rot="9106747">
            <a:off x="4777912" y="5197316"/>
            <a:ext cx="1188374" cy="525065"/>
            <a:chOff x="3845922" y="1382484"/>
            <a:chExt cx="693420" cy="457200"/>
          </a:xfrm>
        </p:grpSpPr>
        <p:cxnSp>
          <p:nvCxnSpPr>
            <p:cNvPr id="64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50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762000"/>
            <a:ext cx="7715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1238"/>
          <p:cNvSpPr txBox="1">
            <a:spLocks noChangeArrowheads="1"/>
          </p:cNvSpPr>
          <p:nvPr/>
        </p:nvSpPr>
        <p:spPr bwMode="auto">
          <a:xfrm>
            <a:off x="5019675" y="228600"/>
            <a:ext cx="397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Pressure Distribution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MPa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/>
          <p:nvPr/>
        </p:nvPicPr>
        <p:blipFill>
          <a:blip r:embed="rId3" cstate="print"/>
          <a:srcRect l="10000" t="10909" r="21667" b="10909"/>
          <a:stretch>
            <a:fillRect/>
          </a:stretch>
        </p:blipFill>
        <p:spPr bwMode="auto">
          <a:xfrm>
            <a:off x="1752600" y="1066800"/>
            <a:ext cx="472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Eight sections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019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Figure 8 – Eight sections</a:t>
            </a:r>
          </a:p>
          <a:p>
            <a:pPr algn="ctr"/>
            <a:r>
              <a:rPr lang="en-US" sz="2400" i="1" dirty="0" smtClean="0"/>
              <a:t>Much Better pressure distribution… overkill?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11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2"/>
          <p:cNvGrpSpPr/>
          <p:nvPr/>
        </p:nvGrpSpPr>
        <p:grpSpPr>
          <a:xfrm rot="11989017">
            <a:off x="2447634" y="5378082"/>
            <a:ext cx="1124534" cy="700440"/>
            <a:chOff x="3845922" y="1382484"/>
            <a:chExt cx="693420" cy="457200"/>
          </a:xfrm>
        </p:grpSpPr>
        <p:cxnSp>
          <p:nvCxnSpPr>
            <p:cNvPr id="27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3"/>
          <p:cNvGrpSpPr/>
          <p:nvPr/>
        </p:nvGrpSpPr>
        <p:grpSpPr>
          <a:xfrm rot="17572005">
            <a:off x="1192569" y="2326131"/>
            <a:ext cx="1043860" cy="634861"/>
            <a:chOff x="3845922" y="1382484"/>
            <a:chExt cx="693420" cy="457200"/>
          </a:xfrm>
        </p:grpSpPr>
        <p:cxnSp>
          <p:nvCxnSpPr>
            <p:cNvPr id="35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49"/>
          <p:cNvGrpSpPr/>
          <p:nvPr/>
        </p:nvGrpSpPr>
        <p:grpSpPr>
          <a:xfrm rot="4003289">
            <a:off x="5969939" y="2288098"/>
            <a:ext cx="1134453" cy="708181"/>
            <a:chOff x="3845922" y="1382484"/>
            <a:chExt cx="693420" cy="457200"/>
          </a:xfrm>
        </p:grpSpPr>
        <p:cxnSp>
          <p:nvCxnSpPr>
            <p:cNvPr id="51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5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33"/>
          <p:cNvGrpSpPr/>
          <p:nvPr/>
        </p:nvGrpSpPr>
        <p:grpSpPr>
          <a:xfrm rot="20401907">
            <a:off x="2453764" y="1086082"/>
            <a:ext cx="1116005" cy="627952"/>
            <a:chOff x="3845922" y="1382484"/>
            <a:chExt cx="693420" cy="457200"/>
          </a:xfrm>
        </p:grpSpPr>
        <p:cxnSp>
          <p:nvCxnSpPr>
            <p:cNvPr id="38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33"/>
          <p:cNvGrpSpPr/>
          <p:nvPr/>
        </p:nvGrpSpPr>
        <p:grpSpPr>
          <a:xfrm rot="1462583">
            <a:off x="4581613" y="973542"/>
            <a:ext cx="1185431" cy="742348"/>
            <a:chOff x="3845922" y="1382484"/>
            <a:chExt cx="693420" cy="457200"/>
          </a:xfrm>
        </p:grpSpPr>
        <p:cxnSp>
          <p:nvCxnSpPr>
            <p:cNvPr id="57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33"/>
          <p:cNvGrpSpPr/>
          <p:nvPr/>
        </p:nvGrpSpPr>
        <p:grpSpPr>
          <a:xfrm rot="9588075">
            <a:off x="4544165" y="5403184"/>
            <a:ext cx="1043193" cy="509332"/>
            <a:chOff x="3845922" y="1382484"/>
            <a:chExt cx="693420" cy="457200"/>
          </a:xfrm>
        </p:grpSpPr>
        <p:cxnSp>
          <p:nvCxnSpPr>
            <p:cNvPr id="64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49"/>
          <p:cNvGrpSpPr/>
          <p:nvPr/>
        </p:nvGrpSpPr>
        <p:grpSpPr>
          <a:xfrm rot="6763985">
            <a:off x="6016977" y="4176060"/>
            <a:ext cx="1140724" cy="769912"/>
            <a:chOff x="3845922" y="1382484"/>
            <a:chExt cx="693420" cy="457200"/>
          </a:xfrm>
        </p:grpSpPr>
        <p:cxnSp>
          <p:nvCxnSpPr>
            <p:cNvPr id="70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49"/>
          <p:cNvGrpSpPr/>
          <p:nvPr/>
        </p:nvGrpSpPr>
        <p:grpSpPr>
          <a:xfrm rot="14823828">
            <a:off x="1182469" y="4196001"/>
            <a:ext cx="1064063" cy="625370"/>
            <a:chOff x="3845922" y="1382484"/>
            <a:chExt cx="693420" cy="457200"/>
          </a:xfrm>
        </p:grpSpPr>
        <p:cxnSp>
          <p:nvCxnSpPr>
            <p:cNvPr id="77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8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9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1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76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762000"/>
            <a:ext cx="7715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1238"/>
          <p:cNvSpPr txBox="1">
            <a:spLocks noChangeArrowheads="1"/>
          </p:cNvSpPr>
          <p:nvPr/>
        </p:nvSpPr>
        <p:spPr bwMode="auto">
          <a:xfrm>
            <a:off x="5019675" y="228600"/>
            <a:ext cx="397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Pressure Distribution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MPa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655638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Calibri" pitchFamily="34" charset="0"/>
              </a:rPr>
              <a:t>Force application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12</a:t>
            </a:fld>
            <a:endParaRPr lang="en-US" dirty="0">
              <a:latin typeface="Calibri" pitchFamily="34" charset="0"/>
            </a:endParaRPr>
          </a:p>
        </p:txBody>
      </p:sp>
      <p:grpSp>
        <p:nvGrpSpPr>
          <p:cNvPr id="8" name="Group 1804"/>
          <p:cNvGrpSpPr/>
          <p:nvPr/>
        </p:nvGrpSpPr>
        <p:grpSpPr>
          <a:xfrm>
            <a:off x="152400" y="1981200"/>
            <a:ext cx="3505200" cy="3505200"/>
            <a:chOff x="711972" y="2311334"/>
            <a:chExt cx="3292474" cy="3378780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 flipH="1">
              <a:off x="2229863" y="2311334"/>
              <a:ext cx="258886" cy="505680"/>
              <a:chOff x="3766" y="6558"/>
              <a:chExt cx="1805" cy="3920"/>
            </a:xfrm>
          </p:grpSpPr>
          <p:cxnSp>
            <p:nvCxnSpPr>
              <p:cNvPr id="800" name="AutoShape 5"/>
              <p:cNvCxnSpPr>
                <a:cxnSpLocks noChangeShapeType="1"/>
              </p:cNvCxnSpPr>
              <p:nvPr/>
            </p:nvCxnSpPr>
            <p:spPr bwMode="auto">
              <a:xfrm>
                <a:off x="3766" y="7138"/>
                <a:ext cx="1805" cy="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01" name="AutoShape 6"/>
              <p:cNvCxnSpPr>
                <a:cxnSpLocks noChangeShapeType="1"/>
              </p:cNvCxnSpPr>
              <p:nvPr/>
            </p:nvCxnSpPr>
            <p:spPr bwMode="auto">
              <a:xfrm>
                <a:off x="4535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02" name="AutoShape 7"/>
              <p:cNvCxnSpPr>
                <a:cxnSpLocks noChangeShapeType="1"/>
              </p:cNvCxnSpPr>
              <p:nvPr/>
            </p:nvCxnSpPr>
            <p:spPr bwMode="auto">
              <a:xfrm>
                <a:off x="4535" y="6837"/>
                <a:ext cx="2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03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4796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804" name="Arc 9"/>
              <p:cNvSpPr>
                <a:spLocks/>
              </p:cNvSpPr>
              <p:nvPr/>
            </p:nvSpPr>
            <p:spPr bwMode="auto">
              <a:xfrm>
                <a:off x="479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5" name="Arc 10"/>
              <p:cNvSpPr>
                <a:spLocks/>
              </p:cNvSpPr>
              <p:nvPr/>
            </p:nvSpPr>
            <p:spPr bwMode="auto">
              <a:xfrm flipH="1">
                <a:off x="376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806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4165" y="7143"/>
                <a:ext cx="84" cy="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07" name="AutoShape 12"/>
              <p:cNvCxnSpPr>
                <a:cxnSpLocks noChangeShapeType="1"/>
              </p:cNvCxnSpPr>
              <p:nvPr/>
            </p:nvCxnSpPr>
            <p:spPr bwMode="auto">
              <a:xfrm>
                <a:off x="5126" y="7138"/>
                <a:ext cx="62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08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5061" y="7195"/>
                <a:ext cx="127" cy="1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09" name="AutoShape 14"/>
              <p:cNvCxnSpPr>
                <a:cxnSpLocks noChangeShapeType="1"/>
              </p:cNvCxnSpPr>
              <p:nvPr/>
            </p:nvCxnSpPr>
            <p:spPr bwMode="auto">
              <a:xfrm>
                <a:off x="4174" y="7236"/>
                <a:ext cx="103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10" name="AutoShape 15"/>
              <p:cNvCxnSpPr>
                <a:cxnSpLocks noChangeShapeType="1"/>
              </p:cNvCxnSpPr>
              <p:nvPr/>
            </p:nvCxnSpPr>
            <p:spPr bwMode="auto">
              <a:xfrm flipV="1">
                <a:off x="4277" y="731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11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4165" y="735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12" name="AutoShape 17"/>
              <p:cNvCxnSpPr>
                <a:cxnSpLocks noChangeShapeType="1"/>
              </p:cNvCxnSpPr>
              <p:nvPr/>
            </p:nvCxnSpPr>
            <p:spPr bwMode="auto">
              <a:xfrm>
                <a:off x="4165" y="744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13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5061" y="739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14" name="AutoShape 19"/>
              <p:cNvCxnSpPr>
                <a:cxnSpLocks noChangeShapeType="1"/>
              </p:cNvCxnSpPr>
              <p:nvPr/>
            </p:nvCxnSpPr>
            <p:spPr bwMode="auto">
              <a:xfrm>
                <a:off x="5061" y="731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15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4165" y="774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16" name="AutoShape 21"/>
              <p:cNvCxnSpPr>
                <a:cxnSpLocks noChangeShapeType="1"/>
              </p:cNvCxnSpPr>
              <p:nvPr/>
            </p:nvCxnSpPr>
            <p:spPr bwMode="auto">
              <a:xfrm>
                <a:off x="4165" y="783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17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4277" y="790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18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5061" y="778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19" name="AutoShape 24"/>
              <p:cNvCxnSpPr>
                <a:cxnSpLocks noChangeShapeType="1"/>
              </p:cNvCxnSpPr>
              <p:nvPr/>
            </p:nvCxnSpPr>
            <p:spPr bwMode="auto">
              <a:xfrm>
                <a:off x="5061" y="770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20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4278" y="790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21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4166" y="793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22" name="AutoShape 27"/>
              <p:cNvCxnSpPr>
                <a:cxnSpLocks noChangeShapeType="1"/>
              </p:cNvCxnSpPr>
              <p:nvPr/>
            </p:nvCxnSpPr>
            <p:spPr bwMode="auto">
              <a:xfrm>
                <a:off x="4166" y="803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23" name="AutoShape 28"/>
              <p:cNvCxnSpPr>
                <a:cxnSpLocks noChangeShapeType="1"/>
              </p:cNvCxnSpPr>
              <p:nvPr/>
            </p:nvCxnSpPr>
            <p:spPr bwMode="auto">
              <a:xfrm flipV="1">
                <a:off x="5062" y="797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24" name="AutoShape 29"/>
              <p:cNvCxnSpPr>
                <a:cxnSpLocks noChangeShapeType="1"/>
              </p:cNvCxnSpPr>
              <p:nvPr/>
            </p:nvCxnSpPr>
            <p:spPr bwMode="auto">
              <a:xfrm>
                <a:off x="5062" y="790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25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4287" y="10451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26" name="AutoShape 31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27" name="AutoShape 32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28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4165" y="7551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29" name="AutoShape 34"/>
              <p:cNvCxnSpPr>
                <a:cxnSpLocks noChangeShapeType="1"/>
              </p:cNvCxnSpPr>
              <p:nvPr/>
            </p:nvCxnSpPr>
            <p:spPr bwMode="auto">
              <a:xfrm>
                <a:off x="4165" y="7650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30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4277" y="7717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31" name="AutoShape 36"/>
              <p:cNvCxnSpPr>
                <a:cxnSpLocks noChangeShapeType="1"/>
              </p:cNvCxnSpPr>
              <p:nvPr/>
            </p:nvCxnSpPr>
            <p:spPr bwMode="auto">
              <a:xfrm flipV="1">
                <a:off x="5061" y="7594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32" name="AutoShape 37"/>
              <p:cNvCxnSpPr>
                <a:cxnSpLocks noChangeShapeType="1"/>
              </p:cNvCxnSpPr>
              <p:nvPr/>
            </p:nvCxnSpPr>
            <p:spPr bwMode="auto">
              <a:xfrm>
                <a:off x="5061" y="7520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33" name="AutoShape 38"/>
              <p:cNvCxnSpPr>
                <a:cxnSpLocks noChangeShapeType="1"/>
              </p:cNvCxnSpPr>
              <p:nvPr/>
            </p:nvCxnSpPr>
            <p:spPr bwMode="auto">
              <a:xfrm flipV="1">
                <a:off x="4277" y="771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34" name="AutoShape 39"/>
              <p:cNvCxnSpPr>
                <a:cxnSpLocks noChangeShapeType="1"/>
              </p:cNvCxnSpPr>
              <p:nvPr/>
            </p:nvCxnSpPr>
            <p:spPr bwMode="auto">
              <a:xfrm flipV="1">
                <a:off x="4282" y="810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35" name="AutoShape 40"/>
              <p:cNvCxnSpPr>
                <a:cxnSpLocks noChangeShapeType="1"/>
              </p:cNvCxnSpPr>
              <p:nvPr/>
            </p:nvCxnSpPr>
            <p:spPr bwMode="auto">
              <a:xfrm flipH="1">
                <a:off x="4170" y="813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36" name="AutoShape 41"/>
              <p:cNvCxnSpPr>
                <a:cxnSpLocks noChangeShapeType="1"/>
              </p:cNvCxnSpPr>
              <p:nvPr/>
            </p:nvCxnSpPr>
            <p:spPr bwMode="auto">
              <a:xfrm>
                <a:off x="4170" y="823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37" name="AutoShape 42"/>
              <p:cNvCxnSpPr>
                <a:cxnSpLocks noChangeShapeType="1"/>
              </p:cNvCxnSpPr>
              <p:nvPr/>
            </p:nvCxnSpPr>
            <p:spPr bwMode="auto">
              <a:xfrm flipV="1">
                <a:off x="5066" y="817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38" name="AutoShape 43"/>
              <p:cNvCxnSpPr>
                <a:cxnSpLocks noChangeShapeType="1"/>
              </p:cNvCxnSpPr>
              <p:nvPr/>
            </p:nvCxnSpPr>
            <p:spPr bwMode="auto">
              <a:xfrm>
                <a:off x="5066" y="810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39" name="AutoShape 44"/>
              <p:cNvCxnSpPr>
                <a:cxnSpLocks noChangeShapeType="1"/>
              </p:cNvCxnSpPr>
              <p:nvPr/>
            </p:nvCxnSpPr>
            <p:spPr bwMode="auto">
              <a:xfrm flipH="1">
                <a:off x="4170" y="852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40" name="AutoShape 45"/>
              <p:cNvCxnSpPr>
                <a:cxnSpLocks noChangeShapeType="1"/>
              </p:cNvCxnSpPr>
              <p:nvPr/>
            </p:nvCxnSpPr>
            <p:spPr bwMode="auto">
              <a:xfrm>
                <a:off x="4170" y="862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41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4282" y="868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42" name="AutoShape 47"/>
              <p:cNvCxnSpPr>
                <a:cxnSpLocks noChangeShapeType="1"/>
              </p:cNvCxnSpPr>
              <p:nvPr/>
            </p:nvCxnSpPr>
            <p:spPr bwMode="auto">
              <a:xfrm flipV="1">
                <a:off x="5066" y="856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43" name="AutoShape 48"/>
              <p:cNvCxnSpPr>
                <a:cxnSpLocks noChangeShapeType="1"/>
              </p:cNvCxnSpPr>
              <p:nvPr/>
            </p:nvCxnSpPr>
            <p:spPr bwMode="auto">
              <a:xfrm>
                <a:off x="5066" y="849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44" name="AutoShape 49"/>
              <p:cNvCxnSpPr>
                <a:cxnSpLocks noChangeShapeType="1"/>
              </p:cNvCxnSpPr>
              <p:nvPr/>
            </p:nvCxnSpPr>
            <p:spPr bwMode="auto">
              <a:xfrm flipV="1">
                <a:off x="4283" y="868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45" name="AutoShape 50"/>
              <p:cNvCxnSpPr>
                <a:cxnSpLocks noChangeShapeType="1"/>
              </p:cNvCxnSpPr>
              <p:nvPr/>
            </p:nvCxnSpPr>
            <p:spPr bwMode="auto">
              <a:xfrm flipH="1">
                <a:off x="4171" y="871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46" name="AutoShape 51"/>
              <p:cNvCxnSpPr>
                <a:cxnSpLocks noChangeShapeType="1"/>
              </p:cNvCxnSpPr>
              <p:nvPr/>
            </p:nvCxnSpPr>
            <p:spPr bwMode="auto">
              <a:xfrm>
                <a:off x="4171" y="881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47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5067" y="876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48" name="AutoShape 53"/>
              <p:cNvCxnSpPr>
                <a:cxnSpLocks noChangeShapeType="1"/>
              </p:cNvCxnSpPr>
              <p:nvPr/>
            </p:nvCxnSpPr>
            <p:spPr bwMode="auto">
              <a:xfrm>
                <a:off x="5067" y="868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49" name="AutoShape 54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50" name="AutoShape 55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51" name="AutoShape 56"/>
              <p:cNvCxnSpPr>
                <a:cxnSpLocks noChangeShapeType="1"/>
              </p:cNvCxnSpPr>
              <p:nvPr/>
            </p:nvCxnSpPr>
            <p:spPr bwMode="auto">
              <a:xfrm flipH="1">
                <a:off x="4170" y="8334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52" name="AutoShape 57"/>
              <p:cNvCxnSpPr>
                <a:cxnSpLocks noChangeShapeType="1"/>
              </p:cNvCxnSpPr>
              <p:nvPr/>
            </p:nvCxnSpPr>
            <p:spPr bwMode="auto">
              <a:xfrm>
                <a:off x="4170" y="8433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53" name="AutoShape 58"/>
              <p:cNvCxnSpPr>
                <a:cxnSpLocks noChangeShapeType="1"/>
              </p:cNvCxnSpPr>
              <p:nvPr/>
            </p:nvCxnSpPr>
            <p:spPr bwMode="auto">
              <a:xfrm flipV="1">
                <a:off x="4282" y="850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54" name="AutoShape 59"/>
              <p:cNvCxnSpPr>
                <a:cxnSpLocks noChangeShapeType="1"/>
              </p:cNvCxnSpPr>
              <p:nvPr/>
            </p:nvCxnSpPr>
            <p:spPr bwMode="auto">
              <a:xfrm flipV="1">
                <a:off x="5066" y="8377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55" name="AutoShape 60"/>
              <p:cNvCxnSpPr>
                <a:cxnSpLocks noChangeShapeType="1"/>
              </p:cNvCxnSpPr>
              <p:nvPr/>
            </p:nvCxnSpPr>
            <p:spPr bwMode="auto">
              <a:xfrm>
                <a:off x="5066" y="8303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56" name="AutoShape 61"/>
              <p:cNvCxnSpPr>
                <a:cxnSpLocks noChangeShapeType="1"/>
              </p:cNvCxnSpPr>
              <p:nvPr/>
            </p:nvCxnSpPr>
            <p:spPr bwMode="auto">
              <a:xfrm flipV="1">
                <a:off x="4282" y="849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57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4286" y="888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58" name="AutoShape 63"/>
              <p:cNvCxnSpPr>
                <a:cxnSpLocks noChangeShapeType="1"/>
              </p:cNvCxnSpPr>
              <p:nvPr/>
            </p:nvCxnSpPr>
            <p:spPr bwMode="auto">
              <a:xfrm flipH="1">
                <a:off x="4174" y="891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59" name="AutoShape 64"/>
              <p:cNvCxnSpPr>
                <a:cxnSpLocks noChangeShapeType="1"/>
              </p:cNvCxnSpPr>
              <p:nvPr/>
            </p:nvCxnSpPr>
            <p:spPr bwMode="auto">
              <a:xfrm>
                <a:off x="4174" y="901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60" name="AutoShape 65"/>
              <p:cNvCxnSpPr>
                <a:cxnSpLocks noChangeShapeType="1"/>
              </p:cNvCxnSpPr>
              <p:nvPr/>
            </p:nvCxnSpPr>
            <p:spPr bwMode="auto">
              <a:xfrm flipV="1">
                <a:off x="5070" y="895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61" name="AutoShape 66"/>
              <p:cNvCxnSpPr>
                <a:cxnSpLocks noChangeShapeType="1"/>
              </p:cNvCxnSpPr>
              <p:nvPr/>
            </p:nvCxnSpPr>
            <p:spPr bwMode="auto">
              <a:xfrm>
                <a:off x="5070" y="888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62" name="AutoShape 67"/>
              <p:cNvCxnSpPr>
                <a:cxnSpLocks noChangeShapeType="1"/>
              </p:cNvCxnSpPr>
              <p:nvPr/>
            </p:nvCxnSpPr>
            <p:spPr bwMode="auto">
              <a:xfrm flipH="1">
                <a:off x="4174" y="930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63" name="AutoShape 68"/>
              <p:cNvCxnSpPr>
                <a:cxnSpLocks noChangeShapeType="1"/>
              </p:cNvCxnSpPr>
              <p:nvPr/>
            </p:nvCxnSpPr>
            <p:spPr bwMode="auto">
              <a:xfrm>
                <a:off x="4174" y="940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64" name="AutoShape 69"/>
              <p:cNvCxnSpPr>
                <a:cxnSpLocks noChangeShapeType="1"/>
              </p:cNvCxnSpPr>
              <p:nvPr/>
            </p:nvCxnSpPr>
            <p:spPr bwMode="auto">
              <a:xfrm flipV="1">
                <a:off x="4286" y="9472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65" name="AutoShape 70"/>
              <p:cNvCxnSpPr>
                <a:cxnSpLocks noChangeShapeType="1"/>
              </p:cNvCxnSpPr>
              <p:nvPr/>
            </p:nvCxnSpPr>
            <p:spPr bwMode="auto">
              <a:xfrm flipV="1">
                <a:off x="5070" y="934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66" name="AutoShape 71"/>
              <p:cNvCxnSpPr>
                <a:cxnSpLocks noChangeShapeType="1"/>
              </p:cNvCxnSpPr>
              <p:nvPr/>
            </p:nvCxnSpPr>
            <p:spPr bwMode="auto">
              <a:xfrm>
                <a:off x="5070" y="927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67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4287" y="9471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68" name="AutoShape 73"/>
              <p:cNvCxnSpPr>
                <a:cxnSpLocks noChangeShapeType="1"/>
              </p:cNvCxnSpPr>
              <p:nvPr/>
            </p:nvCxnSpPr>
            <p:spPr bwMode="auto">
              <a:xfrm flipH="1">
                <a:off x="4175" y="9502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69" name="AutoShape 74"/>
              <p:cNvCxnSpPr>
                <a:cxnSpLocks noChangeShapeType="1"/>
              </p:cNvCxnSpPr>
              <p:nvPr/>
            </p:nvCxnSpPr>
            <p:spPr bwMode="auto">
              <a:xfrm>
                <a:off x="4175" y="9601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70" name="AutoShape 75"/>
              <p:cNvCxnSpPr>
                <a:cxnSpLocks noChangeShapeType="1"/>
              </p:cNvCxnSpPr>
              <p:nvPr/>
            </p:nvCxnSpPr>
            <p:spPr bwMode="auto">
              <a:xfrm flipV="1">
                <a:off x="5071" y="9545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71" name="AutoShape 76"/>
              <p:cNvCxnSpPr>
                <a:cxnSpLocks noChangeShapeType="1"/>
              </p:cNvCxnSpPr>
              <p:nvPr/>
            </p:nvCxnSpPr>
            <p:spPr bwMode="auto">
              <a:xfrm>
                <a:off x="5071" y="9471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72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73" name="AutoShape 78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74" name="AutoShape 79"/>
              <p:cNvCxnSpPr>
                <a:cxnSpLocks noChangeShapeType="1"/>
              </p:cNvCxnSpPr>
              <p:nvPr/>
            </p:nvCxnSpPr>
            <p:spPr bwMode="auto">
              <a:xfrm flipH="1">
                <a:off x="4174" y="9117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75" name="AutoShape 80"/>
              <p:cNvCxnSpPr>
                <a:cxnSpLocks noChangeShapeType="1"/>
              </p:cNvCxnSpPr>
              <p:nvPr/>
            </p:nvCxnSpPr>
            <p:spPr bwMode="auto">
              <a:xfrm>
                <a:off x="4174" y="9216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76" name="AutoShape 81"/>
              <p:cNvCxnSpPr>
                <a:cxnSpLocks noChangeShapeType="1"/>
              </p:cNvCxnSpPr>
              <p:nvPr/>
            </p:nvCxnSpPr>
            <p:spPr bwMode="auto">
              <a:xfrm flipV="1">
                <a:off x="4286" y="928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77" name="AutoShape 82"/>
              <p:cNvCxnSpPr>
                <a:cxnSpLocks noChangeShapeType="1"/>
              </p:cNvCxnSpPr>
              <p:nvPr/>
            </p:nvCxnSpPr>
            <p:spPr bwMode="auto">
              <a:xfrm flipV="1">
                <a:off x="5070" y="9160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78" name="AutoShape 83"/>
              <p:cNvCxnSpPr>
                <a:cxnSpLocks noChangeShapeType="1"/>
              </p:cNvCxnSpPr>
              <p:nvPr/>
            </p:nvCxnSpPr>
            <p:spPr bwMode="auto">
              <a:xfrm>
                <a:off x="5070" y="9086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79" name="AutoShape 84"/>
              <p:cNvCxnSpPr>
                <a:cxnSpLocks noChangeShapeType="1"/>
              </p:cNvCxnSpPr>
              <p:nvPr/>
            </p:nvCxnSpPr>
            <p:spPr bwMode="auto">
              <a:xfrm flipV="1">
                <a:off x="4286" y="927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0" name="AutoShape 85"/>
              <p:cNvCxnSpPr>
                <a:cxnSpLocks noChangeShapeType="1"/>
              </p:cNvCxnSpPr>
              <p:nvPr/>
            </p:nvCxnSpPr>
            <p:spPr bwMode="auto">
              <a:xfrm flipV="1">
                <a:off x="4286" y="966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1" name="AutoShape 86"/>
              <p:cNvCxnSpPr>
                <a:cxnSpLocks noChangeShapeType="1"/>
              </p:cNvCxnSpPr>
              <p:nvPr/>
            </p:nvCxnSpPr>
            <p:spPr bwMode="auto">
              <a:xfrm flipH="1">
                <a:off x="4174" y="969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2" name="AutoShape 87"/>
              <p:cNvCxnSpPr>
                <a:cxnSpLocks noChangeShapeType="1"/>
              </p:cNvCxnSpPr>
              <p:nvPr/>
            </p:nvCxnSpPr>
            <p:spPr bwMode="auto">
              <a:xfrm>
                <a:off x="4174" y="979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3" name="AutoShape 88"/>
              <p:cNvCxnSpPr>
                <a:cxnSpLocks noChangeShapeType="1"/>
              </p:cNvCxnSpPr>
              <p:nvPr/>
            </p:nvCxnSpPr>
            <p:spPr bwMode="auto">
              <a:xfrm flipV="1">
                <a:off x="5070" y="974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4" name="AutoShape 89"/>
              <p:cNvCxnSpPr>
                <a:cxnSpLocks noChangeShapeType="1"/>
              </p:cNvCxnSpPr>
              <p:nvPr/>
            </p:nvCxnSpPr>
            <p:spPr bwMode="auto">
              <a:xfrm>
                <a:off x="5070" y="966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5" name="AutoShape 90"/>
              <p:cNvCxnSpPr>
                <a:cxnSpLocks noChangeShapeType="1"/>
              </p:cNvCxnSpPr>
              <p:nvPr/>
            </p:nvCxnSpPr>
            <p:spPr bwMode="auto">
              <a:xfrm flipH="1">
                <a:off x="4174" y="1008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6" name="AutoShape 91"/>
              <p:cNvCxnSpPr>
                <a:cxnSpLocks noChangeShapeType="1"/>
              </p:cNvCxnSpPr>
              <p:nvPr/>
            </p:nvCxnSpPr>
            <p:spPr bwMode="auto">
              <a:xfrm>
                <a:off x="4174" y="1018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7" name="AutoShape 92"/>
              <p:cNvCxnSpPr>
                <a:cxnSpLocks noChangeShapeType="1"/>
              </p:cNvCxnSpPr>
              <p:nvPr/>
            </p:nvCxnSpPr>
            <p:spPr bwMode="auto">
              <a:xfrm flipV="1">
                <a:off x="4286" y="10255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8" name="AutoShape 93"/>
              <p:cNvCxnSpPr>
                <a:cxnSpLocks noChangeShapeType="1"/>
              </p:cNvCxnSpPr>
              <p:nvPr/>
            </p:nvCxnSpPr>
            <p:spPr bwMode="auto">
              <a:xfrm flipV="1">
                <a:off x="5070" y="1013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9" name="AutoShape 94"/>
              <p:cNvCxnSpPr>
                <a:cxnSpLocks noChangeShapeType="1"/>
              </p:cNvCxnSpPr>
              <p:nvPr/>
            </p:nvCxnSpPr>
            <p:spPr bwMode="auto">
              <a:xfrm>
                <a:off x="5070" y="1005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0" name="AutoShape 95"/>
              <p:cNvCxnSpPr>
                <a:cxnSpLocks noChangeShapeType="1"/>
              </p:cNvCxnSpPr>
              <p:nvPr/>
            </p:nvCxnSpPr>
            <p:spPr bwMode="auto">
              <a:xfrm flipV="1">
                <a:off x="4287" y="10254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1" name="AutoShape 96"/>
              <p:cNvCxnSpPr>
                <a:cxnSpLocks noChangeShapeType="1"/>
              </p:cNvCxnSpPr>
              <p:nvPr/>
            </p:nvCxnSpPr>
            <p:spPr bwMode="auto">
              <a:xfrm flipH="1">
                <a:off x="4175" y="10285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2" name="AutoShape 97"/>
              <p:cNvCxnSpPr>
                <a:cxnSpLocks noChangeShapeType="1"/>
              </p:cNvCxnSpPr>
              <p:nvPr/>
            </p:nvCxnSpPr>
            <p:spPr bwMode="auto">
              <a:xfrm>
                <a:off x="4175" y="10384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3" name="AutoShape 98"/>
              <p:cNvCxnSpPr>
                <a:cxnSpLocks noChangeShapeType="1"/>
              </p:cNvCxnSpPr>
              <p:nvPr/>
            </p:nvCxnSpPr>
            <p:spPr bwMode="auto">
              <a:xfrm flipV="1">
                <a:off x="5071" y="10328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4" name="AutoShape 99"/>
              <p:cNvCxnSpPr>
                <a:cxnSpLocks noChangeShapeType="1"/>
              </p:cNvCxnSpPr>
              <p:nvPr/>
            </p:nvCxnSpPr>
            <p:spPr bwMode="auto">
              <a:xfrm>
                <a:off x="5071" y="10254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5" name="AutoShape 100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6" name="AutoShape 101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7" name="AutoShape 102"/>
              <p:cNvCxnSpPr>
                <a:cxnSpLocks noChangeShapeType="1"/>
              </p:cNvCxnSpPr>
              <p:nvPr/>
            </p:nvCxnSpPr>
            <p:spPr bwMode="auto">
              <a:xfrm flipH="1">
                <a:off x="4174" y="990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8" name="AutoShape 103"/>
              <p:cNvCxnSpPr>
                <a:cxnSpLocks noChangeShapeType="1"/>
              </p:cNvCxnSpPr>
              <p:nvPr/>
            </p:nvCxnSpPr>
            <p:spPr bwMode="auto">
              <a:xfrm>
                <a:off x="4174" y="999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9" name="AutoShape 104"/>
              <p:cNvCxnSpPr>
                <a:cxnSpLocks noChangeShapeType="1"/>
              </p:cNvCxnSpPr>
              <p:nvPr/>
            </p:nvCxnSpPr>
            <p:spPr bwMode="auto">
              <a:xfrm flipV="1">
                <a:off x="4286" y="1006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0" name="AutoShape 105"/>
              <p:cNvCxnSpPr>
                <a:cxnSpLocks noChangeShapeType="1"/>
              </p:cNvCxnSpPr>
              <p:nvPr/>
            </p:nvCxnSpPr>
            <p:spPr bwMode="auto">
              <a:xfrm flipV="1">
                <a:off x="5070" y="994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1" name="AutoShape 106"/>
              <p:cNvCxnSpPr>
                <a:cxnSpLocks noChangeShapeType="1"/>
              </p:cNvCxnSpPr>
              <p:nvPr/>
            </p:nvCxnSpPr>
            <p:spPr bwMode="auto">
              <a:xfrm>
                <a:off x="5070" y="986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2" name="AutoShape 107"/>
              <p:cNvCxnSpPr>
                <a:cxnSpLocks noChangeShapeType="1"/>
              </p:cNvCxnSpPr>
              <p:nvPr/>
            </p:nvCxnSpPr>
            <p:spPr bwMode="auto">
              <a:xfrm flipV="1">
                <a:off x="4286" y="1006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108"/>
            <p:cNvGrpSpPr>
              <a:grpSpLocks/>
            </p:cNvGrpSpPr>
            <p:nvPr/>
          </p:nvGrpSpPr>
          <p:grpSpPr bwMode="auto">
            <a:xfrm rot="5400000" flipH="1">
              <a:off x="3624209" y="3744392"/>
              <a:ext cx="263426" cy="497049"/>
              <a:chOff x="3766" y="6558"/>
              <a:chExt cx="1805" cy="3920"/>
            </a:xfrm>
          </p:grpSpPr>
          <p:cxnSp>
            <p:nvCxnSpPr>
              <p:cNvPr id="697" name="AutoShape 109"/>
              <p:cNvCxnSpPr>
                <a:cxnSpLocks noChangeShapeType="1"/>
              </p:cNvCxnSpPr>
              <p:nvPr/>
            </p:nvCxnSpPr>
            <p:spPr bwMode="auto">
              <a:xfrm>
                <a:off x="3766" y="7138"/>
                <a:ext cx="1805" cy="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98" name="AutoShape 110"/>
              <p:cNvCxnSpPr>
                <a:cxnSpLocks noChangeShapeType="1"/>
              </p:cNvCxnSpPr>
              <p:nvPr/>
            </p:nvCxnSpPr>
            <p:spPr bwMode="auto">
              <a:xfrm>
                <a:off x="4535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99" name="AutoShape 111"/>
              <p:cNvCxnSpPr>
                <a:cxnSpLocks noChangeShapeType="1"/>
              </p:cNvCxnSpPr>
              <p:nvPr/>
            </p:nvCxnSpPr>
            <p:spPr bwMode="auto">
              <a:xfrm>
                <a:off x="4535" y="6837"/>
                <a:ext cx="2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00" name="AutoShape 112"/>
              <p:cNvCxnSpPr>
                <a:cxnSpLocks noChangeShapeType="1"/>
              </p:cNvCxnSpPr>
              <p:nvPr/>
            </p:nvCxnSpPr>
            <p:spPr bwMode="auto">
              <a:xfrm flipV="1">
                <a:off x="4796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701" name="Arc 113"/>
              <p:cNvSpPr>
                <a:spLocks/>
              </p:cNvSpPr>
              <p:nvPr/>
            </p:nvSpPr>
            <p:spPr bwMode="auto">
              <a:xfrm>
                <a:off x="479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2" name="Arc 114"/>
              <p:cNvSpPr>
                <a:spLocks/>
              </p:cNvSpPr>
              <p:nvPr/>
            </p:nvSpPr>
            <p:spPr bwMode="auto">
              <a:xfrm flipH="1">
                <a:off x="376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703" name="AutoShape 115"/>
              <p:cNvCxnSpPr>
                <a:cxnSpLocks noChangeShapeType="1"/>
              </p:cNvCxnSpPr>
              <p:nvPr/>
            </p:nvCxnSpPr>
            <p:spPr bwMode="auto">
              <a:xfrm flipH="1">
                <a:off x="4165" y="7143"/>
                <a:ext cx="84" cy="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04" name="AutoShape 116"/>
              <p:cNvCxnSpPr>
                <a:cxnSpLocks noChangeShapeType="1"/>
              </p:cNvCxnSpPr>
              <p:nvPr/>
            </p:nvCxnSpPr>
            <p:spPr bwMode="auto">
              <a:xfrm>
                <a:off x="5126" y="7138"/>
                <a:ext cx="62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05" name="AutoShape 117"/>
              <p:cNvCxnSpPr>
                <a:cxnSpLocks noChangeShapeType="1"/>
              </p:cNvCxnSpPr>
              <p:nvPr/>
            </p:nvCxnSpPr>
            <p:spPr bwMode="auto">
              <a:xfrm flipH="1">
                <a:off x="5061" y="7195"/>
                <a:ext cx="127" cy="1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06" name="AutoShape 118"/>
              <p:cNvCxnSpPr>
                <a:cxnSpLocks noChangeShapeType="1"/>
              </p:cNvCxnSpPr>
              <p:nvPr/>
            </p:nvCxnSpPr>
            <p:spPr bwMode="auto">
              <a:xfrm>
                <a:off x="4174" y="7236"/>
                <a:ext cx="103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07" name="AutoShape 119"/>
              <p:cNvCxnSpPr>
                <a:cxnSpLocks noChangeShapeType="1"/>
              </p:cNvCxnSpPr>
              <p:nvPr/>
            </p:nvCxnSpPr>
            <p:spPr bwMode="auto">
              <a:xfrm flipV="1">
                <a:off x="4277" y="731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08" name="AutoShape 120"/>
              <p:cNvCxnSpPr>
                <a:cxnSpLocks noChangeShapeType="1"/>
              </p:cNvCxnSpPr>
              <p:nvPr/>
            </p:nvCxnSpPr>
            <p:spPr bwMode="auto">
              <a:xfrm flipH="1">
                <a:off x="4165" y="735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09" name="AutoShape 121"/>
              <p:cNvCxnSpPr>
                <a:cxnSpLocks noChangeShapeType="1"/>
              </p:cNvCxnSpPr>
              <p:nvPr/>
            </p:nvCxnSpPr>
            <p:spPr bwMode="auto">
              <a:xfrm>
                <a:off x="4165" y="744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10" name="AutoShape 122"/>
              <p:cNvCxnSpPr>
                <a:cxnSpLocks noChangeShapeType="1"/>
              </p:cNvCxnSpPr>
              <p:nvPr/>
            </p:nvCxnSpPr>
            <p:spPr bwMode="auto">
              <a:xfrm flipV="1">
                <a:off x="5061" y="739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11" name="AutoShape 123"/>
              <p:cNvCxnSpPr>
                <a:cxnSpLocks noChangeShapeType="1"/>
              </p:cNvCxnSpPr>
              <p:nvPr/>
            </p:nvCxnSpPr>
            <p:spPr bwMode="auto">
              <a:xfrm>
                <a:off x="5061" y="731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12" name="AutoShape 124"/>
              <p:cNvCxnSpPr>
                <a:cxnSpLocks noChangeShapeType="1"/>
              </p:cNvCxnSpPr>
              <p:nvPr/>
            </p:nvCxnSpPr>
            <p:spPr bwMode="auto">
              <a:xfrm flipH="1">
                <a:off x="4165" y="774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13" name="AutoShape 125"/>
              <p:cNvCxnSpPr>
                <a:cxnSpLocks noChangeShapeType="1"/>
              </p:cNvCxnSpPr>
              <p:nvPr/>
            </p:nvCxnSpPr>
            <p:spPr bwMode="auto">
              <a:xfrm>
                <a:off x="4165" y="783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14" name="AutoShape 126"/>
              <p:cNvCxnSpPr>
                <a:cxnSpLocks noChangeShapeType="1"/>
              </p:cNvCxnSpPr>
              <p:nvPr/>
            </p:nvCxnSpPr>
            <p:spPr bwMode="auto">
              <a:xfrm flipV="1">
                <a:off x="4277" y="790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15" name="AutoShape 127"/>
              <p:cNvCxnSpPr>
                <a:cxnSpLocks noChangeShapeType="1"/>
              </p:cNvCxnSpPr>
              <p:nvPr/>
            </p:nvCxnSpPr>
            <p:spPr bwMode="auto">
              <a:xfrm flipV="1">
                <a:off x="5061" y="778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16" name="AutoShape 128"/>
              <p:cNvCxnSpPr>
                <a:cxnSpLocks noChangeShapeType="1"/>
              </p:cNvCxnSpPr>
              <p:nvPr/>
            </p:nvCxnSpPr>
            <p:spPr bwMode="auto">
              <a:xfrm>
                <a:off x="5061" y="770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17" name="AutoShape 129"/>
              <p:cNvCxnSpPr>
                <a:cxnSpLocks noChangeShapeType="1"/>
              </p:cNvCxnSpPr>
              <p:nvPr/>
            </p:nvCxnSpPr>
            <p:spPr bwMode="auto">
              <a:xfrm flipV="1">
                <a:off x="4278" y="790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18" name="AutoShape 130"/>
              <p:cNvCxnSpPr>
                <a:cxnSpLocks noChangeShapeType="1"/>
              </p:cNvCxnSpPr>
              <p:nvPr/>
            </p:nvCxnSpPr>
            <p:spPr bwMode="auto">
              <a:xfrm flipH="1">
                <a:off x="4166" y="793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19" name="AutoShape 131"/>
              <p:cNvCxnSpPr>
                <a:cxnSpLocks noChangeShapeType="1"/>
              </p:cNvCxnSpPr>
              <p:nvPr/>
            </p:nvCxnSpPr>
            <p:spPr bwMode="auto">
              <a:xfrm>
                <a:off x="4166" y="803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20" name="AutoShape 132"/>
              <p:cNvCxnSpPr>
                <a:cxnSpLocks noChangeShapeType="1"/>
              </p:cNvCxnSpPr>
              <p:nvPr/>
            </p:nvCxnSpPr>
            <p:spPr bwMode="auto">
              <a:xfrm flipV="1">
                <a:off x="5062" y="797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21" name="AutoShape 133"/>
              <p:cNvCxnSpPr>
                <a:cxnSpLocks noChangeShapeType="1"/>
              </p:cNvCxnSpPr>
              <p:nvPr/>
            </p:nvCxnSpPr>
            <p:spPr bwMode="auto">
              <a:xfrm>
                <a:off x="5062" y="790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22" name="AutoShape 134"/>
              <p:cNvCxnSpPr>
                <a:cxnSpLocks noChangeShapeType="1"/>
              </p:cNvCxnSpPr>
              <p:nvPr/>
            </p:nvCxnSpPr>
            <p:spPr bwMode="auto">
              <a:xfrm flipV="1">
                <a:off x="4287" y="10451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23" name="AutoShape 135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24" name="AutoShape 136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25" name="AutoShape 137"/>
              <p:cNvCxnSpPr>
                <a:cxnSpLocks noChangeShapeType="1"/>
              </p:cNvCxnSpPr>
              <p:nvPr/>
            </p:nvCxnSpPr>
            <p:spPr bwMode="auto">
              <a:xfrm flipH="1">
                <a:off x="4165" y="7551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26" name="AutoShape 138"/>
              <p:cNvCxnSpPr>
                <a:cxnSpLocks noChangeShapeType="1"/>
              </p:cNvCxnSpPr>
              <p:nvPr/>
            </p:nvCxnSpPr>
            <p:spPr bwMode="auto">
              <a:xfrm>
                <a:off x="4165" y="7650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27" name="AutoShape 139"/>
              <p:cNvCxnSpPr>
                <a:cxnSpLocks noChangeShapeType="1"/>
              </p:cNvCxnSpPr>
              <p:nvPr/>
            </p:nvCxnSpPr>
            <p:spPr bwMode="auto">
              <a:xfrm flipV="1">
                <a:off x="4277" y="7717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28" name="AutoShape 140"/>
              <p:cNvCxnSpPr>
                <a:cxnSpLocks noChangeShapeType="1"/>
              </p:cNvCxnSpPr>
              <p:nvPr/>
            </p:nvCxnSpPr>
            <p:spPr bwMode="auto">
              <a:xfrm flipV="1">
                <a:off x="5061" y="7594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29" name="AutoShape 141"/>
              <p:cNvCxnSpPr>
                <a:cxnSpLocks noChangeShapeType="1"/>
              </p:cNvCxnSpPr>
              <p:nvPr/>
            </p:nvCxnSpPr>
            <p:spPr bwMode="auto">
              <a:xfrm>
                <a:off x="5061" y="7520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0" name="AutoShape 142"/>
              <p:cNvCxnSpPr>
                <a:cxnSpLocks noChangeShapeType="1"/>
              </p:cNvCxnSpPr>
              <p:nvPr/>
            </p:nvCxnSpPr>
            <p:spPr bwMode="auto">
              <a:xfrm flipV="1">
                <a:off x="4277" y="771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1" name="AutoShape 143"/>
              <p:cNvCxnSpPr>
                <a:cxnSpLocks noChangeShapeType="1"/>
              </p:cNvCxnSpPr>
              <p:nvPr/>
            </p:nvCxnSpPr>
            <p:spPr bwMode="auto">
              <a:xfrm flipV="1">
                <a:off x="4282" y="810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2" name="AutoShape 144"/>
              <p:cNvCxnSpPr>
                <a:cxnSpLocks noChangeShapeType="1"/>
              </p:cNvCxnSpPr>
              <p:nvPr/>
            </p:nvCxnSpPr>
            <p:spPr bwMode="auto">
              <a:xfrm flipH="1">
                <a:off x="4170" y="813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3" name="AutoShape 145"/>
              <p:cNvCxnSpPr>
                <a:cxnSpLocks noChangeShapeType="1"/>
              </p:cNvCxnSpPr>
              <p:nvPr/>
            </p:nvCxnSpPr>
            <p:spPr bwMode="auto">
              <a:xfrm>
                <a:off x="4170" y="823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4" name="AutoShape 146"/>
              <p:cNvCxnSpPr>
                <a:cxnSpLocks noChangeShapeType="1"/>
              </p:cNvCxnSpPr>
              <p:nvPr/>
            </p:nvCxnSpPr>
            <p:spPr bwMode="auto">
              <a:xfrm flipV="1">
                <a:off x="5066" y="817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5" name="AutoShape 147"/>
              <p:cNvCxnSpPr>
                <a:cxnSpLocks noChangeShapeType="1"/>
              </p:cNvCxnSpPr>
              <p:nvPr/>
            </p:nvCxnSpPr>
            <p:spPr bwMode="auto">
              <a:xfrm>
                <a:off x="5066" y="810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6" name="AutoShape 148"/>
              <p:cNvCxnSpPr>
                <a:cxnSpLocks noChangeShapeType="1"/>
              </p:cNvCxnSpPr>
              <p:nvPr/>
            </p:nvCxnSpPr>
            <p:spPr bwMode="auto">
              <a:xfrm flipH="1">
                <a:off x="4170" y="852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7" name="AutoShape 149"/>
              <p:cNvCxnSpPr>
                <a:cxnSpLocks noChangeShapeType="1"/>
              </p:cNvCxnSpPr>
              <p:nvPr/>
            </p:nvCxnSpPr>
            <p:spPr bwMode="auto">
              <a:xfrm>
                <a:off x="4170" y="862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8" name="AutoShape 150"/>
              <p:cNvCxnSpPr>
                <a:cxnSpLocks noChangeShapeType="1"/>
              </p:cNvCxnSpPr>
              <p:nvPr/>
            </p:nvCxnSpPr>
            <p:spPr bwMode="auto">
              <a:xfrm flipV="1">
                <a:off x="4282" y="868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9" name="AutoShape 151"/>
              <p:cNvCxnSpPr>
                <a:cxnSpLocks noChangeShapeType="1"/>
              </p:cNvCxnSpPr>
              <p:nvPr/>
            </p:nvCxnSpPr>
            <p:spPr bwMode="auto">
              <a:xfrm flipV="1">
                <a:off x="5066" y="856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40" name="AutoShape 152"/>
              <p:cNvCxnSpPr>
                <a:cxnSpLocks noChangeShapeType="1"/>
              </p:cNvCxnSpPr>
              <p:nvPr/>
            </p:nvCxnSpPr>
            <p:spPr bwMode="auto">
              <a:xfrm>
                <a:off x="5066" y="849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41" name="AutoShape 153"/>
              <p:cNvCxnSpPr>
                <a:cxnSpLocks noChangeShapeType="1"/>
              </p:cNvCxnSpPr>
              <p:nvPr/>
            </p:nvCxnSpPr>
            <p:spPr bwMode="auto">
              <a:xfrm flipV="1">
                <a:off x="4283" y="868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42" name="AutoShape 154"/>
              <p:cNvCxnSpPr>
                <a:cxnSpLocks noChangeShapeType="1"/>
              </p:cNvCxnSpPr>
              <p:nvPr/>
            </p:nvCxnSpPr>
            <p:spPr bwMode="auto">
              <a:xfrm flipH="1">
                <a:off x="4171" y="871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43" name="AutoShape 155"/>
              <p:cNvCxnSpPr>
                <a:cxnSpLocks noChangeShapeType="1"/>
              </p:cNvCxnSpPr>
              <p:nvPr/>
            </p:nvCxnSpPr>
            <p:spPr bwMode="auto">
              <a:xfrm>
                <a:off x="4171" y="881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44" name="AutoShape 156"/>
              <p:cNvCxnSpPr>
                <a:cxnSpLocks noChangeShapeType="1"/>
              </p:cNvCxnSpPr>
              <p:nvPr/>
            </p:nvCxnSpPr>
            <p:spPr bwMode="auto">
              <a:xfrm flipV="1">
                <a:off x="5067" y="876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45" name="AutoShape 157"/>
              <p:cNvCxnSpPr>
                <a:cxnSpLocks noChangeShapeType="1"/>
              </p:cNvCxnSpPr>
              <p:nvPr/>
            </p:nvCxnSpPr>
            <p:spPr bwMode="auto">
              <a:xfrm>
                <a:off x="5067" y="868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46" name="AutoShape 158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47" name="AutoShape 159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48" name="AutoShape 160"/>
              <p:cNvCxnSpPr>
                <a:cxnSpLocks noChangeShapeType="1"/>
              </p:cNvCxnSpPr>
              <p:nvPr/>
            </p:nvCxnSpPr>
            <p:spPr bwMode="auto">
              <a:xfrm flipH="1">
                <a:off x="4170" y="8334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49" name="AutoShape 161"/>
              <p:cNvCxnSpPr>
                <a:cxnSpLocks noChangeShapeType="1"/>
              </p:cNvCxnSpPr>
              <p:nvPr/>
            </p:nvCxnSpPr>
            <p:spPr bwMode="auto">
              <a:xfrm>
                <a:off x="4170" y="8433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0" name="AutoShape 162"/>
              <p:cNvCxnSpPr>
                <a:cxnSpLocks noChangeShapeType="1"/>
              </p:cNvCxnSpPr>
              <p:nvPr/>
            </p:nvCxnSpPr>
            <p:spPr bwMode="auto">
              <a:xfrm flipV="1">
                <a:off x="4282" y="850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1" name="AutoShape 163"/>
              <p:cNvCxnSpPr>
                <a:cxnSpLocks noChangeShapeType="1"/>
              </p:cNvCxnSpPr>
              <p:nvPr/>
            </p:nvCxnSpPr>
            <p:spPr bwMode="auto">
              <a:xfrm flipV="1">
                <a:off x="5066" y="8377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2" name="AutoShape 164"/>
              <p:cNvCxnSpPr>
                <a:cxnSpLocks noChangeShapeType="1"/>
              </p:cNvCxnSpPr>
              <p:nvPr/>
            </p:nvCxnSpPr>
            <p:spPr bwMode="auto">
              <a:xfrm>
                <a:off x="5066" y="8303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3" name="AutoShape 165"/>
              <p:cNvCxnSpPr>
                <a:cxnSpLocks noChangeShapeType="1"/>
              </p:cNvCxnSpPr>
              <p:nvPr/>
            </p:nvCxnSpPr>
            <p:spPr bwMode="auto">
              <a:xfrm flipV="1">
                <a:off x="4282" y="849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4" name="AutoShape 166"/>
              <p:cNvCxnSpPr>
                <a:cxnSpLocks noChangeShapeType="1"/>
              </p:cNvCxnSpPr>
              <p:nvPr/>
            </p:nvCxnSpPr>
            <p:spPr bwMode="auto">
              <a:xfrm flipV="1">
                <a:off x="4286" y="888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5" name="AutoShape 167"/>
              <p:cNvCxnSpPr>
                <a:cxnSpLocks noChangeShapeType="1"/>
              </p:cNvCxnSpPr>
              <p:nvPr/>
            </p:nvCxnSpPr>
            <p:spPr bwMode="auto">
              <a:xfrm flipH="1">
                <a:off x="4174" y="891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6" name="AutoShape 168"/>
              <p:cNvCxnSpPr>
                <a:cxnSpLocks noChangeShapeType="1"/>
              </p:cNvCxnSpPr>
              <p:nvPr/>
            </p:nvCxnSpPr>
            <p:spPr bwMode="auto">
              <a:xfrm>
                <a:off x="4174" y="901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7" name="AutoShape 169"/>
              <p:cNvCxnSpPr>
                <a:cxnSpLocks noChangeShapeType="1"/>
              </p:cNvCxnSpPr>
              <p:nvPr/>
            </p:nvCxnSpPr>
            <p:spPr bwMode="auto">
              <a:xfrm flipV="1">
                <a:off x="5070" y="895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8" name="AutoShape 170"/>
              <p:cNvCxnSpPr>
                <a:cxnSpLocks noChangeShapeType="1"/>
              </p:cNvCxnSpPr>
              <p:nvPr/>
            </p:nvCxnSpPr>
            <p:spPr bwMode="auto">
              <a:xfrm>
                <a:off x="5070" y="888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9" name="AutoShape 171"/>
              <p:cNvCxnSpPr>
                <a:cxnSpLocks noChangeShapeType="1"/>
              </p:cNvCxnSpPr>
              <p:nvPr/>
            </p:nvCxnSpPr>
            <p:spPr bwMode="auto">
              <a:xfrm flipH="1">
                <a:off x="4174" y="930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60" name="AutoShape 172"/>
              <p:cNvCxnSpPr>
                <a:cxnSpLocks noChangeShapeType="1"/>
              </p:cNvCxnSpPr>
              <p:nvPr/>
            </p:nvCxnSpPr>
            <p:spPr bwMode="auto">
              <a:xfrm>
                <a:off x="4174" y="940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61" name="AutoShape 173"/>
              <p:cNvCxnSpPr>
                <a:cxnSpLocks noChangeShapeType="1"/>
              </p:cNvCxnSpPr>
              <p:nvPr/>
            </p:nvCxnSpPr>
            <p:spPr bwMode="auto">
              <a:xfrm flipV="1">
                <a:off x="4286" y="9472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62" name="AutoShape 174"/>
              <p:cNvCxnSpPr>
                <a:cxnSpLocks noChangeShapeType="1"/>
              </p:cNvCxnSpPr>
              <p:nvPr/>
            </p:nvCxnSpPr>
            <p:spPr bwMode="auto">
              <a:xfrm flipV="1">
                <a:off x="5070" y="934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63" name="AutoShape 175"/>
              <p:cNvCxnSpPr>
                <a:cxnSpLocks noChangeShapeType="1"/>
              </p:cNvCxnSpPr>
              <p:nvPr/>
            </p:nvCxnSpPr>
            <p:spPr bwMode="auto">
              <a:xfrm>
                <a:off x="5070" y="927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64" name="AutoShape 176"/>
              <p:cNvCxnSpPr>
                <a:cxnSpLocks noChangeShapeType="1"/>
              </p:cNvCxnSpPr>
              <p:nvPr/>
            </p:nvCxnSpPr>
            <p:spPr bwMode="auto">
              <a:xfrm flipV="1">
                <a:off x="4287" y="9471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65" name="AutoShape 177"/>
              <p:cNvCxnSpPr>
                <a:cxnSpLocks noChangeShapeType="1"/>
              </p:cNvCxnSpPr>
              <p:nvPr/>
            </p:nvCxnSpPr>
            <p:spPr bwMode="auto">
              <a:xfrm flipH="1">
                <a:off x="4175" y="9502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66" name="AutoShape 178"/>
              <p:cNvCxnSpPr>
                <a:cxnSpLocks noChangeShapeType="1"/>
              </p:cNvCxnSpPr>
              <p:nvPr/>
            </p:nvCxnSpPr>
            <p:spPr bwMode="auto">
              <a:xfrm>
                <a:off x="4175" y="9601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67" name="AutoShape 179"/>
              <p:cNvCxnSpPr>
                <a:cxnSpLocks noChangeShapeType="1"/>
              </p:cNvCxnSpPr>
              <p:nvPr/>
            </p:nvCxnSpPr>
            <p:spPr bwMode="auto">
              <a:xfrm flipV="1">
                <a:off x="5071" y="9545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68" name="AutoShape 180"/>
              <p:cNvCxnSpPr>
                <a:cxnSpLocks noChangeShapeType="1"/>
              </p:cNvCxnSpPr>
              <p:nvPr/>
            </p:nvCxnSpPr>
            <p:spPr bwMode="auto">
              <a:xfrm>
                <a:off x="5071" y="9471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69" name="AutoShape 181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0" name="AutoShape 182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1" name="AutoShape 183"/>
              <p:cNvCxnSpPr>
                <a:cxnSpLocks noChangeShapeType="1"/>
              </p:cNvCxnSpPr>
              <p:nvPr/>
            </p:nvCxnSpPr>
            <p:spPr bwMode="auto">
              <a:xfrm flipH="1">
                <a:off x="4174" y="9117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2" name="AutoShape 184"/>
              <p:cNvCxnSpPr>
                <a:cxnSpLocks noChangeShapeType="1"/>
              </p:cNvCxnSpPr>
              <p:nvPr/>
            </p:nvCxnSpPr>
            <p:spPr bwMode="auto">
              <a:xfrm>
                <a:off x="4174" y="9216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3" name="AutoShape 185"/>
              <p:cNvCxnSpPr>
                <a:cxnSpLocks noChangeShapeType="1"/>
              </p:cNvCxnSpPr>
              <p:nvPr/>
            </p:nvCxnSpPr>
            <p:spPr bwMode="auto">
              <a:xfrm flipV="1">
                <a:off x="4286" y="928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4" name="AutoShape 186"/>
              <p:cNvCxnSpPr>
                <a:cxnSpLocks noChangeShapeType="1"/>
              </p:cNvCxnSpPr>
              <p:nvPr/>
            </p:nvCxnSpPr>
            <p:spPr bwMode="auto">
              <a:xfrm flipV="1">
                <a:off x="5070" y="9160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5" name="AutoShape 187"/>
              <p:cNvCxnSpPr>
                <a:cxnSpLocks noChangeShapeType="1"/>
              </p:cNvCxnSpPr>
              <p:nvPr/>
            </p:nvCxnSpPr>
            <p:spPr bwMode="auto">
              <a:xfrm>
                <a:off x="5070" y="9086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6" name="AutoShape 188"/>
              <p:cNvCxnSpPr>
                <a:cxnSpLocks noChangeShapeType="1"/>
              </p:cNvCxnSpPr>
              <p:nvPr/>
            </p:nvCxnSpPr>
            <p:spPr bwMode="auto">
              <a:xfrm flipV="1">
                <a:off x="4286" y="927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7" name="AutoShape 189"/>
              <p:cNvCxnSpPr>
                <a:cxnSpLocks noChangeShapeType="1"/>
              </p:cNvCxnSpPr>
              <p:nvPr/>
            </p:nvCxnSpPr>
            <p:spPr bwMode="auto">
              <a:xfrm flipV="1">
                <a:off x="4286" y="966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8" name="AutoShape 190"/>
              <p:cNvCxnSpPr>
                <a:cxnSpLocks noChangeShapeType="1"/>
              </p:cNvCxnSpPr>
              <p:nvPr/>
            </p:nvCxnSpPr>
            <p:spPr bwMode="auto">
              <a:xfrm flipH="1">
                <a:off x="4174" y="969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9" name="AutoShape 191"/>
              <p:cNvCxnSpPr>
                <a:cxnSpLocks noChangeShapeType="1"/>
              </p:cNvCxnSpPr>
              <p:nvPr/>
            </p:nvCxnSpPr>
            <p:spPr bwMode="auto">
              <a:xfrm>
                <a:off x="4174" y="979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80" name="AutoShape 192"/>
              <p:cNvCxnSpPr>
                <a:cxnSpLocks noChangeShapeType="1"/>
              </p:cNvCxnSpPr>
              <p:nvPr/>
            </p:nvCxnSpPr>
            <p:spPr bwMode="auto">
              <a:xfrm flipV="1">
                <a:off x="5070" y="974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81" name="AutoShape 193"/>
              <p:cNvCxnSpPr>
                <a:cxnSpLocks noChangeShapeType="1"/>
              </p:cNvCxnSpPr>
              <p:nvPr/>
            </p:nvCxnSpPr>
            <p:spPr bwMode="auto">
              <a:xfrm>
                <a:off x="5070" y="966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82" name="AutoShape 194"/>
              <p:cNvCxnSpPr>
                <a:cxnSpLocks noChangeShapeType="1"/>
              </p:cNvCxnSpPr>
              <p:nvPr/>
            </p:nvCxnSpPr>
            <p:spPr bwMode="auto">
              <a:xfrm flipH="1">
                <a:off x="4174" y="1008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83" name="AutoShape 195"/>
              <p:cNvCxnSpPr>
                <a:cxnSpLocks noChangeShapeType="1"/>
              </p:cNvCxnSpPr>
              <p:nvPr/>
            </p:nvCxnSpPr>
            <p:spPr bwMode="auto">
              <a:xfrm>
                <a:off x="4174" y="1018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84" name="AutoShape 196"/>
              <p:cNvCxnSpPr>
                <a:cxnSpLocks noChangeShapeType="1"/>
              </p:cNvCxnSpPr>
              <p:nvPr/>
            </p:nvCxnSpPr>
            <p:spPr bwMode="auto">
              <a:xfrm flipV="1">
                <a:off x="4286" y="10255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85" name="AutoShape 197"/>
              <p:cNvCxnSpPr>
                <a:cxnSpLocks noChangeShapeType="1"/>
              </p:cNvCxnSpPr>
              <p:nvPr/>
            </p:nvCxnSpPr>
            <p:spPr bwMode="auto">
              <a:xfrm flipV="1">
                <a:off x="5070" y="1013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86" name="AutoShape 198"/>
              <p:cNvCxnSpPr>
                <a:cxnSpLocks noChangeShapeType="1"/>
              </p:cNvCxnSpPr>
              <p:nvPr/>
            </p:nvCxnSpPr>
            <p:spPr bwMode="auto">
              <a:xfrm>
                <a:off x="5070" y="1005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87" name="AutoShape 199"/>
              <p:cNvCxnSpPr>
                <a:cxnSpLocks noChangeShapeType="1"/>
              </p:cNvCxnSpPr>
              <p:nvPr/>
            </p:nvCxnSpPr>
            <p:spPr bwMode="auto">
              <a:xfrm flipV="1">
                <a:off x="4287" y="10254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88" name="AutoShape 200"/>
              <p:cNvCxnSpPr>
                <a:cxnSpLocks noChangeShapeType="1"/>
              </p:cNvCxnSpPr>
              <p:nvPr/>
            </p:nvCxnSpPr>
            <p:spPr bwMode="auto">
              <a:xfrm flipH="1">
                <a:off x="4175" y="10285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89" name="AutoShape 201"/>
              <p:cNvCxnSpPr>
                <a:cxnSpLocks noChangeShapeType="1"/>
              </p:cNvCxnSpPr>
              <p:nvPr/>
            </p:nvCxnSpPr>
            <p:spPr bwMode="auto">
              <a:xfrm>
                <a:off x="4175" y="10384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90" name="AutoShape 202"/>
              <p:cNvCxnSpPr>
                <a:cxnSpLocks noChangeShapeType="1"/>
              </p:cNvCxnSpPr>
              <p:nvPr/>
            </p:nvCxnSpPr>
            <p:spPr bwMode="auto">
              <a:xfrm flipV="1">
                <a:off x="5071" y="10328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91" name="AutoShape 203"/>
              <p:cNvCxnSpPr>
                <a:cxnSpLocks noChangeShapeType="1"/>
              </p:cNvCxnSpPr>
              <p:nvPr/>
            </p:nvCxnSpPr>
            <p:spPr bwMode="auto">
              <a:xfrm>
                <a:off x="5071" y="10254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92" name="AutoShape 204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93" name="AutoShape 205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94" name="AutoShape 206"/>
              <p:cNvCxnSpPr>
                <a:cxnSpLocks noChangeShapeType="1"/>
              </p:cNvCxnSpPr>
              <p:nvPr/>
            </p:nvCxnSpPr>
            <p:spPr bwMode="auto">
              <a:xfrm flipH="1">
                <a:off x="4174" y="990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95" name="AutoShape 207"/>
              <p:cNvCxnSpPr>
                <a:cxnSpLocks noChangeShapeType="1"/>
              </p:cNvCxnSpPr>
              <p:nvPr/>
            </p:nvCxnSpPr>
            <p:spPr bwMode="auto">
              <a:xfrm>
                <a:off x="4174" y="999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96" name="AutoShape 208"/>
              <p:cNvCxnSpPr>
                <a:cxnSpLocks noChangeShapeType="1"/>
              </p:cNvCxnSpPr>
              <p:nvPr/>
            </p:nvCxnSpPr>
            <p:spPr bwMode="auto">
              <a:xfrm flipV="1">
                <a:off x="4286" y="1006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97" name="AutoShape 209"/>
              <p:cNvCxnSpPr>
                <a:cxnSpLocks noChangeShapeType="1"/>
              </p:cNvCxnSpPr>
              <p:nvPr/>
            </p:nvCxnSpPr>
            <p:spPr bwMode="auto">
              <a:xfrm flipV="1">
                <a:off x="5070" y="994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98" name="AutoShape 210"/>
              <p:cNvCxnSpPr>
                <a:cxnSpLocks noChangeShapeType="1"/>
              </p:cNvCxnSpPr>
              <p:nvPr/>
            </p:nvCxnSpPr>
            <p:spPr bwMode="auto">
              <a:xfrm>
                <a:off x="5070" y="986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99" name="AutoShape 211"/>
              <p:cNvCxnSpPr>
                <a:cxnSpLocks noChangeShapeType="1"/>
              </p:cNvCxnSpPr>
              <p:nvPr/>
            </p:nvCxnSpPr>
            <p:spPr bwMode="auto">
              <a:xfrm flipV="1">
                <a:off x="4286" y="1006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212"/>
            <p:cNvGrpSpPr>
              <a:grpSpLocks/>
            </p:cNvGrpSpPr>
            <p:nvPr/>
          </p:nvGrpSpPr>
          <p:grpSpPr bwMode="auto">
            <a:xfrm rot="2742330" flipH="1">
              <a:off x="3195507" y="2723794"/>
              <a:ext cx="263426" cy="497049"/>
              <a:chOff x="3766" y="6558"/>
              <a:chExt cx="1805" cy="3920"/>
            </a:xfrm>
          </p:grpSpPr>
          <p:cxnSp>
            <p:nvCxnSpPr>
              <p:cNvPr id="594" name="AutoShape 213"/>
              <p:cNvCxnSpPr>
                <a:cxnSpLocks noChangeShapeType="1"/>
              </p:cNvCxnSpPr>
              <p:nvPr/>
            </p:nvCxnSpPr>
            <p:spPr bwMode="auto">
              <a:xfrm>
                <a:off x="3766" y="7138"/>
                <a:ext cx="1805" cy="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95" name="AutoShape 214"/>
              <p:cNvCxnSpPr>
                <a:cxnSpLocks noChangeShapeType="1"/>
              </p:cNvCxnSpPr>
              <p:nvPr/>
            </p:nvCxnSpPr>
            <p:spPr bwMode="auto">
              <a:xfrm>
                <a:off x="4535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96" name="AutoShape 215"/>
              <p:cNvCxnSpPr>
                <a:cxnSpLocks noChangeShapeType="1"/>
              </p:cNvCxnSpPr>
              <p:nvPr/>
            </p:nvCxnSpPr>
            <p:spPr bwMode="auto">
              <a:xfrm>
                <a:off x="4535" y="6837"/>
                <a:ext cx="2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97" name="AutoShape 216"/>
              <p:cNvCxnSpPr>
                <a:cxnSpLocks noChangeShapeType="1"/>
              </p:cNvCxnSpPr>
              <p:nvPr/>
            </p:nvCxnSpPr>
            <p:spPr bwMode="auto">
              <a:xfrm flipV="1">
                <a:off x="4796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98" name="Arc 217"/>
              <p:cNvSpPr>
                <a:spLocks/>
              </p:cNvSpPr>
              <p:nvPr/>
            </p:nvSpPr>
            <p:spPr bwMode="auto">
              <a:xfrm>
                <a:off x="479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9" name="Arc 218"/>
              <p:cNvSpPr>
                <a:spLocks/>
              </p:cNvSpPr>
              <p:nvPr/>
            </p:nvSpPr>
            <p:spPr bwMode="auto">
              <a:xfrm flipH="1">
                <a:off x="376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600" name="AutoShape 219"/>
              <p:cNvCxnSpPr>
                <a:cxnSpLocks noChangeShapeType="1"/>
              </p:cNvCxnSpPr>
              <p:nvPr/>
            </p:nvCxnSpPr>
            <p:spPr bwMode="auto">
              <a:xfrm flipH="1">
                <a:off x="4165" y="7143"/>
                <a:ext cx="84" cy="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01" name="AutoShape 220"/>
              <p:cNvCxnSpPr>
                <a:cxnSpLocks noChangeShapeType="1"/>
              </p:cNvCxnSpPr>
              <p:nvPr/>
            </p:nvCxnSpPr>
            <p:spPr bwMode="auto">
              <a:xfrm>
                <a:off x="5126" y="7138"/>
                <a:ext cx="62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02" name="AutoShape 221"/>
              <p:cNvCxnSpPr>
                <a:cxnSpLocks noChangeShapeType="1"/>
              </p:cNvCxnSpPr>
              <p:nvPr/>
            </p:nvCxnSpPr>
            <p:spPr bwMode="auto">
              <a:xfrm flipH="1">
                <a:off x="5061" y="7195"/>
                <a:ext cx="127" cy="1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03" name="AutoShape 222"/>
              <p:cNvCxnSpPr>
                <a:cxnSpLocks noChangeShapeType="1"/>
              </p:cNvCxnSpPr>
              <p:nvPr/>
            </p:nvCxnSpPr>
            <p:spPr bwMode="auto">
              <a:xfrm>
                <a:off x="4174" y="7236"/>
                <a:ext cx="103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04" name="AutoShape 223"/>
              <p:cNvCxnSpPr>
                <a:cxnSpLocks noChangeShapeType="1"/>
              </p:cNvCxnSpPr>
              <p:nvPr/>
            </p:nvCxnSpPr>
            <p:spPr bwMode="auto">
              <a:xfrm flipV="1">
                <a:off x="4277" y="731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05" name="AutoShape 224"/>
              <p:cNvCxnSpPr>
                <a:cxnSpLocks noChangeShapeType="1"/>
              </p:cNvCxnSpPr>
              <p:nvPr/>
            </p:nvCxnSpPr>
            <p:spPr bwMode="auto">
              <a:xfrm flipH="1">
                <a:off x="4165" y="735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06" name="AutoShape 225"/>
              <p:cNvCxnSpPr>
                <a:cxnSpLocks noChangeShapeType="1"/>
              </p:cNvCxnSpPr>
              <p:nvPr/>
            </p:nvCxnSpPr>
            <p:spPr bwMode="auto">
              <a:xfrm>
                <a:off x="4165" y="744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07" name="AutoShape 226"/>
              <p:cNvCxnSpPr>
                <a:cxnSpLocks noChangeShapeType="1"/>
              </p:cNvCxnSpPr>
              <p:nvPr/>
            </p:nvCxnSpPr>
            <p:spPr bwMode="auto">
              <a:xfrm flipV="1">
                <a:off x="5061" y="739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08" name="AutoShape 227"/>
              <p:cNvCxnSpPr>
                <a:cxnSpLocks noChangeShapeType="1"/>
              </p:cNvCxnSpPr>
              <p:nvPr/>
            </p:nvCxnSpPr>
            <p:spPr bwMode="auto">
              <a:xfrm>
                <a:off x="5061" y="731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09" name="AutoShape 228"/>
              <p:cNvCxnSpPr>
                <a:cxnSpLocks noChangeShapeType="1"/>
              </p:cNvCxnSpPr>
              <p:nvPr/>
            </p:nvCxnSpPr>
            <p:spPr bwMode="auto">
              <a:xfrm flipH="1">
                <a:off x="4165" y="774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0" name="AutoShape 229"/>
              <p:cNvCxnSpPr>
                <a:cxnSpLocks noChangeShapeType="1"/>
              </p:cNvCxnSpPr>
              <p:nvPr/>
            </p:nvCxnSpPr>
            <p:spPr bwMode="auto">
              <a:xfrm>
                <a:off x="4165" y="783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1" name="AutoShape 230"/>
              <p:cNvCxnSpPr>
                <a:cxnSpLocks noChangeShapeType="1"/>
              </p:cNvCxnSpPr>
              <p:nvPr/>
            </p:nvCxnSpPr>
            <p:spPr bwMode="auto">
              <a:xfrm flipV="1">
                <a:off x="4277" y="790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2" name="AutoShape 231"/>
              <p:cNvCxnSpPr>
                <a:cxnSpLocks noChangeShapeType="1"/>
              </p:cNvCxnSpPr>
              <p:nvPr/>
            </p:nvCxnSpPr>
            <p:spPr bwMode="auto">
              <a:xfrm flipV="1">
                <a:off x="5061" y="778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3" name="AutoShape 232"/>
              <p:cNvCxnSpPr>
                <a:cxnSpLocks noChangeShapeType="1"/>
              </p:cNvCxnSpPr>
              <p:nvPr/>
            </p:nvCxnSpPr>
            <p:spPr bwMode="auto">
              <a:xfrm>
                <a:off x="5061" y="770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4" name="AutoShape 233"/>
              <p:cNvCxnSpPr>
                <a:cxnSpLocks noChangeShapeType="1"/>
              </p:cNvCxnSpPr>
              <p:nvPr/>
            </p:nvCxnSpPr>
            <p:spPr bwMode="auto">
              <a:xfrm flipV="1">
                <a:off x="4278" y="790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5" name="AutoShape 234"/>
              <p:cNvCxnSpPr>
                <a:cxnSpLocks noChangeShapeType="1"/>
              </p:cNvCxnSpPr>
              <p:nvPr/>
            </p:nvCxnSpPr>
            <p:spPr bwMode="auto">
              <a:xfrm flipH="1">
                <a:off x="4166" y="793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6" name="AutoShape 235"/>
              <p:cNvCxnSpPr>
                <a:cxnSpLocks noChangeShapeType="1"/>
              </p:cNvCxnSpPr>
              <p:nvPr/>
            </p:nvCxnSpPr>
            <p:spPr bwMode="auto">
              <a:xfrm>
                <a:off x="4166" y="803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7" name="AutoShape 236"/>
              <p:cNvCxnSpPr>
                <a:cxnSpLocks noChangeShapeType="1"/>
              </p:cNvCxnSpPr>
              <p:nvPr/>
            </p:nvCxnSpPr>
            <p:spPr bwMode="auto">
              <a:xfrm flipV="1">
                <a:off x="5062" y="797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8" name="AutoShape 237"/>
              <p:cNvCxnSpPr>
                <a:cxnSpLocks noChangeShapeType="1"/>
              </p:cNvCxnSpPr>
              <p:nvPr/>
            </p:nvCxnSpPr>
            <p:spPr bwMode="auto">
              <a:xfrm>
                <a:off x="5062" y="790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9" name="AutoShape 238"/>
              <p:cNvCxnSpPr>
                <a:cxnSpLocks noChangeShapeType="1"/>
              </p:cNvCxnSpPr>
              <p:nvPr/>
            </p:nvCxnSpPr>
            <p:spPr bwMode="auto">
              <a:xfrm flipV="1">
                <a:off x="4287" y="10451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0" name="AutoShape 239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1" name="AutoShape 240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2" name="AutoShape 241"/>
              <p:cNvCxnSpPr>
                <a:cxnSpLocks noChangeShapeType="1"/>
              </p:cNvCxnSpPr>
              <p:nvPr/>
            </p:nvCxnSpPr>
            <p:spPr bwMode="auto">
              <a:xfrm flipH="1">
                <a:off x="4165" y="7551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3" name="AutoShape 242"/>
              <p:cNvCxnSpPr>
                <a:cxnSpLocks noChangeShapeType="1"/>
              </p:cNvCxnSpPr>
              <p:nvPr/>
            </p:nvCxnSpPr>
            <p:spPr bwMode="auto">
              <a:xfrm>
                <a:off x="4165" y="7650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4" name="AutoShape 243"/>
              <p:cNvCxnSpPr>
                <a:cxnSpLocks noChangeShapeType="1"/>
              </p:cNvCxnSpPr>
              <p:nvPr/>
            </p:nvCxnSpPr>
            <p:spPr bwMode="auto">
              <a:xfrm flipV="1">
                <a:off x="4277" y="7717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5" name="AutoShape 244"/>
              <p:cNvCxnSpPr>
                <a:cxnSpLocks noChangeShapeType="1"/>
              </p:cNvCxnSpPr>
              <p:nvPr/>
            </p:nvCxnSpPr>
            <p:spPr bwMode="auto">
              <a:xfrm flipV="1">
                <a:off x="5061" y="7594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6" name="AutoShape 245"/>
              <p:cNvCxnSpPr>
                <a:cxnSpLocks noChangeShapeType="1"/>
              </p:cNvCxnSpPr>
              <p:nvPr/>
            </p:nvCxnSpPr>
            <p:spPr bwMode="auto">
              <a:xfrm>
                <a:off x="5061" y="7520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7" name="AutoShape 246"/>
              <p:cNvCxnSpPr>
                <a:cxnSpLocks noChangeShapeType="1"/>
              </p:cNvCxnSpPr>
              <p:nvPr/>
            </p:nvCxnSpPr>
            <p:spPr bwMode="auto">
              <a:xfrm flipV="1">
                <a:off x="4277" y="771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8" name="AutoShape 247"/>
              <p:cNvCxnSpPr>
                <a:cxnSpLocks noChangeShapeType="1"/>
              </p:cNvCxnSpPr>
              <p:nvPr/>
            </p:nvCxnSpPr>
            <p:spPr bwMode="auto">
              <a:xfrm flipV="1">
                <a:off x="4282" y="810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9" name="AutoShape 248"/>
              <p:cNvCxnSpPr>
                <a:cxnSpLocks noChangeShapeType="1"/>
              </p:cNvCxnSpPr>
              <p:nvPr/>
            </p:nvCxnSpPr>
            <p:spPr bwMode="auto">
              <a:xfrm flipH="1">
                <a:off x="4170" y="813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0" name="AutoShape 249"/>
              <p:cNvCxnSpPr>
                <a:cxnSpLocks noChangeShapeType="1"/>
              </p:cNvCxnSpPr>
              <p:nvPr/>
            </p:nvCxnSpPr>
            <p:spPr bwMode="auto">
              <a:xfrm>
                <a:off x="4170" y="823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1" name="AutoShape 250"/>
              <p:cNvCxnSpPr>
                <a:cxnSpLocks noChangeShapeType="1"/>
              </p:cNvCxnSpPr>
              <p:nvPr/>
            </p:nvCxnSpPr>
            <p:spPr bwMode="auto">
              <a:xfrm flipV="1">
                <a:off x="5066" y="817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2" name="AutoShape 251"/>
              <p:cNvCxnSpPr>
                <a:cxnSpLocks noChangeShapeType="1"/>
              </p:cNvCxnSpPr>
              <p:nvPr/>
            </p:nvCxnSpPr>
            <p:spPr bwMode="auto">
              <a:xfrm>
                <a:off x="5066" y="810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3" name="AutoShape 252"/>
              <p:cNvCxnSpPr>
                <a:cxnSpLocks noChangeShapeType="1"/>
              </p:cNvCxnSpPr>
              <p:nvPr/>
            </p:nvCxnSpPr>
            <p:spPr bwMode="auto">
              <a:xfrm flipH="1">
                <a:off x="4170" y="852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4" name="AutoShape 253"/>
              <p:cNvCxnSpPr>
                <a:cxnSpLocks noChangeShapeType="1"/>
              </p:cNvCxnSpPr>
              <p:nvPr/>
            </p:nvCxnSpPr>
            <p:spPr bwMode="auto">
              <a:xfrm>
                <a:off x="4170" y="862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5" name="AutoShape 254"/>
              <p:cNvCxnSpPr>
                <a:cxnSpLocks noChangeShapeType="1"/>
              </p:cNvCxnSpPr>
              <p:nvPr/>
            </p:nvCxnSpPr>
            <p:spPr bwMode="auto">
              <a:xfrm flipV="1">
                <a:off x="4282" y="868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6" name="AutoShape 255"/>
              <p:cNvCxnSpPr>
                <a:cxnSpLocks noChangeShapeType="1"/>
              </p:cNvCxnSpPr>
              <p:nvPr/>
            </p:nvCxnSpPr>
            <p:spPr bwMode="auto">
              <a:xfrm flipV="1">
                <a:off x="5066" y="856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7" name="AutoShape 256"/>
              <p:cNvCxnSpPr>
                <a:cxnSpLocks noChangeShapeType="1"/>
              </p:cNvCxnSpPr>
              <p:nvPr/>
            </p:nvCxnSpPr>
            <p:spPr bwMode="auto">
              <a:xfrm>
                <a:off x="5066" y="849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8" name="AutoShape 257"/>
              <p:cNvCxnSpPr>
                <a:cxnSpLocks noChangeShapeType="1"/>
              </p:cNvCxnSpPr>
              <p:nvPr/>
            </p:nvCxnSpPr>
            <p:spPr bwMode="auto">
              <a:xfrm flipV="1">
                <a:off x="4283" y="868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9" name="AutoShape 258"/>
              <p:cNvCxnSpPr>
                <a:cxnSpLocks noChangeShapeType="1"/>
              </p:cNvCxnSpPr>
              <p:nvPr/>
            </p:nvCxnSpPr>
            <p:spPr bwMode="auto">
              <a:xfrm flipH="1">
                <a:off x="4171" y="871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40" name="AutoShape 259"/>
              <p:cNvCxnSpPr>
                <a:cxnSpLocks noChangeShapeType="1"/>
              </p:cNvCxnSpPr>
              <p:nvPr/>
            </p:nvCxnSpPr>
            <p:spPr bwMode="auto">
              <a:xfrm>
                <a:off x="4171" y="881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41" name="AutoShape 260"/>
              <p:cNvCxnSpPr>
                <a:cxnSpLocks noChangeShapeType="1"/>
              </p:cNvCxnSpPr>
              <p:nvPr/>
            </p:nvCxnSpPr>
            <p:spPr bwMode="auto">
              <a:xfrm flipV="1">
                <a:off x="5067" y="876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42" name="AutoShape 261"/>
              <p:cNvCxnSpPr>
                <a:cxnSpLocks noChangeShapeType="1"/>
              </p:cNvCxnSpPr>
              <p:nvPr/>
            </p:nvCxnSpPr>
            <p:spPr bwMode="auto">
              <a:xfrm>
                <a:off x="5067" y="868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43" name="AutoShape 262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44" name="AutoShape 263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45" name="AutoShape 264"/>
              <p:cNvCxnSpPr>
                <a:cxnSpLocks noChangeShapeType="1"/>
              </p:cNvCxnSpPr>
              <p:nvPr/>
            </p:nvCxnSpPr>
            <p:spPr bwMode="auto">
              <a:xfrm flipH="1">
                <a:off x="4170" y="8334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46" name="AutoShape 265"/>
              <p:cNvCxnSpPr>
                <a:cxnSpLocks noChangeShapeType="1"/>
              </p:cNvCxnSpPr>
              <p:nvPr/>
            </p:nvCxnSpPr>
            <p:spPr bwMode="auto">
              <a:xfrm>
                <a:off x="4170" y="8433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47" name="AutoShape 266"/>
              <p:cNvCxnSpPr>
                <a:cxnSpLocks noChangeShapeType="1"/>
              </p:cNvCxnSpPr>
              <p:nvPr/>
            </p:nvCxnSpPr>
            <p:spPr bwMode="auto">
              <a:xfrm flipV="1">
                <a:off x="4282" y="850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48" name="AutoShape 267"/>
              <p:cNvCxnSpPr>
                <a:cxnSpLocks noChangeShapeType="1"/>
              </p:cNvCxnSpPr>
              <p:nvPr/>
            </p:nvCxnSpPr>
            <p:spPr bwMode="auto">
              <a:xfrm flipV="1">
                <a:off x="5066" y="8377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49" name="AutoShape 268"/>
              <p:cNvCxnSpPr>
                <a:cxnSpLocks noChangeShapeType="1"/>
              </p:cNvCxnSpPr>
              <p:nvPr/>
            </p:nvCxnSpPr>
            <p:spPr bwMode="auto">
              <a:xfrm>
                <a:off x="5066" y="8303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50" name="AutoShape 269"/>
              <p:cNvCxnSpPr>
                <a:cxnSpLocks noChangeShapeType="1"/>
              </p:cNvCxnSpPr>
              <p:nvPr/>
            </p:nvCxnSpPr>
            <p:spPr bwMode="auto">
              <a:xfrm flipV="1">
                <a:off x="4282" y="849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51" name="AutoShape 270"/>
              <p:cNvCxnSpPr>
                <a:cxnSpLocks noChangeShapeType="1"/>
              </p:cNvCxnSpPr>
              <p:nvPr/>
            </p:nvCxnSpPr>
            <p:spPr bwMode="auto">
              <a:xfrm flipV="1">
                <a:off x="4286" y="888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52" name="AutoShape 271"/>
              <p:cNvCxnSpPr>
                <a:cxnSpLocks noChangeShapeType="1"/>
              </p:cNvCxnSpPr>
              <p:nvPr/>
            </p:nvCxnSpPr>
            <p:spPr bwMode="auto">
              <a:xfrm flipH="1">
                <a:off x="4174" y="891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53" name="AutoShape 272"/>
              <p:cNvCxnSpPr>
                <a:cxnSpLocks noChangeShapeType="1"/>
              </p:cNvCxnSpPr>
              <p:nvPr/>
            </p:nvCxnSpPr>
            <p:spPr bwMode="auto">
              <a:xfrm>
                <a:off x="4174" y="901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54" name="AutoShape 273"/>
              <p:cNvCxnSpPr>
                <a:cxnSpLocks noChangeShapeType="1"/>
              </p:cNvCxnSpPr>
              <p:nvPr/>
            </p:nvCxnSpPr>
            <p:spPr bwMode="auto">
              <a:xfrm flipV="1">
                <a:off x="5070" y="895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55" name="AutoShape 274"/>
              <p:cNvCxnSpPr>
                <a:cxnSpLocks noChangeShapeType="1"/>
              </p:cNvCxnSpPr>
              <p:nvPr/>
            </p:nvCxnSpPr>
            <p:spPr bwMode="auto">
              <a:xfrm>
                <a:off x="5070" y="888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56" name="AutoShape 275"/>
              <p:cNvCxnSpPr>
                <a:cxnSpLocks noChangeShapeType="1"/>
              </p:cNvCxnSpPr>
              <p:nvPr/>
            </p:nvCxnSpPr>
            <p:spPr bwMode="auto">
              <a:xfrm flipH="1">
                <a:off x="4174" y="930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57" name="AutoShape 276"/>
              <p:cNvCxnSpPr>
                <a:cxnSpLocks noChangeShapeType="1"/>
              </p:cNvCxnSpPr>
              <p:nvPr/>
            </p:nvCxnSpPr>
            <p:spPr bwMode="auto">
              <a:xfrm>
                <a:off x="4174" y="940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58" name="AutoShape 277"/>
              <p:cNvCxnSpPr>
                <a:cxnSpLocks noChangeShapeType="1"/>
              </p:cNvCxnSpPr>
              <p:nvPr/>
            </p:nvCxnSpPr>
            <p:spPr bwMode="auto">
              <a:xfrm flipV="1">
                <a:off x="4286" y="9472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59" name="AutoShape 278"/>
              <p:cNvCxnSpPr>
                <a:cxnSpLocks noChangeShapeType="1"/>
              </p:cNvCxnSpPr>
              <p:nvPr/>
            </p:nvCxnSpPr>
            <p:spPr bwMode="auto">
              <a:xfrm flipV="1">
                <a:off x="5070" y="934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0" name="AutoShape 279"/>
              <p:cNvCxnSpPr>
                <a:cxnSpLocks noChangeShapeType="1"/>
              </p:cNvCxnSpPr>
              <p:nvPr/>
            </p:nvCxnSpPr>
            <p:spPr bwMode="auto">
              <a:xfrm>
                <a:off x="5070" y="927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1" name="AutoShape 280"/>
              <p:cNvCxnSpPr>
                <a:cxnSpLocks noChangeShapeType="1"/>
              </p:cNvCxnSpPr>
              <p:nvPr/>
            </p:nvCxnSpPr>
            <p:spPr bwMode="auto">
              <a:xfrm flipV="1">
                <a:off x="4287" y="9471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2" name="AutoShape 281"/>
              <p:cNvCxnSpPr>
                <a:cxnSpLocks noChangeShapeType="1"/>
              </p:cNvCxnSpPr>
              <p:nvPr/>
            </p:nvCxnSpPr>
            <p:spPr bwMode="auto">
              <a:xfrm flipH="1">
                <a:off x="4175" y="9502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3" name="AutoShape 282"/>
              <p:cNvCxnSpPr>
                <a:cxnSpLocks noChangeShapeType="1"/>
              </p:cNvCxnSpPr>
              <p:nvPr/>
            </p:nvCxnSpPr>
            <p:spPr bwMode="auto">
              <a:xfrm>
                <a:off x="4175" y="9601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4" name="AutoShape 283"/>
              <p:cNvCxnSpPr>
                <a:cxnSpLocks noChangeShapeType="1"/>
              </p:cNvCxnSpPr>
              <p:nvPr/>
            </p:nvCxnSpPr>
            <p:spPr bwMode="auto">
              <a:xfrm flipV="1">
                <a:off x="5071" y="9545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5" name="AutoShape 284"/>
              <p:cNvCxnSpPr>
                <a:cxnSpLocks noChangeShapeType="1"/>
              </p:cNvCxnSpPr>
              <p:nvPr/>
            </p:nvCxnSpPr>
            <p:spPr bwMode="auto">
              <a:xfrm>
                <a:off x="5071" y="9471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6" name="AutoShape 285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7" name="AutoShape 286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8" name="AutoShape 287"/>
              <p:cNvCxnSpPr>
                <a:cxnSpLocks noChangeShapeType="1"/>
              </p:cNvCxnSpPr>
              <p:nvPr/>
            </p:nvCxnSpPr>
            <p:spPr bwMode="auto">
              <a:xfrm flipH="1">
                <a:off x="4174" y="9117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9" name="AutoShape 288"/>
              <p:cNvCxnSpPr>
                <a:cxnSpLocks noChangeShapeType="1"/>
              </p:cNvCxnSpPr>
              <p:nvPr/>
            </p:nvCxnSpPr>
            <p:spPr bwMode="auto">
              <a:xfrm>
                <a:off x="4174" y="9216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70" name="AutoShape 289"/>
              <p:cNvCxnSpPr>
                <a:cxnSpLocks noChangeShapeType="1"/>
              </p:cNvCxnSpPr>
              <p:nvPr/>
            </p:nvCxnSpPr>
            <p:spPr bwMode="auto">
              <a:xfrm flipV="1">
                <a:off x="4286" y="928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71" name="AutoShape 290"/>
              <p:cNvCxnSpPr>
                <a:cxnSpLocks noChangeShapeType="1"/>
              </p:cNvCxnSpPr>
              <p:nvPr/>
            </p:nvCxnSpPr>
            <p:spPr bwMode="auto">
              <a:xfrm flipV="1">
                <a:off x="5070" y="9160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72" name="AutoShape 291"/>
              <p:cNvCxnSpPr>
                <a:cxnSpLocks noChangeShapeType="1"/>
              </p:cNvCxnSpPr>
              <p:nvPr/>
            </p:nvCxnSpPr>
            <p:spPr bwMode="auto">
              <a:xfrm>
                <a:off x="5070" y="9086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73" name="AutoShape 292"/>
              <p:cNvCxnSpPr>
                <a:cxnSpLocks noChangeShapeType="1"/>
              </p:cNvCxnSpPr>
              <p:nvPr/>
            </p:nvCxnSpPr>
            <p:spPr bwMode="auto">
              <a:xfrm flipV="1">
                <a:off x="4286" y="927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74" name="AutoShape 293"/>
              <p:cNvCxnSpPr>
                <a:cxnSpLocks noChangeShapeType="1"/>
              </p:cNvCxnSpPr>
              <p:nvPr/>
            </p:nvCxnSpPr>
            <p:spPr bwMode="auto">
              <a:xfrm flipV="1">
                <a:off x="4286" y="966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75" name="AutoShape 294"/>
              <p:cNvCxnSpPr>
                <a:cxnSpLocks noChangeShapeType="1"/>
              </p:cNvCxnSpPr>
              <p:nvPr/>
            </p:nvCxnSpPr>
            <p:spPr bwMode="auto">
              <a:xfrm flipH="1">
                <a:off x="4174" y="969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76" name="AutoShape 295"/>
              <p:cNvCxnSpPr>
                <a:cxnSpLocks noChangeShapeType="1"/>
              </p:cNvCxnSpPr>
              <p:nvPr/>
            </p:nvCxnSpPr>
            <p:spPr bwMode="auto">
              <a:xfrm>
                <a:off x="4174" y="979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77" name="AutoShape 296"/>
              <p:cNvCxnSpPr>
                <a:cxnSpLocks noChangeShapeType="1"/>
              </p:cNvCxnSpPr>
              <p:nvPr/>
            </p:nvCxnSpPr>
            <p:spPr bwMode="auto">
              <a:xfrm flipV="1">
                <a:off x="5070" y="974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78" name="AutoShape 297"/>
              <p:cNvCxnSpPr>
                <a:cxnSpLocks noChangeShapeType="1"/>
              </p:cNvCxnSpPr>
              <p:nvPr/>
            </p:nvCxnSpPr>
            <p:spPr bwMode="auto">
              <a:xfrm>
                <a:off x="5070" y="966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79" name="AutoShape 298"/>
              <p:cNvCxnSpPr>
                <a:cxnSpLocks noChangeShapeType="1"/>
              </p:cNvCxnSpPr>
              <p:nvPr/>
            </p:nvCxnSpPr>
            <p:spPr bwMode="auto">
              <a:xfrm flipH="1">
                <a:off x="4174" y="1008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80" name="AutoShape 299"/>
              <p:cNvCxnSpPr>
                <a:cxnSpLocks noChangeShapeType="1"/>
              </p:cNvCxnSpPr>
              <p:nvPr/>
            </p:nvCxnSpPr>
            <p:spPr bwMode="auto">
              <a:xfrm>
                <a:off x="4174" y="1018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81" name="AutoShape 300"/>
              <p:cNvCxnSpPr>
                <a:cxnSpLocks noChangeShapeType="1"/>
              </p:cNvCxnSpPr>
              <p:nvPr/>
            </p:nvCxnSpPr>
            <p:spPr bwMode="auto">
              <a:xfrm flipV="1">
                <a:off x="4286" y="10255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82" name="AutoShape 301"/>
              <p:cNvCxnSpPr>
                <a:cxnSpLocks noChangeShapeType="1"/>
              </p:cNvCxnSpPr>
              <p:nvPr/>
            </p:nvCxnSpPr>
            <p:spPr bwMode="auto">
              <a:xfrm flipV="1">
                <a:off x="5070" y="1013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83" name="AutoShape 302"/>
              <p:cNvCxnSpPr>
                <a:cxnSpLocks noChangeShapeType="1"/>
              </p:cNvCxnSpPr>
              <p:nvPr/>
            </p:nvCxnSpPr>
            <p:spPr bwMode="auto">
              <a:xfrm>
                <a:off x="5070" y="1005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84" name="AutoShape 303"/>
              <p:cNvCxnSpPr>
                <a:cxnSpLocks noChangeShapeType="1"/>
              </p:cNvCxnSpPr>
              <p:nvPr/>
            </p:nvCxnSpPr>
            <p:spPr bwMode="auto">
              <a:xfrm flipV="1">
                <a:off x="4287" y="10254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85" name="AutoShape 304"/>
              <p:cNvCxnSpPr>
                <a:cxnSpLocks noChangeShapeType="1"/>
              </p:cNvCxnSpPr>
              <p:nvPr/>
            </p:nvCxnSpPr>
            <p:spPr bwMode="auto">
              <a:xfrm flipH="1">
                <a:off x="4175" y="10285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86" name="AutoShape 305"/>
              <p:cNvCxnSpPr>
                <a:cxnSpLocks noChangeShapeType="1"/>
              </p:cNvCxnSpPr>
              <p:nvPr/>
            </p:nvCxnSpPr>
            <p:spPr bwMode="auto">
              <a:xfrm>
                <a:off x="4175" y="10384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87" name="AutoShape 306"/>
              <p:cNvCxnSpPr>
                <a:cxnSpLocks noChangeShapeType="1"/>
              </p:cNvCxnSpPr>
              <p:nvPr/>
            </p:nvCxnSpPr>
            <p:spPr bwMode="auto">
              <a:xfrm flipV="1">
                <a:off x="5071" y="10328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88" name="AutoShape 307"/>
              <p:cNvCxnSpPr>
                <a:cxnSpLocks noChangeShapeType="1"/>
              </p:cNvCxnSpPr>
              <p:nvPr/>
            </p:nvCxnSpPr>
            <p:spPr bwMode="auto">
              <a:xfrm>
                <a:off x="5071" y="10254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89" name="AutoShape 308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90" name="AutoShape 309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91" name="AutoShape 310"/>
              <p:cNvCxnSpPr>
                <a:cxnSpLocks noChangeShapeType="1"/>
              </p:cNvCxnSpPr>
              <p:nvPr/>
            </p:nvCxnSpPr>
            <p:spPr bwMode="auto">
              <a:xfrm flipH="1">
                <a:off x="4174" y="990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92" name="AutoShape 311"/>
              <p:cNvCxnSpPr>
                <a:cxnSpLocks noChangeShapeType="1"/>
              </p:cNvCxnSpPr>
              <p:nvPr/>
            </p:nvCxnSpPr>
            <p:spPr bwMode="auto">
              <a:xfrm>
                <a:off x="4174" y="999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93" name="AutoShape 312"/>
              <p:cNvCxnSpPr>
                <a:cxnSpLocks noChangeShapeType="1"/>
              </p:cNvCxnSpPr>
              <p:nvPr/>
            </p:nvCxnSpPr>
            <p:spPr bwMode="auto">
              <a:xfrm flipV="1">
                <a:off x="4286" y="1006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94" name="AutoShape 313"/>
              <p:cNvCxnSpPr>
                <a:cxnSpLocks noChangeShapeType="1"/>
              </p:cNvCxnSpPr>
              <p:nvPr/>
            </p:nvCxnSpPr>
            <p:spPr bwMode="auto">
              <a:xfrm flipV="1">
                <a:off x="5070" y="994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95" name="AutoShape 314"/>
              <p:cNvCxnSpPr>
                <a:cxnSpLocks noChangeShapeType="1"/>
              </p:cNvCxnSpPr>
              <p:nvPr/>
            </p:nvCxnSpPr>
            <p:spPr bwMode="auto">
              <a:xfrm>
                <a:off x="5070" y="986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96" name="AutoShape 315"/>
              <p:cNvCxnSpPr>
                <a:cxnSpLocks noChangeShapeType="1"/>
              </p:cNvCxnSpPr>
              <p:nvPr/>
            </p:nvCxnSpPr>
            <p:spPr bwMode="auto">
              <a:xfrm flipV="1">
                <a:off x="4286" y="1006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2" name="Group 316"/>
            <p:cNvGrpSpPr>
              <a:grpSpLocks/>
            </p:cNvGrpSpPr>
            <p:nvPr/>
          </p:nvGrpSpPr>
          <p:grpSpPr bwMode="auto">
            <a:xfrm rot="16284661" flipH="1">
              <a:off x="828784" y="3737674"/>
              <a:ext cx="263426" cy="497049"/>
              <a:chOff x="3766" y="6558"/>
              <a:chExt cx="1805" cy="3920"/>
            </a:xfrm>
          </p:grpSpPr>
          <p:cxnSp>
            <p:nvCxnSpPr>
              <p:cNvPr id="491" name="AutoShape 317"/>
              <p:cNvCxnSpPr>
                <a:cxnSpLocks noChangeShapeType="1"/>
              </p:cNvCxnSpPr>
              <p:nvPr/>
            </p:nvCxnSpPr>
            <p:spPr bwMode="auto">
              <a:xfrm>
                <a:off x="3766" y="7138"/>
                <a:ext cx="1805" cy="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2" name="AutoShape 318"/>
              <p:cNvCxnSpPr>
                <a:cxnSpLocks noChangeShapeType="1"/>
              </p:cNvCxnSpPr>
              <p:nvPr/>
            </p:nvCxnSpPr>
            <p:spPr bwMode="auto">
              <a:xfrm>
                <a:off x="4535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3" name="AutoShape 319"/>
              <p:cNvCxnSpPr>
                <a:cxnSpLocks noChangeShapeType="1"/>
              </p:cNvCxnSpPr>
              <p:nvPr/>
            </p:nvCxnSpPr>
            <p:spPr bwMode="auto">
              <a:xfrm>
                <a:off x="4535" y="6837"/>
                <a:ext cx="2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4" name="AutoShape 320"/>
              <p:cNvCxnSpPr>
                <a:cxnSpLocks noChangeShapeType="1"/>
              </p:cNvCxnSpPr>
              <p:nvPr/>
            </p:nvCxnSpPr>
            <p:spPr bwMode="auto">
              <a:xfrm flipV="1">
                <a:off x="4796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95" name="Arc 321"/>
              <p:cNvSpPr>
                <a:spLocks/>
              </p:cNvSpPr>
              <p:nvPr/>
            </p:nvSpPr>
            <p:spPr bwMode="auto">
              <a:xfrm>
                <a:off x="479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6" name="Arc 322"/>
              <p:cNvSpPr>
                <a:spLocks/>
              </p:cNvSpPr>
              <p:nvPr/>
            </p:nvSpPr>
            <p:spPr bwMode="auto">
              <a:xfrm flipH="1">
                <a:off x="376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497" name="AutoShape 323"/>
              <p:cNvCxnSpPr>
                <a:cxnSpLocks noChangeShapeType="1"/>
              </p:cNvCxnSpPr>
              <p:nvPr/>
            </p:nvCxnSpPr>
            <p:spPr bwMode="auto">
              <a:xfrm flipH="1">
                <a:off x="4165" y="7143"/>
                <a:ext cx="84" cy="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8" name="AutoShape 324"/>
              <p:cNvCxnSpPr>
                <a:cxnSpLocks noChangeShapeType="1"/>
              </p:cNvCxnSpPr>
              <p:nvPr/>
            </p:nvCxnSpPr>
            <p:spPr bwMode="auto">
              <a:xfrm>
                <a:off x="5126" y="7138"/>
                <a:ext cx="62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9" name="AutoShape 325"/>
              <p:cNvCxnSpPr>
                <a:cxnSpLocks noChangeShapeType="1"/>
              </p:cNvCxnSpPr>
              <p:nvPr/>
            </p:nvCxnSpPr>
            <p:spPr bwMode="auto">
              <a:xfrm flipH="1">
                <a:off x="5061" y="7195"/>
                <a:ext cx="127" cy="1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0" name="AutoShape 326"/>
              <p:cNvCxnSpPr>
                <a:cxnSpLocks noChangeShapeType="1"/>
              </p:cNvCxnSpPr>
              <p:nvPr/>
            </p:nvCxnSpPr>
            <p:spPr bwMode="auto">
              <a:xfrm>
                <a:off x="4174" y="7236"/>
                <a:ext cx="103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1" name="AutoShape 327"/>
              <p:cNvCxnSpPr>
                <a:cxnSpLocks noChangeShapeType="1"/>
              </p:cNvCxnSpPr>
              <p:nvPr/>
            </p:nvCxnSpPr>
            <p:spPr bwMode="auto">
              <a:xfrm flipV="1">
                <a:off x="4277" y="731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2" name="AutoShape 328"/>
              <p:cNvCxnSpPr>
                <a:cxnSpLocks noChangeShapeType="1"/>
              </p:cNvCxnSpPr>
              <p:nvPr/>
            </p:nvCxnSpPr>
            <p:spPr bwMode="auto">
              <a:xfrm flipH="1">
                <a:off x="4165" y="735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3" name="AutoShape 329"/>
              <p:cNvCxnSpPr>
                <a:cxnSpLocks noChangeShapeType="1"/>
              </p:cNvCxnSpPr>
              <p:nvPr/>
            </p:nvCxnSpPr>
            <p:spPr bwMode="auto">
              <a:xfrm>
                <a:off x="4165" y="744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4" name="AutoShape 330"/>
              <p:cNvCxnSpPr>
                <a:cxnSpLocks noChangeShapeType="1"/>
              </p:cNvCxnSpPr>
              <p:nvPr/>
            </p:nvCxnSpPr>
            <p:spPr bwMode="auto">
              <a:xfrm flipV="1">
                <a:off x="5061" y="739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5" name="AutoShape 331"/>
              <p:cNvCxnSpPr>
                <a:cxnSpLocks noChangeShapeType="1"/>
              </p:cNvCxnSpPr>
              <p:nvPr/>
            </p:nvCxnSpPr>
            <p:spPr bwMode="auto">
              <a:xfrm>
                <a:off x="5061" y="731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6" name="AutoShape 332"/>
              <p:cNvCxnSpPr>
                <a:cxnSpLocks noChangeShapeType="1"/>
              </p:cNvCxnSpPr>
              <p:nvPr/>
            </p:nvCxnSpPr>
            <p:spPr bwMode="auto">
              <a:xfrm flipH="1">
                <a:off x="4165" y="774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7" name="AutoShape 333"/>
              <p:cNvCxnSpPr>
                <a:cxnSpLocks noChangeShapeType="1"/>
              </p:cNvCxnSpPr>
              <p:nvPr/>
            </p:nvCxnSpPr>
            <p:spPr bwMode="auto">
              <a:xfrm>
                <a:off x="4165" y="783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8" name="AutoShape 334"/>
              <p:cNvCxnSpPr>
                <a:cxnSpLocks noChangeShapeType="1"/>
              </p:cNvCxnSpPr>
              <p:nvPr/>
            </p:nvCxnSpPr>
            <p:spPr bwMode="auto">
              <a:xfrm flipV="1">
                <a:off x="4277" y="790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9" name="AutoShape 335"/>
              <p:cNvCxnSpPr>
                <a:cxnSpLocks noChangeShapeType="1"/>
              </p:cNvCxnSpPr>
              <p:nvPr/>
            </p:nvCxnSpPr>
            <p:spPr bwMode="auto">
              <a:xfrm flipV="1">
                <a:off x="5061" y="778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0" name="AutoShape 336"/>
              <p:cNvCxnSpPr>
                <a:cxnSpLocks noChangeShapeType="1"/>
              </p:cNvCxnSpPr>
              <p:nvPr/>
            </p:nvCxnSpPr>
            <p:spPr bwMode="auto">
              <a:xfrm>
                <a:off x="5061" y="770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1" name="AutoShape 337"/>
              <p:cNvCxnSpPr>
                <a:cxnSpLocks noChangeShapeType="1"/>
              </p:cNvCxnSpPr>
              <p:nvPr/>
            </p:nvCxnSpPr>
            <p:spPr bwMode="auto">
              <a:xfrm flipV="1">
                <a:off x="4278" y="790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" name="AutoShape 338"/>
              <p:cNvCxnSpPr>
                <a:cxnSpLocks noChangeShapeType="1"/>
              </p:cNvCxnSpPr>
              <p:nvPr/>
            </p:nvCxnSpPr>
            <p:spPr bwMode="auto">
              <a:xfrm flipH="1">
                <a:off x="4166" y="793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3" name="AutoShape 339"/>
              <p:cNvCxnSpPr>
                <a:cxnSpLocks noChangeShapeType="1"/>
              </p:cNvCxnSpPr>
              <p:nvPr/>
            </p:nvCxnSpPr>
            <p:spPr bwMode="auto">
              <a:xfrm>
                <a:off x="4166" y="803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4" name="AutoShape 340"/>
              <p:cNvCxnSpPr>
                <a:cxnSpLocks noChangeShapeType="1"/>
              </p:cNvCxnSpPr>
              <p:nvPr/>
            </p:nvCxnSpPr>
            <p:spPr bwMode="auto">
              <a:xfrm flipV="1">
                <a:off x="5062" y="797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5" name="AutoShape 341"/>
              <p:cNvCxnSpPr>
                <a:cxnSpLocks noChangeShapeType="1"/>
              </p:cNvCxnSpPr>
              <p:nvPr/>
            </p:nvCxnSpPr>
            <p:spPr bwMode="auto">
              <a:xfrm>
                <a:off x="5062" y="790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6" name="AutoShape 342"/>
              <p:cNvCxnSpPr>
                <a:cxnSpLocks noChangeShapeType="1"/>
              </p:cNvCxnSpPr>
              <p:nvPr/>
            </p:nvCxnSpPr>
            <p:spPr bwMode="auto">
              <a:xfrm flipV="1">
                <a:off x="4287" y="10451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7" name="AutoShape 343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8" name="AutoShape 344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9" name="AutoShape 345"/>
              <p:cNvCxnSpPr>
                <a:cxnSpLocks noChangeShapeType="1"/>
              </p:cNvCxnSpPr>
              <p:nvPr/>
            </p:nvCxnSpPr>
            <p:spPr bwMode="auto">
              <a:xfrm flipH="1">
                <a:off x="4165" y="7551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0" name="AutoShape 346"/>
              <p:cNvCxnSpPr>
                <a:cxnSpLocks noChangeShapeType="1"/>
              </p:cNvCxnSpPr>
              <p:nvPr/>
            </p:nvCxnSpPr>
            <p:spPr bwMode="auto">
              <a:xfrm>
                <a:off x="4165" y="7650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1" name="AutoShape 347"/>
              <p:cNvCxnSpPr>
                <a:cxnSpLocks noChangeShapeType="1"/>
              </p:cNvCxnSpPr>
              <p:nvPr/>
            </p:nvCxnSpPr>
            <p:spPr bwMode="auto">
              <a:xfrm flipV="1">
                <a:off x="4277" y="7717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2" name="AutoShape 348"/>
              <p:cNvCxnSpPr>
                <a:cxnSpLocks noChangeShapeType="1"/>
              </p:cNvCxnSpPr>
              <p:nvPr/>
            </p:nvCxnSpPr>
            <p:spPr bwMode="auto">
              <a:xfrm flipV="1">
                <a:off x="5061" y="7594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3" name="AutoShape 349"/>
              <p:cNvCxnSpPr>
                <a:cxnSpLocks noChangeShapeType="1"/>
              </p:cNvCxnSpPr>
              <p:nvPr/>
            </p:nvCxnSpPr>
            <p:spPr bwMode="auto">
              <a:xfrm>
                <a:off x="5061" y="7520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4" name="AutoShape 350"/>
              <p:cNvCxnSpPr>
                <a:cxnSpLocks noChangeShapeType="1"/>
              </p:cNvCxnSpPr>
              <p:nvPr/>
            </p:nvCxnSpPr>
            <p:spPr bwMode="auto">
              <a:xfrm flipV="1">
                <a:off x="4277" y="771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5" name="AutoShape 351"/>
              <p:cNvCxnSpPr>
                <a:cxnSpLocks noChangeShapeType="1"/>
              </p:cNvCxnSpPr>
              <p:nvPr/>
            </p:nvCxnSpPr>
            <p:spPr bwMode="auto">
              <a:xfrm flipV="1">
                <a:off x="4282" y="810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6" name="AutoShape 352"/>
              <p:cNvCxnSpPr>
                <a:cxnSpLocks noChangeShapeType="1"/>
              </p:cNvCxnSpPr>
              <p:nvPr/>
            </p:nvCxnSpPr>
            <p:spPr bwMode="auto">
              <a:xfrm flipH="1">
                <a:off x="4170" y="813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7" name="AutoShape 353"/>
              <p:cNvCxnSpPr>
                <a:cxnSpLocks noChangeShapeType="1"/>
              </p:cNvCxnSpPr>
              <p:nvPr/>
            </p:nvCxnSpPr>
            <p:spPr bwMode="auto">
              <a:xfrm>
                <a:off x="4170" y="823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8" name="AutoShape 354"/>
              <p:cNvCxnSpPr>
                <a:cxnSpLocks noChangeShapeType="1"/>
              </p:cNvCxnSpPr>
              <p:nvPr/>
            </p:nvCxnSpPr>
            <p:spPr bwMode="auto">
              <a:xfrm flipV="1">
                <a:off x="5066" y="817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9" name="AutoShape 355"/>
              <p:cNvCxnSpPr>
                <a:cxnSpLocks noChangeShapeType="1"/>
              </p:cNvCxnSpPr>
              <p:nvPr/>
            </p:nvCxnSpPr>
            <p:spPr bwMode="auto">
              <a:xfrm>
                <a:off x="5066" y="810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0" name="AutoShape 356"/>
              <p:cNvCxnSpPr>
                <a:cxnSpLocks noChangeShapeType="1"/>
              </p:cNvCxnSpPr>
              <p:nvPr/>
            </p:nvCxnSpPr>
            <p:spPr bwMode="auto">
              <a:xfrm flipH="1">
                <a:off x="4170" y="852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1" name="AutoShape 357"/>
              <p:cNvCxnSpPr>
                <a:cxnSpLocks noChangeShapeType="1"/>
              </p:cNvCxnSpPr>
              <p:nvPr/>
            </p:nvCxnSpPr>
            <p:spPr bwMode="auto">
              <a:xfrm>
                <a:off x="4170" y="862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2" name="AutoShape 358"/>
              <p:cNvCxnSpPr>
                <a:cxnSpLocks noChangeShapeType="1"/>
              </p:cNvCxnSpPr>
              <p:nvPr/>
            </p:nvCxnSpPr>
            <p:spPr bwMode="auto">
              <a:xfrm flipV="1">
                <a:off x="4282" y="868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3" name="AutoShape 359"/>
              <p:cNvCxnSpPr>
                <a:cxnSpLocks noChangeShapeType="1"/>
              </p:cNvCxnSpPr>
              <p:nvPr/>
            </p:nvCxnSpPr>
            <p:spPr bwMode="auto">
              <a:xfrm flipV="1">
                <a:off x="5066" y="856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4" name="AutoShape 360"/>
              <p:cNvCxnSpPr>
                <a:cxnSpLocks noChangeShapeType="1"/>
              </p:cNvCxnSpPr>
              <p:nvPr/>
            </p:nvCxnSpPr>
            <p:spPr bwMode="auto">
              <a:xfrm>
                <a:off x="5066" y="849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5" name="AutoShape 361"/>
              <p:cNvCxnSpPr>
                <a:cxnSpLocks noChangeShapeType="1"/>
              </p:cNvCxnSpPr>
              <p:nvPr/>
            </p:nvCxnSpPr>
            <p:spPr bwMode="auto">
              <a:xfrm flipV="1">
                <a:off x="4283" y="868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6" name="AutoShape 362"/>
              <p:cNvCxnSpPr>
                <a:cxnSpLocks noChangeShapeType="1"/>
              </p:cNvCxnSpPr>
              <p:nvPr/>
            </p:nvCxnSpPr>
            <p:spPr bwMode="auto">
              <a:xfrm flipH="1">
                <a:off x="4171" y="871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7" name="AutoShape 363"/>
              <p:cNvCxnSpPr>
                <a:cxnSpLocks noChangeShapeType="1"/>
              </p:cNvCxnSpPr>
              <p:nvPr/>
            </p:nvCxnSpPr>
            <p:spPr bwMode="auto">
              <a:xfrm>
                <a:off x="4171" y="881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8" name="AutoShape 364"/>
              <p:cNvCxnSpPr>
                <a:cxnSpLocks noChangeShapeType="1"/>
              </p:cNvCxnSpPr>
              <p:nvPr/>
            </p:nvCxnSpPr>
            <p:spPr bwMode="auto">
              <a:xfrm flipV="1">
                <a:off x="5067" y="876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9" name="AutoShape 365"/>
              <p:cNvCxnSpPr>
                <a:cxnSpLocks noChangeShapeType="1"/>
              </p:cNvCxnSpPr>
              <p:nvPr/>
            </p:nvCxnSpPr>
            <p:spPr bwMode="auto">
              <a:xfrm>
                <a:off x="5067" y="868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0" name="AutoShape 366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1" name="AutoShape 367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2" name="AutoShape 368"/>
              <p:cNvCxnSpPr>
                <a:cxnSpLocks noChangeShapeType="1"/>
              </p:cNvCxnSpPr>
              <p:nvPr/>
            </p:nvCxnSpPr>
            <p:spPr bwMode="auto">
              <a:xfrm flipH="1">
                <a:off x="4170" y="8334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3" name="AutoShape 369"/>
              <p:cNvCxnSpPr>
                <a:cxnSpLocks noChangeShapeType="1"/>
              </p:cNvCxnSpPr>
              <p:nvPr/>
            </p:nvCxnSpPr>
            <p:spPr bwMode="auto">
              <a:xfrm>
                <a:off x="4170" y="8433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4" name="AutoShape 370"/>
              <p:cNvCxnSpPr>
                <a:cxnSpLocks noChangeShapeType="1"/>
              </p:cNvCxnSpPr>
              <p:nvPr/>
            </p:nvCxnSpPr>
            <p:spPr bwMode="auto">
              <a:xfrm flipV="1">
                <a:off x="4282" y="850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5" name="AutoShape 371"/>
              <p:cNvCxnSpPr>
                <a:cxnSpLocks noChangeShapeType="1"/>
              </p:cNvCxnSpPr>
              <p:nvPr/>
            </p:nvCxnSpPr>
            <p:spPr bwMode="auto">
              <a:xfrm flipV="1">
                <a:off x="5066" y="8377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6" name="AutoShape 372"/>
              <p:cNvCxnSpPr>
                <a:cxnSpLocks noChangeShapeType="1"/>
              </p:cNvCxnSpPr>
              <p:nvPr/>
            </p:nvCxnSpPr>
            <p:spPr bwMode="auto">
              <a:xfrm>
                <a:off x="5066" y="8303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7" name="AutoShape 373"/>
              <p:cNvCxnSpPr>
                <a:cxnSpLocks noChangeShapeType="1"/>
              </p:cNvCxnSpPr>
              <p:nvPr/>
            </p:nvCxnSpPr>
            <p:spPr bwMode="auto">
              <a:xfrm flipV="1">
                <a:off x="4282" y="849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8" name="AutoShape 374"/>
              <p:cNvCxnSpPr>
                <a:cxnSpLocks noChangeShapeType="1"/>
              </p:cNvCxnSpPr>
              <p:nvPr/>
            </p:nvCxnSpPr>
            <p:spPr bwMode="auto">
              <a:xfrm flipV="1">
                <a:off x="4286" y="888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9" name="AutoShape 375"/>
              <p:cNvCxnSpPr>
                <a:cxnSpLocks noChangeShapeType="1"/>
              </p:cNvCxnSpPr>
              <p:nvPr/>
            </p:nvCxnSpPr>
            <p:spPr bwMode="auto">
              <a:xfrm flipH="1">
                <a:off x="4174" y="891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0" name="AutoShape 376"/>
              <p:cNvCxnSpPr>
                <a:cxnSpLocks noChangeShapeType="1"/>
              </p:cNvCxnSpPr>
              <p:nvPr/>
            </p:nvCxnSpPr>
            <p:spPr bwMode="auto">
              <a:xfrm>
                <a:off x="4174" y="901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1" name="AutoShape 377"/>
              <p:cNvCxnSpPr>
                <a:cxnSpLocks noChangeShapeType="1"/>
              </p:cNvCxnSpPr>
              <p:nvPr/>
            </p:nvCxnSpPr>
            <p:spPr bwMode="auto">
              <a:xfrm flipV="1">
                <a:off x="5070" y="895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2" name="AutoShape 378"/>
              <p:cNvCxnSpPr>
                <a:cxnSpLocks noChangeShapeType="1"/>
              </p:cNvCxnSpPr>
              <p:nvPr/>
            </p:nvCxnSpPr>
            <p:spPr bwMode="auto">
              <a:xfrm>
                <a:off x="5070" y="888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3" name="AutoShape 379"/>
              <p:cNvCxnSpPr>
                <a:cxnSpLocks noChangeShapeType="1"/>
              </p:cNvCxnSpPr>
              <p:nvPr/>
            </p:nvCxnSpPr>
            <p:spPr bwMode="auto">
              <a:xfrm flipH="1">
                <a:off x="4174" y="930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4" name="AutoShape 380"/>
              <p:cNvCxnSpPr>
                <a:cxnSpLocks noChangeShapeType="1"/>
              </p:cNvCxnSpPr>
              <p:nvPr/>
            </p:nvCxnSpPr>
            <p:spPr bwMode="auto">
              <a:xfrm>
                <a:off x="4174" y="940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5" name="AutoShape 381"/>
              <p:cNvCxnSpPr>
                <a:cxnSpLocks noChangeShapeType="1"/>
              </p:cNvCxnSpPr>
              <p:nvPr/>
            </p:nvCxnSpPr>
            <p:spPr bwMode="auto">
              <a:xfrm flipV="1">
                <a:off x="4286" y="9472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6" name="AutoShape 382"/>
              <p:cNvCxnSpPr>
                <a:cxnSpLocks noChangeShapeType="1"/>
              </p:cNvCxnSpPr>
              <p:nvPr/>
            </p:nvCxnSpPr>
            <p:spPr bwMode="auto">
              <a:xfrm flipV="1">
                <a:off x="5070" y="934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7" name="AutoShape 383"/>
              <p:cNvCxnSpPr>
                <a:cxnSpLocks noChangeShapeType="1"/>
              </p:cNvCxnSpPr>
              <p:nvPr/>
            </p:nvCxnSpPr>
            <p:spPr bwMode="auto">
              <a:xfrm>
                <a:off x="5070" y="927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8" name="AutoShape 384"/>
              <p:cNvCxnSpPr>
                <a:cxnSpLocks noChangeShapeType="1"/>
              </p:cNvCxnSpPr>
              <p:nvPr/>
            </p:nvCxnSpPr>
            <p:spPr bwMode="auto">
              <a:xfrm flipV="1">
                <a:off x="4287" y="9471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9" name="AutoShape 385"/>
              <p:cNvCxnSpPr>
                <a:cxnSpLocks noChangeShapeType="1"/>
              </p:cNvCxnSpPr>
              <p:nvPr/>
            </p:nvCxnSpPr>
            <p:spPr bwMode="auto">
              <a:xfrm flipH="1">
                <a:off x="4175" y="9502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60" name="AutoShape 386"/>
              <p:cNvCxnSpPr>
                <a:cxnSpLocks noChangeShapeType="1"/>
              </p:cNvCxnSpPr>
              <p:nvPr/>
            </p:nvCxnSpPr>
            <p:spPr bwMode="auto">
              <a:xfrm>
                <a:off x="4175" y="9601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61" name="AutoShape 387"/>
              <p:cNvCxnSpPr>
                <a:cxnSpLocks noChangeShapeType="1"/>
              </p:cNvCxnSpPr>
              <p:nvPr/>
            </p:nvCxnSpPr>
            <p:spPr bwMode="auto">
              <a:xfrm flipV="1">
                <a:off x="5071" y="9545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62" name="AutoShape 388"/>
              <p:cNvCxnSpPr>
                <a:cxnSpLocks noChangeShapeType="1"/>
              </p:cNvCxnSpPr>
              <p:nvPr/>
            </p:nvCxnSpPr>
            <p:spPr bwMode="auto">
              <a:xfrm>
                <a:off x="5071" y="9471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63" name="AutoShape 389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64" name="AutoShape 390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65" name="AutoShape 391"/>
              <p:cNvCxnSpPr>
                <a:cxnSpLocks noChangeShapeType="1"/>
              </p:cNvCxnSpPr>
              <p:nvPr/>
            </p:nvCxnSpPr>
            <p:spPr bwMode="auto">
              <a:xfrm flipH="1">
                <a:off x="4174" y="9117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66" name="AutoShape 392"/>
              <p:cNvCxnSpPr>
                <a:cxnSpLocks noChangeShapeType="1"/>
              </p:cNvCxnSpPr>
              <p:nvPr/>
            </p:nvCxnSpPr>
            <p:spPr bwMode="auto">
              <a:xfrm>
                <a:off x="4174" y="9216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67" name="AutoShape 393"/>
              <p:cNvCxnSpPr>
                <a:cxnSpLocks noChangeShapeType="1"/>
              </p:cNvCxnSpPr>
              <p:nvPr/>
            </p:nvCxnSpPr>
            <p:spPr bwMode="auto">
              <a:xfrm flipV="1">
                <a:off x="4286" y="928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68" name="AutoShape 394"/>
              <p:cNvCxnSpPr>
                <a:cxnSpLocks noChangeShapeType="1"/>
              </p:cNvCxnSpPr>
              <p:nvPr/>
            </p:nvCxnSpPr>
            <p:spPr bwMode="auto">
              <a:xfrm flipV="1">
                <a:off x="5070" y="9160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69" name="AutoShape 395"/>
              <p:cNvCxnSpPr>
                <a:cxnSpLocks noChangeShapeType="1"/>
              </p:cNvCxnSpPr>
              <p:nvPr/>
            </p:nvCxnSpPr>
            <p:spPr bwMode="auto">
              <a:xfrm>
                <a:off x="5070" y="9086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70" name="AutoShape 396"/>
              <p:cNvCxnSpPr>
                <a:cxnSpLocks noChangeShapeType="1"/>
              </p:cNvCxnSpPr>
              <p:nvPr/>
            </p:nvCxnSpPr>
            <p:spPr bwMode="auto">
              <a:xfrm flipV="1">
                <a:off x="4286" y="927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71" name="AutoShape 397"/>
              <p:cNvCxnSpPr>
                <a:cxnSpLocks noChangeShapeType="1"/>
              </p:cNvCxnSpPr>
              <p:nvPr/>
            </p:nvCxnSpPr>
            <p:spPr bwMode="auto">
              <a:xfrm flipV="1">
                <a:off x="4286" y="966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72" name="AutoShape 398"/>
              <p:cNvCxnSpPr>
                <a:cxnSpLocks noChangeShapeType="1"/>
              </p:cNvCxnSpPr>
              <p:nvPr/>
            </p:nvCxnSpPr>
            <p:spPr bwMode="auto">
              <a:xfrm flipH="1">
                <a:off x="4174" y="969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73" name="AutoShape 399"/>
              <p:cNvCxnSpPr>
                <a:cxnSpLocks noChangeShapeType="1"/>
              </p:cNvCxnSpPr>
              <p:nvPr/>
            </p:nvCxnSpPr>
            <p:spPr bwMode="auto">
              <a:xfrm>
                <a:off x="4174" y="979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74" name="AutoShape 400"/>
              <p:cNvCxnSpPr>
                <a:cxnSpLocks noChangeShapeType="1"/>
              </p:cNvCxnSpPr>
              <p:nvPr/>
            </p:nvCxnSpPr>
            <p:spPr bwMode="auto">
              <a:xfrm flipV="1">
                <a:off x="5070" y="974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75" name="AutoShape 401"/>
              <p:cNvCxnSpPr>
                <a:cxnSpLocks noChangeShapeType="1"/>
              </p:cNvCxnSpPr>
              <p:nvPr/>
            </p:nvCxnSpPr>
            <p:spPr bwMode="auto">
              <a:xfrm>
                <a:off x="5070" y="966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76" name="AutoShape 402"/>
              <p:cNvCxnSpPr>
                <a:cxnSpLocks noChangeShapeType="1"/>
              </p:cNvCxnSpPr>
              <p:nvPr/>
            </p:nvCxnSpPr>
            <p:spPr bwMode="auto">
              <a:xfrm flipH="1">
                <a:off x="4174" y="1008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77" name="AutoShape 403"/>
              <p:cNvCxnSpPr>
                <a:cxnSpLocks noChangeShapeType="1"/>
              </p:cNvCxnSpPr>
              <p:nvPr/>
            </p:nvCxnSpPr>
            <p:spPr bwMode="auto">
              <a:xfrm>
                <a:off x="4174" y="1018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78" name="AutoShape 404"/>
              <p:cNvCxnSpPr>
                <a:cxnSpLocks noChangeShapeType="1"/>
              </p:cNvCxnSpPr>
              <p:nvPr/>
            </p:nvCxnSpPr>
            <p:spPr bwMode="auto">
              <a:xfrm flipV="1">
                <a:off x="4286" y="10255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79" name="AutoShape 405"/>
              <p:cNvCxnSpPr>
                <a:cxnSpLocks noChangeShapeType="1"/>
              </p:cNvCxnSpPr>
              <p:nvPr/>
            </p:nvCxnSpPr>
            <p:spPr bwMode="auto">
              <a:xfrm flipV="1">
                <a:off x="5070" y="1013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0" name="AutoShape 406"/>
              <p:cNvCxnSpPr>
                <a:cxnSpLocks noChangeShapeType="1"/>
              </p:cNvCxnSpPr>
              <p:nvPr/>
            </p:nvCxnSpPr>
            <p:spPr bwMode="auto">
              <a:xfrm>
                <a:off x="5070" y="1005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1" name="AutoShape 407"/>
              <p:cNvCxnSpPr>
                <a:cxnSpLocks noChangeShapeType="1"/>
              </p:cNvCxnSpPr>
              <p:nvPr/>
            </p:nvCxnSpPr>
            <p:spPr bwMode="auto">
              <a:xfrm flipV="1">
                <a:off x="4287" y="10254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2" name="AutoShape 408"/>
              <p:cNvCxnSpPr>
                <a:cxnSpLocks noChangeShapeType="1"/>
              </p:cNvCxnSpPr>
              <p:nvPr/>
            </p:nvCxnSpPr>
            <p:spPr bwMode="auto">
              <a:xfrm flipH="1">
                <a:off x="4175" y="10285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3" name="AutoShape 409"/>
              <p:cNvCxnSpPr>
                <a:cxnSpLocks noChangeShapeType="1"/>
              </p:cNvCxnSpPr>
              <p:nvPr/>
            </p:nvCxnSpPr>
            <p:spPr bwMode="auto">
              <a:xfrm>
                <a:off x="4175" y="10384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4" name="AutoShape 410"/>
              <p:cNvCxnSpPr>
                <a:cxnSpLocks noChangeShapeType="1"/>
              </p:cNvCxnSpPr>
              <p:nvPr/>
            </p:nvCxnSpPr>
            <p:spPr bwMode="auto">
              <a:xfrm flipV="1">
                <a:off x="5071" y="10328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5" name="AutoShape 411"/>
              <p:cNvCxnSpPr>
                <a:cxnSpLocks noChangeShapeType="1"/>
              </p:cNvCxnSpPr>
              <p:nvPr/>
            </p:nvCxnSpPr>
            <p:spPr bwMode="auto">
              <a:xfrm>
                <a:off x="5071" y="10254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6" name="AutoShape 412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7" name="AutoShape 413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8" name="AutoShape 414"/>
              <p:cNvCxnSpPr>
                <a:cxnSpLocks noChangeShapeType="1"/>
              </p:cNvCxnSpPr>
              <p:nvPr/>
            </p:nvCxnSpPr>
            <p:spPr bwMode="auto">
              <a:xfrm flipH="1">
                <a:off x="4174" y="990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9" name="AutoShape 415"/>
              <p:cNvCxnSpPr>
                <a:cxnSpLocks noChangeShapeType="1"/>
              </p:cNvCxnSpPr>
              <p:nvPr/>
            </p:nvCxnSpPr>
            <p:spPr bwMode="auto">
              <a:xfrm>
                <a:off x="4174" y="999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90" name="AutoShape 416"/>
              <p:cNvCxnSpPr>
                <a:cxnSpLocks noChangeShapeType="1"/>
              </p:cNvCxnSpPr>
              <p:nvPr/>
            </p:nvCxnSpPr>
            <p:spPr bwMode="auto">
              <a:xfrm flipV="1">
                <a:off x="4286" y="1006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91" name="AutoShape 417"/>
              <p:cNvCxnSpPr>
                <a:cxnSpLocks noChangeShapeType="1"/>
              </p:cNvCxnSpPr>
              <p:nvPr/>
            </p:nvCxnSpPr>
            <p:spPr bwMode="auto">
              <a:xfrm flipV="1">
                <a:off x="5070" y="994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92" name="AutoShape 418"/>
              <p:cNvCxnSpPr>
                <a:cxnSpLocks noChangeShapeType="1"/>
              </p:cNvCxnSpPr>
              <p:nvPr/>
            </p:nvCxnSpPr>
            <p:spPr bwMode="auto">
              <a:xfrm>
                <a:off x="5070" y="986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93" name="AutoShape 419"/>
              <p:cNvCxnSpPr>
                <a:cxnSpLocks noChangeShapeType="1"/>
              </p:cNvCxnSpPr>
              <p:nvPr/>
            </p:nvCxnSpPr>
            <p:spPr bwMode="auto">
              <a:xfrm flipV="1">
                <a:off x="4286" y="1006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3" name="Group 420"/>
            <p:cNvGrpSpPr>
              <a:grpSpLocks/>
            </p:cNvGrpSpPr>
            <p:nvPr/>
          </p:nvGrpSpPr>
          <p:grpSpPr bwMode="auto">
            <a:xfrm rot="18676593" flipH="1">
              <a:off x="1220172" y="2753580"/>
              <a:ext cx="263426" cy="497049"/>
              <a:chOff x="3766" y="6558"/>
              <a:chExt cx="1805" cy="3920"/>
            </a:xfrm>
          </p:grpSpPr>
          <p:cxnSp>
            <p:nvCxnSpPr>
              <p:cNvPr id="388" name="AutoShape 421"/>
              <p:cNvCxnSpPr>
                <a:cxnSpLocks noChangeShapeType="1"/>
              </p:cNvCxnSpPr>
              <p:nvPr/>
            </p:nvCxnSpPr>
            <p:spPr bwMode="auto">
              <a:xfrm>
                <a:off x="3766" y="7138"/>
                <a:ext cx="1805" cy="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89" name="AutoShape 422"/>
              <p:cNvCxnSpPr>
                <a:cxnSpLocks noChangeShapeType="1"/>
              </p:cNvCxnSpPr>
              <p:nvPr/>
            </p:nvCxnSpPr>
            <p:spPr bwMode="auto">
              <a:xfrm>
                <a:off x="4535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0" name="AutoShape 423"/>
              <p:cNvCxnSpPr>
                <a:cxnSpLocks noChangeShapeType="1"/>
              </p:cNvCxnSpPr>
              <p:nvPr/>
            </p:nvCxnSpPr>
            <p:spPr bwMode="auto">
              <a:xfrm>
                <a:off x="4535" y="6837"/>
                <a:ext cx="2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1" name="AutoShape 424"/>
              <p:cNvCxnSpPr>
                <a:cxnSpLocks noChangeShapeType="1"/>
              </p:cNvCxnSpPr>
              <p:nvPr/>
            </p:nvCxnSpPr>
            <p:spPr bwMode="auto">
              <a:xfrm flipV="1">
                <a:off x="4796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92" name="Arc 425"/>
              <p:cNvSpPr>
                <a:spLocks/>
              </p:cNvSpPr>
              <p:nvPr/>
            </p:nvSpPr>
            <p:spPr bwMode="auto">
              <a:xfrm>
                <a:off x="479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3" name="Arc 426"/>
              <p:cNvSpPr>
                <a:spLocks/>
              </p:cNvSpPr>
              <p:nvPr/>
            </p:nvSpPr>
            <p:spPr bwMode="auto">
              <a:xfrm flipH="1">
                <a:off x="376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394" name="AutoShape 427"/>
              <p:cNvCxnSpPr>
                <a:cxnSpLocks noChangeShapeType="1"/>
              </p:cNvCxnSpPr>
              <p:nvPr/>
            </p:nvCxnSpPr>
            <p:spPr bwMode="auto">
              <a:xfrm flipH="1">
                <a:off x="4165" y="7143"/>
                <a:ext cx="84" cy="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5" name="AutoShape 428"/>
              <p:cNvCxnSpPr>
                <a:cxnSpLocks noChangeShapeType="1"/>
              </p:cNvCxnSpPr>
              <p:nvPr/>
            </p:nvCxnSpPr>
            <p:spPr bwMode="auto">
              <a:xfrm>
                <a:off x="5126" y="7138"/>
                <a:ext cx="62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6" name="AutoShape 429"/>
              <p:cNvCxnSpPr>
                <a:cxnSpLocks noChangeShapeType="1"/>
              </p:cNvCxnSpPr>
              <p:nvPr/>
            </p:nvCxnSpPr>
            <p:spPr bwMode="auto">
              <a:xfrm flipH="1">
                <a:off x="5061" y="7195"/>
                <a:ext cx="127" cy="1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7" name="AutoShape 430"/>
              <p:cNvCxnSpPr>
                <a:cxnSpLocks noChangeShapeType="1"/>
              </p:cNvCxnSpPr>
              <p:nvPr/>
            </p:nvCxnSpPr>
            <p:spPr bwMode="auto">
              <a:xfrm>
                <a:off x="4174" y="7236"/>
                <a:ext cx="103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8" name="AutoShape 431"/>
              <p:cNvCxnSpPr>
                <a:cxnSpLocks noChangeShapeType="1"/>
              </p:cNvCxnSpPr>
              <p:nvPr/>
            </p:nvCxnSpPr>
            <p:spPr bwMode="auto">
              <a:xfrm flipV="1">
                <a:off x="4277" y="731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9" name="AutoShape 432"/>
              <p:cNvCxnSpPr>
                <a:cxnSpLocks noChangeShapeType="1"/>
              </p:cNvCxnSpPr>
              <p:nvPr/>
            </p:nvCxnSpPr>
            <p:spPr bwMode="auto">
              <a:xfrm flipH="1">
                <a:off x="4165" y="735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0" name="AutoShape 433"/>
              <p:cNvCxnSpPr>
                <a:cxnSpLocks noChangeShapeType="1"/>
              </p:cNvCxnSpPr>
              <p:nvPr/>
            </p:nvCxnSpPr>
            <p:spPr bwMode="auto">
              <a:xfrm>
                <a:off x="4165" y="744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1" name="AutoShape 434"/>
              <p:cNvCxnSpPr>
                <a:cxnSpLocks noChangeShapeType="1"/>
              </p:cNvCxnSpPr>
              <p:nvPr/>
            </p:nvCxnSpPr>
            <p:spPr bwMode="auto">
              <a:xfrm flipV="1">
                <a:off x="5061" y="739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2" name="AutoShape 435"/>
              <p:cNvCxnSpPr>
                <a:cxnSpLocks noChangeShapeType="1"/>
              </p:cNvCxnSpPr>
              <p:nvPr/>
            </p:nvCxnSpPr>
            <p:spPr bwMode="auto">
              <a:xfrm>
                <a:off x="5061" y="731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3" name="AutoShape 436"/>
              <p:cNvCxnSpPr>
                <a:cxnSpLocks noChangeShapeType="1"/>
              </p:cNvCxnSpPr>
              <p:nvPr/>
            </p:nvCxnSpPr>
            <p:spPr bwMode="auto">
              <a:xfrm flipH="1">
                <a:off x="4165" y="774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4" name="AutoShape 437"/>
              <p:cNvCxnSpPr>
                <a:cxnSpLocks noChangeShapeType="1"/>
              </p:cNvCxnSpPr>
              <p:nvPr/>
            </p:nvCxnSpPr>
            <p:spPr bwMode="auto">
              <a:xfrm>
                <a:off x="4165" y="783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5" name="AutoShape 438"/>
              <p:cNvCxnSpPr>
                <a:cxnSpLocks noChangeShapeType="1"/>
              </p:cNvCxnSpPr>
              <p:nvPr/>
            </p:nvCxnSpPr>
            <p:spPr bwMode="auto">
              <a:xfrm flipV="1">
                <a:off x="4277" y="790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6" name="AutoShape 439"/>
              <p:cNvCxnSpPr>
                <a:cxnSpLocks noChangeShapeType="1"/>
              </p:cNvCxnSpPr>
              <p:nvPr/>
            </p:nvCxnSpPr>
            <p:spPr bwMode="auto">
              <a:xfrm flipV="1">
                <a:off x="5061" y="778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7" name="AutoShape 440"/>
              <p:cNvCxnSpPr>
                <a:cxnSpLocks noChangeShapeType="1"/>
              </p:cNvCxnSpPr>
              <p:nvPr/>
            </p:nvCxnSpPr>
            <p:spPr bwMode="auto">
              <a:xfrm>
                <a:off x="5061" y="770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8" name="AutoShape 441"/>
              <p:cNvCxnSpPr>
                <a:cxnSpLocks noChangeShapeType="1"/>
              </p:cNvCxnSpPr>
              <p:nvPr/>
            </p:nvCxnSpPr>
            <p:spPr bwMode="auto">
              <a:xfrm flipV="1">
                <a:off x="4278" y="790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9" name="AutoShape 442"/>
              <p:cNvCxnSpPr>
                <a:cxnSpLocks noChangeShapeType="1"/>
              </p:cNvCxnSpPr>
              <p:nvPr/>
            </p:nvCxnSpPr>
            <p:spPr bwMode="auto">
              <a:xfrm flipH="1">
                <a:off x="4166" y="793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0" name="AutoShape 443"/>
              <p:cNvCxnSpPr>
                <a:cxnSpLocks noChangeShapeType="1"/>
              </p:cNvCxnSpPr>
              <p:nvPr/>
            </p:nvCxnSpPr>
            <p:spPr bwMode="auto">
              <a:xfrm>
                <a:off x="4166" y="803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1" name="AutoShape 444"/>
              <p:cNvCxnSpPr>
                <a:cxnSpLocks noChangeShapeType="1"/>
              </p:cNvCxnSpPr>
              <p:nvPr/>
            </p:nvCxnSpPr>
            <p:spPr bwMode="auto">
              <a:xfrm flipV="1">
                <a:off x="5062" y="797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2" name="AutoShape 445"/>
              <p:cNvCxnSpPr>
                <a:cxnSpLocks noChangeShapeType="1"/>
              </p:cNvCxnSpPr>
              <p:nvPr/>
            </p:nvCxnSpPr>
            <p:spPr bwMode="auto">
              <a:xfrm>
                <a:off x="5062" y="790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3" name="AutoShape 446"/>
              <p:cNvCxnSpPr>
                <a:cxnSpLocks noChangeShapeType="1"/>
              </p:cNvCxnSpPr>
              <p:nvPr/>
            </p:nvCxnSpPr>
            <p:spPr bwMode="auto">
              <a:xfrm flipV="1">
                <a:off x="4287" y="10451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4" name="AutoShape 447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5" name="AutoShape 448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6" name="AutoShape 449"/>
              <p:cNvCxnSpPr>
                <a:cxnSpLocks noChangeShapeType="1"/>
              </p:cNvCxnSpPr>
              <p:nvPr/>
            </p:nvCxnSpPr>
            <p:spPr bwMode="auto">
              <a:xfrm flipH="1">
                <a:off x="4165" y="7551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7" name="AutoShape 450"/>
              <p:cNvCxnSpPr>
                <a:cxnSpLocks noChangeShapeType="1"/>
              </p:cNvCxnSpPr>
              <p:nvPr/>
            </p:nvCxnSpPr>
            <p:spPr bwMode="auto">
              <a:xfrm>
                <a:off x="4165" y="7650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8" name="AutoShape 451"/>
              <p:cNvCxnSpPr>
                <a:cxnSpLocks noChangeShapeType="1"/>
              </p:cNvCxnSpPr>
              <p:nvPr/>
            </p:nvCxnSpPr>
            <p:spPr bwMode="auto">
              <a:xfrm flipV="1">
                <a:off x="4277" y="7717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9" name="AutoShape 452"/>
              <p:cNvCxnSpPr>
                <a:cxnSpLocks noChangeShapeType="1"/>
              </p:cNvCxnSpPr>
              <p:nvPr/>
            </p:nvCxnSpPr>
            <p:spPr bwMode="auto">
              <a:xfrm flipV="1">
                <a:off x="5061" y="7594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0" name="AutoShape 453"/>
              <p:cNvCxnSpPr>
                <a:cxnSpLocks noChangeShapeType="1"/>
              </p:cNvCxnSpPr>
              <p:nvPr/>
            </p:nvCxnSpPr>
            <p:spPr bwMode="auto">
              <a:xfrm>
                <a:off x="5061" y="7520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1" name="AutoShape 454"/>
              <p:cNvCxnSpPr>
                <a:cxnSpLocks noChangeShapeType="1"/>
              </p:cNvCxnSpPr>
              <p:nvPr/>
            </p:nvCxnSpPr>
            <p:spPr bwMode="auto">
              <a:xfrm flipV="1">
                <a:off x="4277" y="771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2" name="AutoShape 455"/>
              <p:cNvCxnSpPr>
                <a:cxnSpLocks noChangeShapeType="1"/>
              </p:cNvCxnSpPr>
              <p:nvPr/>
            </p:nvCxnSpPr>
            <p:spPr bwMode="auto">
              <a:xfrm flipV="1">
                <a:off x="4282" y="810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3" name="AutoShape 456"/>
              <p:cNvCxnSpPr>
                <a:cxnSpLocks noChangeShapeType="1"/>
              </p:cNvCxnSpPr>
              <p:nvPr/>
            </p:nvCxnSpPr>
            <p:spPr bwMode="auto">
              <a:xfrm flipH="1">
                <a:off x="4170" y="813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4" name="AutoShape 457"/>
              <p:cNvCxnSpPr>
                <a:cxnSpLocks noChangeShapeType="1"/>
              </p:cNvCxnSpPr>
              <p:nvPr/>
            </p:nvCxnSpPr>
            <p:spPr bwMode="auto">
              <a:xfrm>
                <a:off x="4170" y="823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5" name="AutoShape 458"/>
              <p:cNvCxnSpPr>
                <a:cxnSpLocks noChangeShapeType="1"/>
              </p:cNvCxnSpPr>
              <p:nvPr/>
            </p:nvCxnSpPr>
            <p:spPr bwMode="auto">
              <a:xfrm flipV="1">
                <a:off x="5066" y="817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6" name="AutoShape 459"/>
              <p:cNvCxnSpPr>
                <a:cxnSpLocks noChangeShapeType="1"/>
              </p:cNvCxnSpPr>
              <p:nvPr/>
            </p:nvCxnSpPr>
            <p:spPr bwMode="auto">
              <a:xfrm>
                <a:off x="5066" y="810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7" name="AutoShape 460"/>
              <p:cNvCxnSpPr>
                <a:cxnSpLocks noChangeShapeType="1"/>
              </p:cNvCxnSpPr>
              <p:nvPr/>
            </p:nvCxnSpPr>
            <p:spPr bwMode="auto">
              <a:xfrm flipH="1">
                <a:off x="4170" y="852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8" name="AutoShape 461"/>
              <p:cNvCxnSpPr>
                <a:cxnSpLocks noChangeShapeType="1"/>
              </p:cNvCxnSpPr>
              <p:nvPr/>
            </p:nvCxnSpPr>
            <p:spPr bwMode="auto">
              <a:xfrm>
                <a:off x="4170" y="862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9" name="AutoShape 462"/>
              <p:cNvCxnSpPr>
                <a:cxnSpLocks noChangeShapeType="1"/>
              </p:cNvCxnSpPr>
              <p:nvPr/>
            </p:nvCxnSpPr>
            <p:spPr bwMode="auto">
              <a:xfrm flipV="1">
                <a:off x="4282" y="868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0" name="AutoShape 463"/>
              <p:cNvCxnSpPr>
                <a:cxnSpLocks noChangeShapeType="1"/>
              </p:cNvCxnSpPr>
              <p:nvPr/>
            </p:nvCxnSpPr>
            <p:spPr bwMode="auto">
              <a:xfrm flipV="1">
                <a:off x="5066" y="856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1" name="AutoShape 464"/>
              <p:cNvCxnSpPr>
                <a:cxnSpLocks noChangeShapeType="1"/>
              </p:cNvCxnSpPr>
              <p:nvPr/>
            </p:nvCxnSpPr>
            <p:spPr bwMode="auto">
              <a:xfrm>
                <a:off x="5066" y="849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2" name="AutoShape 465"/>
              <p:cNvCxnSpPr>
                <a:cxnSpLocks noChangeShapeType="1"/>
              </p:cNvCxnSpPr>
              <p:nvPr/>
            </p:nvCxnSpPr>
            <p:spPr bwMode="auto">
              <a:xfrm flipV="1">
                <a:off x="4283" y="868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3" name="AutoShape 466"/>
              <p:cNvCxnSpPr>
                <a:cxnSpLocks noChangeShapeType="1"/>
              </p:cNvCxnSpPr>
              <p:nvPr/>
            </p:nvCxnSpPr>
            <p:spPr bwMode="auto">
              <a:xfrm flipH="1">
                <a:off x="4171" y="871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4" name="AutoShape 467"/>
              <p:cNvCxnSpPr>
                <a:cxnSpLocks noChangeShapeType="1"/>
              </p:cNvCxnSpPr>
              <p:nvPr/>
            </p:nvCxnSpPr>
            <p:spPr bwMode="auto">
              <a:xfrm>
                <a:off x="4171" y="881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5" name="AutoShape 468"/>
              <p:cNvCxnSpPr>
                <a:cxnSpLocks noChangeShapeType="1"/>
              </p:cNvCxnSpPr>
              <p:nvPr/>
            </p:nvCxnSpPr>
            <p:spPr bwMode="auto">
              <a:xfrm flipV="1">
                <a:off x="5067" y="876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6" name="AutoShape 469"/>
              <p:cNvCxnSpPr>
                <a:cxnSpLocks noChangeShapeType="1"/>
              </p:cNvCxnSpPr>
              <p:nvPr/>
            </p:nvCxnSpPr>
            <p:spPr bwMode="auto">
              <a:xfrm>
                <a:off x="5067" y="868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7" name="AutoShape 470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8" name="AutoShape 471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9" name="AutoShape 472"/>
              <p:cNvCxnSpPr>
                <a:cxnSpLocks noChangeShapeType="1"/>
              </p:cNvCxnSpPr>
              <p:nvPr/>
            </p:nvCxnSpPr>
            <p:spPr bwMode="auto">
              <a:xfrm flipH="1">
                <a:off x="4170" y="8334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0" name="AutoShape 473"/>
              <p:cNvCxnSpPr>
                <a:cxnSpLocks noChangeShapeType="1"/>
              </p:cNvCxnSpPr>
              <p:nvPr/>
            </p:nvCxnSpPr>
            <p:spPr bwMode="auto">
              <a:xfrm>
                <a:off x="4170" y="8433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1" name="AutoShape 474"/>
              <p:cNvCxnSpPr>
                <a:cxnSpLocks noChangeShapeType="1"/>
              </p:cNvCxnSpPr>
              <p:nvPr/>
            </p:nvCxnSpPr>
            <p:spPr bwMode="auto">
              <a:xfrm flipV="1">
                <a:off x="4282" y="850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2" name="AutoShape 475"/>
              <p:cNvCxnSpPr>
                <a:cxnSpLocks noChangeShapeType="1"/>
              </p:cNvCxnSpPr>
              <p:nvPr/>
            </p:nvCxnSpPr>
            <p:spPr bwMode="auto">
              <a:xfrm flipV="1">
                <a:off x="5066" y="8377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3" name="AutoShape 476"/>
              <p:cNvCxnSpPr>
                <a:cxnSpLocks noChangeShapeType="1"/>
              </p:cNvCxnSpPr>
              <p:nvPr/>
            </p:nvCxnSpPr>
            <p:spPr bwMode="auto">
              <a:xfrm>
                <a:off x="5066" y="8303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4" name="AutoShape 477"/>
              <p:cNvCxnSpPr>
                <a:cxnSpLocks noChangeShapeType="1"/>
              </p:cNvCxnSpPr>
              <p:nvPr/>
            </p:nvCxnSpPr>
            <p:spPr bwMode="auto">
              <a:xfrm flipV="1">
                <a:off x="4282" y="849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5" name="AutoShape 478"/>
              <p:cNvCxnSpPr>
                <a:cxnSpLocks noChangeShapeType="1"/>
              </p:cNvCxnSpPr>
              <p:nvPr/>
            </p:nvCxnSpPr>
            <p:spPr bwMode="auto">
              <a:xfrm flipV="1">
                <a:off x="4286" y="888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6" name="AutoShape 479"/>
              <p:cNvCxnSpPr>
                <a:cxnSpLocks noChangeShapeType="1"/>
              </p:cNvCxnSpPr>
              <p:nvPr/>
            </p:nvCxnSpPr>
            <p:spPr bwMode="auto">
              <a:xfrm flipH="1">
                <a:off x="4174" y="891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7" name="AutoShape 480"/>
              <p:cNvCxnSpPr>
                <a:cxnSpLocks noChangeShapeType="1"/>
              </p:cNvCxnSpPr>
              <p:nvPr/>
            </p:nvCxnSpPr>
            <p:spPr bwMode="auto">
              <a:xfrm>
                <a:off x="4174" y="901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8" name="AutoShape 481"/>
              <p:cNvCxnSpPr>
                <a:cxnSpLocks noChangeShapeType="1"/>
              </p:cNvCxnSpPr>
              <p:nvPr/>
            </p:nvCxnSpPr>
            <p:spPr bwMode="auto">
              <a:xfrm flipV="1">
                <a:off x="5070" y="895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9" name="AutoShape 482"/>
              <p:cNvCxnSpPr>
                <a:cxnSpLocks noChangeShapeType="1"/>
              </p:cNvCxnSpPr>
              <p:nvPr/>
            </p:nvCxnSpPr>
            <p:spPr bwMode="auto">
              <a:xfrm>
                <a:off x="5070" y="888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0" name="AutoShape 483"/>
              <p:cNvCxnSpPr>
                <a:cxnSpLocks noChangeShapeType="1"/>
              </p:cNvCxnSpPr>
              <p:nvPr/>
            </p:nvCxnSpPr>
            <p:spPr bwMode="auto">
              <a:xfrm flipH="1">
                <a:off x="4174" y="930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1" name="AutoShape 484"/>
              <p:cNvCxnSpPr>
                <a:cxnSpLocks noChangeShapeType="1"/>
              </p:cNvCxnSpPr>
              <p:nvPr/>
            </p:nvCxnSpPr>
            <p:spPr bwMode="auto">
              <a:xfrm>
                <a:off x="4174" y="940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2" name="AutoShape 485"/>
              <p:cNvCxnSpPr>
                <a:cxnSpLocks noChangeShapeType="1"/>
              </p:cNvCxnSpPr>
              <p:nvPr/>
            </p:nvCxnSpPr>
            <p:spPr bwMode="auto">
              <a:xfrm flipV="1">
                <a:off x="4286" y="9472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3" name="AutoShape 486"/>
              <p:cNvCxnSpPr>
                <a:cxnSpLocks noChangeShapeType="1"/>
              </p:cNvCxnSpPr>
              <p:nvPr/>
            </p:nvCxnSpPr>
            <p:spPr bwMode="auto">
              <a:xfrm flipV="1">
                <a:off x="5070" y="934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4" name="AutoShape 487"/>
              <p:cNvCxnSpPr>
                <a:cxnSpLocks noChangeShapeType="1"/>
              </p:cNvCxnSpPr>
              <p:nvPr/>
            </p:nvCxnSpPr>
            <p:spPr bwMode="auto">
              <a:xfrm>
                <a:off x="5070" y="927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5" name="AutoShape 488"/>
              <p:cNvCxnSpPr>
                <a:cxnSpLocks noChangeShapeType="1"/>
              </p:cNvCxnSpPr>
              <p:nvPr/>
            </p:nvCxnSpPr>
            <p:spPr bwMode="auto">
              <a:xfrm flipV="1">
                <a:off x="4287" y="9471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6" name="AutoShape 489"/>
              <p:cNvCxnSpPr>
                <a:cxnSpLocks noChangeShapeType="1"/>
              </p:cNvCxnSpPr>
              <p:nvPr/>
            </p:nvCxnSpPr>
            <p:spPr bwMode="auto">
              <a:xfrm flipH="1">
                <a:off x="4175" y="9502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7" name="AutoShape 490"/>
              <p:cNvCxnSpPr>
                <a:cxnSpLocks noChangeShapeType="1"/>
              </p:cNvCxnSpPr>
              <p:nvPr/>
            </p:nvCxnSpPr>
            <p:spPr bwMode="auto">
              <a:xfrm>
                <a:off x="4175" y="9601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8" name="AutoShape 491"/>
              <p:cNvCxnSpPr>
                <a:cxnSpLocks noChangeShapeType="1"/>
              </p:cNvCxnSpPr>
              <p:nvPr/>
            </p:nvCxnSpPr>
            <p:spPr bwMode="auto">
              <a:xfrm flipV="1">
                <a:off x="5071" y="9545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9" name="AutoShape 492"/>
              <p:cNvCxnSpPr>
                <a:cxnSpLocks noChangeShapeType="1"/>
              </p:cNvCxnSpPr>
              <p:nvPr/>
            </p:nvCxnSpPr>
            <p:spPr bwMode="auto">
              <a:xfrm>
                <a:off x="5071" y="9471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0" name="AutoShape 493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1" name="AutoShape 494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2" name="AutoShape 495"/>
              <p:cNvCxnSpPr>
                <a:cxnSpLocks noChangeShapeType="1"/>
              </p:cNvCxnSpPr>
              <p:nvPr/>
            </p:nvCxnSpPr>
            <p:spPr bwMode="auto">
              <a:xfrm flipH="1">
                <a:off x="4174" y="9117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3" name="AutoShape 496"/>
              <p:cNvCxnSpPr>
                <a:cxnSpLocks noChangeShapeType="1"/>
              </p:cNvCxnSpPr>
              <p:nvPr/>
            </p:nvCxnSpPr>
            <p:spPr bwMode="auto">
              <a:xfrm>
                <a:off x="4174" y="9216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4" name="AutoShape 497"/>
              <p:cNvCxnSpPr>
                <a:cxnSpLocks noChangeShapeType="1"/>
              </p:cNvCxnSpPr>
              <p:nvPr/>
            </p:nvCxnSpPr>
            <p:spPr bwMode="auto">
              <a:xfrm flipV="1">
                <a:off x="4286" y="928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5" name="AutoShape 498"/>
              <p:cNvCxnSpPr>
                <a:cxnSpLocks noChangeShapeType="1"/>
              </p:cNvCxnSpPr>
              <p:nvPr/>
            </p:nvCxnSpPr>
            <p:spPr bwMode="auto">
              <a:xfrm flipV="1">
                <a:off x="5070" y="9160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6" name="AutoShape 499"/>
              <p:cNvCxnSpPr>
                <a:cxnSpLocks noChangeShapeType="1"/>
              </p:cNvCxnSpPr>
              <p:nvPr/>
            </p:nvCxnSpPr>
            <p:spPr bwMode="auto">
              <a:xfrm>
                <a:off x="5070" y="9086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7" name="AutoShape 500"/>
              <p:cNvCxnSpPr>
                <a:cxnSpLocks noChangeShapeType="1"/>
              </p:cNvCxnSpPr>
              <p:nvPr/>
            </p:nvCxnSpPr>
            <p:spPr bwMode="auto">
              <a:xfrm flipV="1">
                <a:off x="4286" y="927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8" name="AutoShape 501"/>
              <p:cNvCxnSpPr>
                <a:cxnSpLocks noChangeShapeType="1"/>
              </p:cNvCxnSpPr>
              <p:nvPr/>
            </p:nvCxnSpPr>
            <p:spPr bwMode="auto">
              <a:xfrm flipV="1">
                <a:off x="4286" y="966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9" name="AutoShape 502"/>
              <p:cNvCxnSpPr>
                <a:cxnSpLocks noChangeShapeType="1"/>
              </p:cNvCxnSpPr>
              <p:nvPr/>
            </p:nvCxnSpPr>
            <p:spPr bwMode="auto">
              <a:xfrm flipH="1">
                <a:off x="4174" y="969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0" name="AutoShape 503"/>
              <p:cNvCxnSpPr>
                <a:cxnSpLocks noChangeShapeType="1"/>
              </p:cNvCxnSpPr>
              <p:nvPr/>
            </p:nvCxnSpPr>
            <p:spPr bwMode="auto">
              <a:xfrm>
                <a:off x="4174" y="979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1" name="AutoShape 504"/>
              <p:cNvCxnSpPr>
                <a:cxnSpLocks noChangeShapeType="1"/>
              </p:cNvCxnSpPr>
              <p:nvPr/>
            </p:nvCxnSpPr>
            <p:spPr bwMode="auto">
              <a:xfrm flipV="1">
                <a:off x="5070" y="974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2" name="AutoShape 505"/>
              <p:cNvCxnSpPr>
                <a:cxnSpLocks noChangeShapeType="1"/>
              </p:cNvCxnSpPr>
              <p:nvPr/>
            </p:nvCxnSpPr>
            <p:spPr bwMode="auto">
              <a:xfrm>
                <a:off x="5070" y="966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3" name="AutoShape 506"/>
              <p:cNvCxnSpPr>
                <a:cxnSpLocks noChangeShapeType="1"/>
              </p:cNvCxnSpPr>
              <p:nvPr/>
            </p:nvCxnSpPr>
            <p:spPr bwMode="auto">
              <a:xfrm flipH="1">
                <a:off x="4174" y="1008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4" name="AutoShape 507"/>
              <p:cNvCxnSpPr>
                <a:cxnSpLocks noChangeShapeType="1"/>
              </p:cNvCxnSpPr>
              <p:nvPr/>
            </p:nvCxnSpPr>
            <p:spPr bwMode="auto">
              <a:xfrm>
                <a:off x="4174" y="1018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5" name="AutoShape 508"/>
              <p:cNvCxnSpPr>
                <a:cxnSpLocks noChangeShapeType="1"/>
              </p:cNvCxnSpPr>
              <p:nvPr/>
            </p:nvCxnSpPr>
            <p:spPr bwMode="auto">
              <a:xfrm flipV="1">
                <a:off x="4286" y="10255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6" name="AutoShape 509"/>
              <p:cNvCxnSpPr>
                <a:cxnSpLocks noChangeShapeType="1"/>
              </p:cNvCxnSpPr>
              <p:nvPr/>
            </p:nvCxnSpPr>
            <p:spPr bwMode="auto">
              <a:xfrm flipV="1">
                <a:off x="5070" y="1013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7" name="AutoShape 510"/>
              <p:cNvCxnSpPr>
                <a:cxnSpLocks noChangeShapeType="1"/>
              </p:cNvCxnSpPr>
              <p:nvPr/>
            </p:nvCxnSpPr>
            <p:spPr bwMode="auto">
              <a:xfrm>
                <a:off x="5070" y="1005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8" name="AutoShape 511"/>
              <p:cNvCxnSpPr>
                <a:cxnSpLocks noChangeShapeType="1"/>
              </p:cNvCxnSpPr>
              <p:nvPr/>
            </p:nvCxnSpPr>
            <p:spPr bwMode="auto">
              <a:xfrm flipV="1">
                <a:off x="4287" y="10254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9" name="AutoShape 512"/>
              <p:cNvCxnSpPr>
                <a:cxnSpLocks noChangeShapeType="1"/>
              </p:cNvCxnSpPr>
              <p:nvPr/>
            </p:nvCxnSpPr>
            <p:spPr bwMode="auto">
              <a:xfrm flipH="1">
                <a:off x="4175" y="10285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0" name="AutoShape 513"/>
              <p:cNvCxnSpPr>
                <a:cxnSpLocks noChangeShapeType="1"/>
              </p:cNvCxnSpPr>
              <p:nvPr/>
            </p:nvCxnSpPr>
            <p:spPr bwMode="auto">
              <a:xfrm>
                <a:off x="4175" y="10384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1" name="AutoShape 514"/>
              <p:cNvCxnSpPr>
                <a:cxnSpLocks noChangeShapeType="1"/>
              </p:cNvCxnSpPr>
              <p:nvPr/>
            </p:nvCxnSpPr>
            <p:spPr bwMode="auto">
              <a:xfrm flipV="1">
                <a:off x="5071" y="10328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2" name="AutoShape 515"/>
              <p:cNvCxnSpPr>
                <a:cxnSpLocks noChangeShapeType="1"/>
              </p:cNvCxnSpPr>
              <p:nvPr/>
            </p:nvCxnSpPr>
            <p:spPr bwMode="auto">
              <a:xfrm>
                <a:off x="5071" y="10254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3" name="AutoShape 516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4" name="AutoShape 517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5" name="AutoShape 518"/>
              <p:cNvCxnSpPr>
                <a:cxnSpLocks noChangeShapeType="1"/>
              </p:cNvCxnSpPr>
              <p:nvPr/>
            </p:nvCxnSpPr>
            <p:spPr bwMode="auto">
              <a:xfrm flipH="1">
                <a:off x="4174" y="990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6" name="AutoShape 519"/>
              <p:cNvCxnSpPr>
                <a:cxnSpLocks noChangeShapeType="1"/>
              </p:cNvCxnSpPr>
              <p:nvPr/>
            </p:nvCxnSpPr>
            <p:spPr bwMode="auto">
              <a:xfrm>
                <a:off x="4174" y="999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7" name="AutoShape 520"/>
              <p:cNvCxnSpPr>
                <a:cxnSpLocks noChangeShapeType="1"/>
              </p:cNvCxnSpPr>
              <p:nvPr/>
            </p:nvCxnSpPr>
            <p:spPr bwMode="auto">
              <a:xfrm flipV="1">
                <a:off x="4286" y="1006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8" name="AutoShape 521"/>
              <p:cNvCxnSpPr>
                <a:cxnSpLocks noChangeShapeType="1"/>
              </p:cNvCxnSpPr>
              <p:nvPr/>
            </p:nvCxnSpPr>
            <p:spPr bwMode="auto">
              <a:xfrm flipV="1">
                <a:off x="5070" y="994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9" name="AutoShape 522"/>
              <p:cNvCxnSpPr>
                <a:cxnSpLocks noChangeShapeType="1"/>
              </p:cNvCxnSpPr>
              <p:nvPr/>
            </p:nvCxnSpPr>
            <p:spPr bwMode="auto">
              <a:xfrm>
                <a:off x="5070" y="986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0" name="AutoShape 523"/>
              <p:cNvCxnSpPr>
                <a:cxnSpLocks noChangeShapeType="1"/>
              </p:cNvCxnSpPr>
              <p:nvPr/>
            </p:nvCxnSpPr>
            <p:spPr bwMode="auto">
              <a:xfrm flipV="1">
                <a:off x="4286" y="1006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4" name="Group 524"/>
            <p:cNvGrpSpPr>
              <a:grpSpLocks/>
            </p:cNvGrpSpPr>
            <p:nvPr/>
          </p:nvGrpSpPr>
          <p:grpSpPr bwMode="auto">
            <a:xfrm rot="10712882" flipH="1">
              <a:off x="2240115" y="5184434"/>
              <a:ext cx="258886" cy="505680"/>
              <a:chOff x="3766" y="6558"/>
              <a:chExt cx="1805" cy="3920"/>
            </a:xfrm>
          </p:grpSpPr>
          <p:cxnSp>
            <p:nvCxnSpPr>
              <p:cNvPr id="285" name="AutoShape 525"/>
              <p:cNvCxnSpPr>
                <a:cxnSpLocks noChangeShapeType="1"/>
              </p:cNvCxnSpPr>
              <p:nvPr/>
            </p:nvCxnSpPr>
            <p:spPr bwMode="auto">
              <a:xfrm>
                <a:off x="3766" y="7138"/>
                <a:ext cx="1805" cy="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6" name="AutoShape 526"/>
              <p:cNvCxnSpPr>
                <a:cxnSpLocks noChangeShapeType="1"/>
              </p:cNvCxnSpPr>
              <p:nvPr/>
            </p:nvCxnSpPr>
            <p:spPr bwMode="auto">
              <a:xfrm>
                <a:off x="4535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7" name="AutoShape 527"/>
              <p:cNvCxnSpPr>
                <a:cxnSpLocks noChangeShapeType="1"/>
              </p:cNvCxnSpPr>
              <p:nvPr/>
            </p:nvCxnSpPr>
            <p:spPr bwMode="auto">
              <a:xfrm>
                <a:off x="4535" y="6837"/>
                <a:ext cx="2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8" name="AutoShape 528"/>
              <p:cNvCxnSpPr>
                <a:cxnSpLocks noChangeShapeType="1"/>
              </p:cNvCxnSpPr>
              <p:nvPr/>
            </p:nvCxnSpPr>
            <p:spPr bwMode="auto">
              <a:xfrm flipV="1">
                <a:off x="4796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89" name="Arc 529"/>
              <p:cNvSpPr>
                <a:spLocks/>
              </p:cNvSpPr>
              <p:nvPr/>
            </p:nvSpPr>
            <p:spPr bwMode="auto">
              <a:xfrm>
                <a:off x="479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Arc 530"/>
              <p:cNvSpPr>
                <a:spLocks/>
              </p:cNvSpPr>
              <p:nvPr/>
            </p:nvSpPr>
            <p:spPr bwMode="auto">
              <a:xfrm flipH="1">
                <a:off x="376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291" name="AutoShape 531"/>
              <p:cNvCxnSpPr>
                <a:cxnSpLocks noChangeShapeType="1"/>
              </p:cNvCxnSpPr>
              <p:nvPr/>
            </p:nvCxnSpPr>
            <p:spPr bwMode="auto">
              <a:xfrm flipH="1">
                <a:off x="4165" y="7143"/>
                <a:ext cx="84" cy="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" name="AutoShape 532"/>
              <p:cNvCxnSpPr>
                <a:cxnSpLocks noChangeShapeType="1"/>
              </p:cNvCxnSpPr>
              <p:nvPr/>
            </p:nvCxnSpPr>
            <p:spPr bwMode="auto">
              <a:xfrm>
                <a:off x="5126" y="7138"/>
                <a:ext cx="62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3" name="AutoShape 533"/>
              <p:cNvCxnSpPr>
                <a:cxnSpLocks noChangeShapeType="1"/>
              </p:cNvCxnSpPr>
              <p:nvPr/>
            </p:nvCxnSpPr>
            <p:spPr bwMode="auto">
              <a:xfrm flipH="1">
                <a:off x="5061" y="7195"/>
                <a:ext cx="127" cy="1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4" name="AutoShape 534"/>
              <p:cNvCxnSpPr>
                <a:cxnSpLocks noChangeShapeType="1"/>
              </p:cNvCxnSpPr>
              <p:nvPr/>
            </p:nvCxnSpPr>
            <p:spPr bwMode="auto">
              <a:xfrm>
                <a:off x="4174" y="7236"/>
                <a:ext cx="103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5" name="AutoShape 535"/>
              <p:cNvCxnSpPr>
                <a:cxnSpLocks noChangeShapeType="1"/>
              </p:cNvCxnSpPr>
              <p:nvPr/>
            </p:nvCxnSpPr>
            <p:spPr bwMode="auto">
              <a:xfrm flipV="1">
                <a:off x="4277" y="731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6" name="AutoShape 536"/>
              <p:cNvCxnSpPr>
                <a:cxnSpLocks noChangeShapeType="1"/>
              </p:cNvCxnSpPr>
              <p:nvPr/>
            </p:nvCxnSpPr>
            <p:spPr bwMode="auto">
              <a:xfrm flipH="1">
                <a:off x="4165" y="735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" name="AutoShape 537"/>
              <p:cNvCxnSpPr>
                <a:cxnSpLocks noChangeShapeType="1"/>
              </p:cNvCxnSpPr>
              <p:nvPr/>
            </p:nvCxnSpPr>
            <p:spPr bwMode="auto">
              <a:xfrm>
                <a:off x="4165" y="744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8" name="AutoShape 538"/>
              <p:cNvCxnSpPr>
                <a:cxnSpLocks noChangeShapeType="1"/>
              </p:cNvCxnSpPr>
              <p:nvPr/>
            </p:nvCxnSpPr>
            <p:spPr bwMode="auto">
              <a:xfrm flipV="1">
                <a:off x="5061" y="739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9" name="AutoShape 539"/>
              <p:cNvCxnSpPr>
                <a:cxnSpLocks noChangeShapeType="1"/>
              </p:cNvCxnSpPr>
              <p:nvPr/>
            </p:nvCxnSpPr>
            <p:spPr bwMode="auto">
              <a:xfrm>
                <a:off x="5061" y="731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0" name="AutoShape 540"/>
              <p:cNvCxnSpPr>
                <a:cxnSpLocks noChangeShapeType="1"/>
              </p:cNvCxnSpPr>
              <p:nvPr/>
            </p:nvCxnSpPr>
            <p:spPr bwMode="auto">
              <a:xfrm flipH="1">
                <a:off x="4165" y="774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1" name="AutoShape 541"/>
              <p:cNvCxnSpPr>
                <a:cxnSpLocks noChangeShapeType="1"/>
              </p:cNvCxnSpPr>
              <p:nvPr/>
            </p:nvCxnSpPr>
            <p:spPr bwMode="auto">
              <a:xfrm>
                <a:off x="4165" y="783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2" name="AutoShape 542"/>
              <p:cNvCxnSpPr>
                <a:cxnSpLocks noChangeShapeType="1"/>
              </p:cNvCxnSpPr>
              <p:nvPr/>
            </p:nvCxnSpPr>
            <p:spPr bwMode="auto">
              <a:xfrm flipV="1">
                <a:off x="4277" y="790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3" name="AutoShape 543"/>
              <p:cNvCxnSpPr>
                <a:cxnSpLocks noChangeShapeType="1"/>
              </p:cNvCxnSpPr>
              <p:nvPr/>
            </p:nvCxnSpPr>
            <p:spPr bwMode="auto">
              <a:xfrm flipV="1">
                <a:off x="5061" y="778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4" name="AutoShape 544"/>
              <p:cNvCxnSpPr>
                <a:cxnSpLocks noChangeShapeType="1"/>
              </p:cNvCxnSpPr>
              <p:nvPr/>
            </p:nvCxnSpPr>
            <p:spPr bwMode="auto">
              <a:xfrm>
                <a:off x="5061" y="770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5" name="AutoShape 545"/>
              <p:cNvCxnSpPr>
                <a:cxnSpLocks noChangeShapeType="1"/>
              </p:cNvCxnSpPr>
              <p:nvPr/>
            </p:nvCxnSpPr>
            <p:spPr bwMode="auto">
              <a:xfrm flipV="1">
                <a:off x="4278" y="790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6" name="AutoShape 546"/>
              <p:cNvCxnSpPr>
                <a:cxnSpLocks noChangeShapeType="1"/>
              </p:cNvCxnSpPr>
              <p:nvPr/>
            </p:nvCxnSpPr>
            <p:spPr bwMode="auto">
              <a:xfrm flipH="1">
                <a:off x="4166" y="793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7" name="AutoShape 547"/>
              <p:cNvCxnSpPr>
                <a:cxnSpLocks noChangeShapeType="1"/>
              </p:cNvCxnSpPr>
              <p:nvPr/>
            </p:nvCxnSpPr>
            <p:spPr bwMode="auto">
              <a:xfrm>
                <a:off x="4166" y="803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8" name="AutoShape 548"/>
              <p:cNvCxnSpPr>
                <a:cxnSpLocks noChangeShapeType="1"/>
              </p:cNvCxnSpPr>
              <p:nvPr/>
            </p:nvCxnSpPr>
            <p:spPr bwMode="auto">
              <a:xfrm flipV="1">
                <a:off x="5062" y="797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9" name="AutoShape 549"/>
              <p:cNvCxnSpPr>
                <a:cxnSpLocks noChangeShapeType="1"/>
              </p:cNvCxnSpPr>
              <p:nvPr/>
            </p:nvCxnSpPr>
            <p:spPr bwMode="auto">
              <a:xfrm>
                <a:off x="5062" y="790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0" name="AutoShape 550"/>
              <p:cNvCxnSpPr>
                <a:cxnSpLocks noChangeShapeType="1"/>
              </p:cNvCxnSpPr>
              <p:nvPr/>
            </p:nvCxnSpPr>
            <p:spPr bwMode="auto">
              <a:xfrm flipV="1">
                <a:off x="4287" y="10451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1" name="AutoShape 551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2" name="AutoShape 552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3" name="AutoShape 553"/>
              <p:cNvCxnSpPr>
                <a:cxnSpLocks noChangeShapeType="1"/>
              </p:cNvCxnSpPr>
              <p:nvPr/>
            </p:nvCxnSpPr>
            <p:spPr bwMode="auto">
              <a:xfrm flipH="1">
                <a:off x="4165" y="7551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4" name="AutoShape 554"/>
              <p:cNvCxnSpPr>
                <a:cxnSpLocks noChangeShapeType="1"/>
              </p:cNvCxnSpPr>
              <p:nvPr/>
            </p:nvCxnSpPr>
            <p:spPr bwMode="auto">
              <a:xfrm>
                <a:off x="4165" y="7650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5" name="AutoShape 555"/>
              <p:cNvCxnSpPr>
                <a:cxnSpLocks noChangeShapeType="1"/>
              </p:cNvCxnSpPr>
              <p:nvPr/>
            </p:nvCxnSpPr>
            <p:spPr bwMode="auto">
              <a:xfrm flipV="1">
                <a:off x="4277" y="7717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6" name="AutoShape 556"/>
              <p:cNvCxnSpPr>
                <a:cxnSpLocks noChangeShapeType="1"/>
              </p:cNvCxnSpPr>
              <p:nvPr/>
            </p:nvCxnSpPr>
            <p:spPr bwMode="auto">
              <a:xfrm flipV="1">
                <a:off x="5061" y="7594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7" name="AutoShape 557"/>
              <p:cNvCxnSpPr>
                <a:cxnSpLocks noChangeShapeType="1"/>
              </p:cNvCxnSpPr>
              <p:nvPr/>
            </p:nvCxnSpPr>
            <p:spPr bwMode="auto">
              <a:xfrm>
                <a:off x="5061" y="7520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8" name="AutoShape 558"/>
              <p:cNvCxnSpPr>
                <a:cxnSpLocks noChangeShapeType="1"/>
              </p:cNvCxnSpPr>
              <p:nvPr/>
            </p:nvCxnSpPr>
            <p:spPr bwMode="auto">
              <a:xfrm flipV="1">
                <a:off x="4277" y="771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9" name="AutoShape 559"/>
              <p:cNvCxnSpPr>
                <a:cxnSpLocks noChangeShapeType="1"/>
              </p:cNvCxnSpPr>
              <p:nvPr/>
            </p:nvCxnSpPr>
            <p:spPr bwMode="auto">
              <a:xfrm flipV="1">
                <a:off x="4282" y="810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0" name="AutoShape 560"/>
              <p:cNvCxnSpPr>
                <a:cxnSpLocks noChangeShapeType="1"/>
              </p:cNvCxnSpPr>
              <p:nvPr/>
            </p:nvCxnSpPr>
            <p:spPr bwMode="auto">
              <a:xfrm flipH="1">
                <a:off x="4170" y="813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1" name="AutoShape 561"/>
              <p:cNvCxnSpPr>
                <a:cxnSpLocks noChangeShapeType="1"/>
              </p:cNvCxnSpPr>
              <p:nvPr/>
            </p:nvCxnSpPr>
            <p:spPr bwMode="auto">
              <a:xfrm>
                <a:off x="4170" y="823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2" name="AutoShape 562"/>
              <p:cNvCxnSpPr>
                <a:cxnSpLocks noChangeShapeType="1"/>
              </p:cNvCxnSpPr>
              <p:nvPr/>
            </p:nvCxnSpPr>
            <p:spPr bwMode="auto">
              <a:xfrm flipV="1">
                <a:off x="5066" y="817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3" name="AutoShape 563"/>
              <p:cNvCxnSpPr>
                <a:cxnSpLocks noChangeShapeType="1"/>
              </p:cNvCxnSpPr>
              <p:nvPr/>
            </p:nvCxnSpPr>
            <p:spPr bwMode="auto">
              <a:xfrm>
                <a:off x="5066" y="810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4" name="AutoShape 564"/>
              <p:cNvCxnSpPr>
                <a:cxnSpLocks noChangeShapeType="1"/>
              </p:cNvCxnSpPr>
              <p:nvPr/>
            </p:nvCxnSpPr>
            <p:spPr bwMode="auto">
              <a:xfrm flipH="1">
                <a:off x="4170" y="852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5" name="AutoShape 565"/>
              <p:cNvCxnSpPr>
                <a:cxnSpLocks noChangeShapeType="1"/>
              </p:cNvCxnSpPr>
              <p:nvPr/>
            </p:nvCxnSpPr>
            <p:spPr bwMode="auto">
              <a:xfrm>
                <a:off x="4170" y="862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6" name="AutoShape 566"/>
              <p:cNvCxnSpPr>
                <a:cxnSpLocks noChangeShapeType="1"/>
              </p:cNvCxnSpPr>
              <p:nvPr/>
            </p:nvCxnSpPr>
            <p:spPr bwMode="auto">
              <a:xfrm flipV="1">
                <a:off x="4282" y="868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7" name="AutoShape 567"/>
              <p:cNvCxnSpPr>
                <a:cxnSpLocks noChangeShapeType="1"/>
              </p:cNvCxnSpPr>
              <p:nvPr/>
            </p:nvCxnSpPr>
            <p:spPr bwMode="auto">
              <a:xfrm flipV="1">
                <a:off x="5066" y="856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8" name="AutoShape 568"/>
              <p:cNvCxnSpPr>
                <a:cxnSpLocks noChangeShapeType="1"/>
              </p:cNvCxnSpPr>
              <p:nvPr/>
            </p:nvCxnSpPr>
            <p:spPr bwMode="auto">
              <a:xfrm>
                <a:off x="5066" y="849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9" name="AutoShape 569"/>
              <p:cNvCxnSpPr>
                <a:cxnSpLocks noChangeShapeType="1"/>
              </p:cNvCxnSpPr>
              <p:nvPr/>
            </p:nvCxnSpPr>
            <p:spPr bwMode="auto">
              <a:xfrm flipV="1">
                <a:off x="4283" y="868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0" name="AutoShape 570"/>
              <p:cNvCxnSpPr>
                <a:cxnSpLocks noChangeShapeType="1"/>
              </p:cNvCxnSpPr>
              <p:nvPr/>
            </p:nvCxnSpPr>
            <p:spPr bwMode="auto">
              <a:xfrm flipH="1">
                <a:off x="4171" y="871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1" name="AutoShape 571"/>
              <p:cNvCxnSpPr>
                <a:cxnSpLocks noChangeShapeType="1"/>
              </p:cNvCxnSpPr>
              <p:nvPr/>
            </p:nvCxnSpPr>
            <p:spPr bwMode="auto">
              <a:xfrm>
                <a:off x="4171" y="881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2" name="AutoShape 572"/>
              <p:cNvCxnSpPr>
                <a:cxnSpLocks noChangeShapeType="1"/>
              </p:cNvCxnSpPr>
              <p:nvPr/>
            </p:nvCxnSpPr>
            <p:spPr bwMode="auto">
              <a:xfrm flipV="1">
                <a:off x="5067" y="876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3" name="AutoShape 573"/>
              <p:cNvCxnSpPr>
                <a:cxnSpLocks noChangeShapeType="1"/>
              </p:cNvCxnSpPr>
              <p:nvPr/>
            </p:nvCxnSpPr>
            <p:spPr bwMode="auto">
              <a:xfrm>
                <a:off x="5067" y="868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4" name="AutoShape 574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5" name="AutoShape 575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6" name="AutoShape 576"/>
              <p:cNvCxnSpPr>
                <a:cxnSpLocks noChangeShapeType="1"/>
              </p:cNvCxnSpPr>
              <p:nvPr/>
            </p:nvCxnSpPr>
            <p:spPr bwMode="auto">
              <a:xfrm flipH="1">
                <a:off x="4170" y="8334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7" name="AutoShape 577"/>
              <p:cNvCxnSpPr>
                <a:cxnSpLocks noChangeShapeType="1"/>
              </p:cNvCxnSpPr>
              <p:nvPr/>
            </p:nvCxnSpPr>
            <p:spPr bwMode="auto">
              <a:xfrm>
                <a:off x="4170" y="8433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8" name="AutoShape 578"/>
              <p:cNvCxnSpPr>
                <a:cxnSpLocks noChangeShapeType="1"/>
              </p:cNvCxnSpPr>
              <p:nvPr/>
            </p:nvCxnSpPr>
            <p:spPr bwMode="auto">
              <a:xfrm flipV="1">
                <a:off x="4282" y="850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9" name="AutoShape 579"/>
              <p:cNvCxnSpPr>
                <a:cxnSpLocks noChangeShapeType="1"/>
              </p:cNvCxnSpPr>
              <p:nvPr/>
            </p:nvCxnSpPr>
            <p:spPr bwMode="auto">
              <a:xfrm flipV="1">
                <a:off x="5066" y="8377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0" name="AutoShape 580"/>
              <p:cNvCxnSpPr>
                <a:cxnSpLocks noChangeShapeType="1"/>
              </p:cNvCxnSpPr>
              <p:nvPr/>
            </p:nvCxnSpPr>
            <p:spPr bwMode="auto">
              <a:xfrm>
                <a:off x="5066" y="8303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1" name="AutoShape 581"/>
              <p:cNvCxnSpPr>
                <a:cxnSpLocks noChangeShapeType="1"/>
              </p:cNvCxnSpPr>
              <p:nvPr/>
            </p:nvCxnSpPr>
            <p:spPr bwMode="auto">
              <a:xfrm flipV="1">
                <a:off x="4282" y="849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2" name="AutoShape 582"/>
              <p:cNvCxnSpPr>
                <a:cxnSpLocks noChangeShapeType="1"/>
              </p:cNvCxnSpPr>
              <p:nvPr/>
            </p:nvCxnSpPr>
            <p:spPr bwMode="auto">
              <a:xfrm flipV="1">
                <a:off x="4286" y="888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3" name="AutoShape 583"/>
              <p:cNvCxnSpPr>
                <a:cxnSpLocks noChangeShapeType="1"/>
              </p:cNvCxnSpPr>
              <p:nvPr/>
            </p:nvCxnSpPr>
            <p:spPr bwMode="auto">
              <a:xfrm flipH="1">
                <a:off x="4174" y="891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4" name="AutoShape 584"/>
              <p:cNvCxnSpPr>
                <a:cxnSpLocks noChangeShapeType="1"/>
              </p:cNvCxnSpPr>
              <p:nvPr/>
            </p:nvCxnSpPr>
            <p:spPr bwMode="auto">
              <a:xfrm>
                <a:off x="4174" y="901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5" name="AutoShape 585"/>
              <p:cNvCxnSpPr>
                <a:cxnSpLocks noChangeShapeType="1"/>
              </p:cNvCxnSpPr>
              <p:nvPr/>
            </p:nvCxnSpPr>
            <p:spPr bwMode="auto">
              <a:xfrm flipV="1">
                <a:off x="5070" y="895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6" name="AutoShape 586"/>
              <p:cNvCxnSpPr>
                <a:cxnSpLocks noChangeShapeType="1"/>
              </p:cNvCxnSpPr>
              <p:nvPr/>
            </p:nvCxnSpPr>
            <p:spPr bwMode="auto">
              <a:xfrm>
                <a:off x="5070" y="888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7" name="AutoShape 587"/>
              <p:cNvCxnSpPr>
                <a:cxnSpLocks noChangeShapeType="1"/>
              </p:cNvCxnSpPr>
              <p:nvPr/>
            </p:nvCxnSpPr>
            <p:spPr bwMode="auto">
              <a:xfrm flipH="1">
                <a:off x="4174" y="930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8" name="AutoShape 588"/>
              <p:cNvCxnSpPr>
                <a:cxnSpLocks noChangeShapeType="1"/>
              </p:cNvCxnSpPr>
              <p:nvPr/>
            </p:nvCxnSpPr>
            <p:spPr bwMode="auto">
              <a:xfrm>
                <a:off x="4174" y="940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9" name="AutoShape 589"/>
              <p:cNvCxnSpPr>
                <a:cxnSpLocks noChangeShapeType="1"/>
              </p:cNvCxnSpPr>
              <p:nvPr/>
            </p:nvCxnSpPr>
            <p:spPr bwMode="auto">
              <a:xfrm flipV="1">
                <a:off x="4286" y="9472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0" name="AutoShape 590"/>
              <p:cNvCxnSpPr>
                <a:cxnSpLocks noChangeShapeType="1"/>
              </p:cNvCxnSpPr>
              <p:nvPr/>
            </p:nvCxnSpPr>
            <p:spPr bwMode="auto">
              <a:xfrm flipV="1">
                <a:off x="5070" y="934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1" name="AutoShape 591"/>
              <p:cNvCxnSpPr>
                <a:cxnSpLocks noChangeShapeType="1"/>
              </p:cNvCxnSpPr>
              <p:nvPr/>
            </p:nvCxnSpPr>
            <p:spPr bwMode="auto">
              <a:xfrm>
                <a:off x="5070" y="927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2" name="AutoShape 592"/>
              <p:cNvCxnSpPr>
                <a:cxnSpLocks noChangeShapeType="1"/>
              </p:cNvCxnSpPr>
              <p:nvPr/>
            </p:nvCxnSpPr>
            <p:spPr bwMode="auto">
              <a:xfrm flipV="1">
                <a:off x="4287" y="9471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3" name="AutoShape 593"/>
              <p:cNvCxnSpPr>
                <a:cxnSpLocks noChangeShapeType="1"/>
              </p:cNvCxnSpPr>
              <p:nvPr/>
            </p:nvCxnSpPr>
            <p:spPr bwMode="auto">
              <a:xfrm flipH="1">
                <a:off x="4175" y="9502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4" name="AutoShape 594"/>
              <p:cNvCxnSpPr>
                <a:cxnSpLocks noChangeShapeType="1"/>
              </p:cNvCxnSpPr>
              <p:nvPr/>
            </p:nvCxnSpPr>
            <p:spPr bwMode="auto">
              <a:xfrm>
                <a:off x="4175" y="9601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5" name="AutoShape 595"/>
              <p:cNvCxnSpPr>
                <a:cxnSpLocks noChangeShapeType="1"/>
              </p:cNvCxnSpPr>
              <p:nvPr/>
            </p:nvCxnSpPr>
            <p:spPr bwMode="auto">
              <a:xfrm flipV="1">
                <a:off x="5071" y="9545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6" name="AutoShape 596"/>
              <p:cNvCxnSpPr>
                <a:cxnSpLocks noChangeShapeType="1"/>
              </p:cNvCxnSpPr>
              <p:nvPr/>
            </p:nvCxnSpPr>
            <p:spPr bwMode="auto">
              <a:xfrm>
                <a:off x="5071" y="9471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7" name="AutoShape 597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" name="AutoShape 598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9" name="AutoShape 599"/>
              <p:cNvCxnSpPr>
                <a:cxnSpLocks noChangeShapeType="1"/>
              </p:cNvCxnSpPr>
              <p:nvPr/>
            </p:nvCxnSpPr>
            <p:spPr bwMode="auto">
              <a:xfrm flipH="1">
                <a:off x="4174" y="9117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0" name="AutoShape 600"/>
              <p:cNvCxnSpPr>
                <a:cxnSpLocks noChangeShapeType="1"/>
              </p:cNvCxnSpPr>
              <p:nvPr/>
            </p:nvCxnSpPr>
            <p:spPr bwMode="auto">
              <a:xfrm>
                <a:off x="4174" y="9216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1" name="AutoShape 601"/>
              <p:cNvCxnSpPr>
                <a:cxnSpLocks noChangeShapeType="1"/>
              </p:cNvCxnSpPr>
              <p:nvPr/>
            </p:nvCxnSpPr>
            <p:spPr bwMode="auto">
              <a:xfrm flipV="1">
                <a:off x="4286" y="928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2" name="AutoShape 602"/>
              <p:cNvCxnSpPr>
                <a:cxnSpLocks noChangeShapeType="1"/>
              </p:cNvCxnSpPr>
              <p:nvPr/>
            </p:nvCxnSpPr>
            <p:spPr bwMode="auto">
              <a:xfrm flipV="1">
                <a:off x="5070" y="9160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3" name="AutoShape 603"/>
              <p:cNvCxnSpPr>
                <a:cxnSpLocks noChangeShapeType="1"/>
              </p:cNvCxnSpPr>
              <p:nvPr/>
            </p:nvCxnSpPr>
            <p:spPr bwMode="auto">
              <a:xfrm>
                <a:off x="5070" y="9086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4" name="AutoShape 604"/>
              <p:cNvCxnSpPr>
                <a:cxnSpLocks noChangeShapeType="1"/>
              </p:cNvCxnSpPr>
              <p:nvPr/>
            </p:nvCxnSpPr>
            <p:spPr bwMode="auto">
              <a:xfrm flipV="1">
                <a:off x="4286" y="927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5" name="AutoShape 605"/>
              <p:cNvCxnSpPr>
                <a:cxnSpLocks noChangeShapeType="1"/>
              </p:cNvCxnSpPr>
              <p:nvPr/>
            </p:nvCxnSpPr>
            <p:spPr bwMode="auto">
              <a:xfrm flipV="1">
                <a:off x="4286" y="966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6" name="AutoShape 606"/>
              <p:cNvCxnSpPr>
                <a:cxnSpLocks noChangeShapeType="1"/>
              </p:cNvCxnSpPr>
              <p:nvPr/>
            </p:nvCxnSpPr>
            <p:spPr bwMode="auto">
              <a:xfrm flipH="1">
                <a:off x="4174" y="969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7" name="AutoShape 607"/>
              <p:cNvCxnSpPr>
                <a:cxnSpLocks noChangeShapeType="1"/>
              </p:cNvCxnSpPr>
              <p:nvPr/>
            </p:nvCxnSpPr>
            <p:spPr bwMode="auto">
              <a:xfrm>
                <a:off x="4174" y="979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8" name="AutoShape 608"/>
              <p:cNvCxnSpPr>
                <a:cxnSpLocks noChangeShapeType="1"/>
              </p:cNvCxnSpPr>
              <p:nvPr/>
            </p:nvCxnSpPr>
            <p:spPr bwMode="auto">
              <a:xfrm flipV="1">
                <a:off x="5070" y="974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9" name="AutoShape 609"/>
              <p:cNvCxnSpPr>
                <a:cxnSpLocks noChangeShapeType="1"/>
              </p:cNvCxnSpPr>
              <p:nvPr/>
            </p:nvCxnSpPr>
            <p:spPr bwMode="auto">
              <a:xfrm>
                <a:off x="5070" y="966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0" name="AutoShape 610"/>
              <p:cNvCxnSpPr>
                <a:cxnSpLocks noChangeShapeType="1"/>
              </p:cNvCxnSpPr>
              <p:nvPr/>
            </p:nvCxnSpPr>
            <p:spPr bwMode="auto">
              <a:xfrm flipH="1">
                <a:off x="4174" y="1008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1" name="AutoShape 611"/>
              <p:cNvCxnSpPr>
                <a:cxnSpLocks noChangeShapeType="1"/>
              </p:cNvCxnSpPr>
              <p:nvPr/>
            </p:nvCxnSpPr>
            <p:spPr bwMode="auto">
              <a:xfrm>
                <a:off x="4174" y="1018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2" name="AutoShape 612"/>
              <p:cNvCxnSpPr>
                <a:cxnSpLocks noChangeShapeType="1"/>
              </p:cNvCxnSpPr>
              <p:nvPr/>
            </p:nvCxnSpPr>
            <p:spPr bwMode="auto">
              <a:xfrm flipV="1">
                <a:off x="4286" y="10255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3" name="AutoShape 613"/>
              <p:cNvCxnSpPr>
                <a:cxnSpLocks noChangeShapeType="1"/>
              </p:cNvCxnSpPr>
              <p:nvPr/>
            </p:nvCxnSpPr>
            <p:spPr bwMode="auto">
              <a:xfrm flipV="1">
                <a:off x="5070" y="1013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4" name="AutoShape 614"/>
              <p:cNvCxnSpPr>
                <a:cxnSpLocks noChangeShapeType="1"/>
              </p:cNvCxnSpPr>
              <p:nvPr/>
            </p:nvCxnSpPr>
            <p:spPr bwMode="auto">
              <a:xfrm>
                <a:off x="5070" y="1005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5" name="AutoShape 615"/>
              <p:cNvCxnSpPr>
                <a:cxnSpLocks noChangeShapeType="1"/>
              </p:cNvCxnSpPr>
              <p:nvPr/>
            </p:nvCxnSpPr>
            <p:spPr bwMode="auto">
              <a:xfrm flipV="1">
                <a:off x="4287" y="10254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6" name="AutoShape 616"/>
              <p:cNvCxnSpPr>
                <a:cxnSpLocks noChangeShapeType="1"/>
              </p:cNvCxnSpPr>
              <p:nvPr/>
            </p:nvCxnSpPr>
            <p:spPr bwMode="auto">
              <a:xfrm flipH="1">
                <a:off x="4175" y="10285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7" name="AutoShape 617"/>
              <p:cNvCxnSpPr>
                <a:cxnSpLocks noChangeShapeType="1"/>
              </p:cNvCxnSpPr>
              <p:nvPr/>
            </p:nvCxnSpPr>
            <p:spPr bwMode="auto">
              <a:xfrm>
                <a:off x="4175" y="10384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8" name="AutoShape 618"/>
              <p:cNvCxnSpPr>
                <a:cxnSpLocks noChangeShapeType="1"/>
              </p:cNvCxnSpPr>
              <p:nvPr/>
            </p:nvCxnSpPr>
            <p:spPr bwMode="auto">
              <a:xfrm flipV="1">
                <a:off x="5071" y="10328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9" name="AutoShape 619"/>
              <p:cNvCxnSpPr>
                <a:cxnSpLocks noChangeShapeType="1"/>
              </p:cNvCxnSpPr>
              <p:nvPr/>
            </p:nvCxnSpPr>
            <p:spPr bwMode="auto">
              <a:xfrm>
                <a:off x="5071" y="10254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80" name="AutoShape 620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81" name="AutoShape 621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82" name="AutoShape 622"/>
              <p:cNvCxnSpPr>
                <a:cxnSpLocks noChangeShapeType="1"/>
              </p:cNvCxnSpPr>
              <p:nvPr/>
            </p:nvCxnSpPr>
            <p:spPr bwMode="auto">
              <a:xfrm flipH="1">
                <a:off x="4174" y="990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83" name="AutoShape 623"/>
              <p:cNvCxnSpPr>
                <a:cxnSpLocks noChangeShapeType="1"/>
              </p:cNvCxnSpPr>
              <p:nvPr/>
            </p:nvCxnSpPr>
            <p:spPr bwMode="auto">
              <a:xfrm>
                <a:off x="4174" y="999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84" name="AutoShape 624"/>
              <p:cNvCxnSpPr>
                <a:cxnSpLocks noChangeShapeType="1"/>
              </p:cNvCxnSpPr>
              <p:nvPr/>
            </p:nvCxnSpPr>
            <p:spPr bwMode="auto">
              <a:xfrm flipV="1">
                <a:off x="4286" y="1006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85" name="AutoShape 625"/>
              <p:cNvCxnSpPr>
                <a:cxnSpLocks noChangeShapeType="1"/>
              </p:cNvCxnSpPr>
              <p:nvPr/>
            </p:nvCxnSpPr>
            <p:spPr bwMode="auto">
              <a:xfrm flipV="1">
                <a:off x="5070" y="994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86" name="AutoShape 626"/>
              <p:cNvCxnSpPr>
                <a:cxnSpLocks noChangeShapeType="1"/>
              </p:cNvCxnSpPr>
              <p:nvPr/>
            </p:nvCxnSpPr>
            <p:spPr bwMode="auto">
              <a:xfrm>
                <a:off x="5070" y="986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87" name="AutoShape 627"/>
              <p:cNvCxnSpPr>
                <a:cxnSpLocks noChangeShapeType="1"/>
              </p:cNvCxnSpPr>
              <p:nvPr/>
            </p:nvCxnSpPr>
            <p:spPr bwMode="auto">
              <a:xfrm flipV="1">
                <a:off x="4286" y="1006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5" name="Group 628"/>
            <p:cNvGrpSpPr>
              <a:grpSpLocks/>
            </p:cNvGrpSpPr>
            <p:nvPr/>
          </p:nvGrpSpPr>
          <p:grpSpPr bwMode="auto">
            <a:xfrm rot="7977971" flipH="1">
              <a:off x="3240853" y="4753061"/>
              <a:ext cx="263426" cy="497049"/>
              <a:chOff x="3766" y="6558"/>
              <a:chExt cx="1805" cy="3920"/>
            </a:xfrm>
          </p:grpSpPr>
          <p:cxnSp>
            <p:nvCxnSpPr>
              <p:cNvPr id="182" name="AutoShape 629"/>
              <p:cNvCxnSpPr>
                <a:cxnSpLocks noChangeShapeType="1"/>
              </p:cNvCxnSpPr>
              <p:nvPr/>
            </p:nvCxnSpPr>
            <p:spPr bwMode="auto">
              <a:xfrm>
                <a:off x="3766" y="7138"/>
                <a:ext cx="1805" cy="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3" name="AutoShape 630"/>
              <p:cNvCxnSpPr>
                <a:cxnSpLocks noChangeShapeType="1"/>
              </p:cNvCxnSpPr>
              <p:nvPr/>
            </p:nvCxnSpPr>
            <p:spPr bwMode="auto">
              <a:xfrm>
                <a:off x="4535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" name="AutoShape 631"/>
              <p:cNvCxnSpPr>
                <a:cxnSpLocks noChangeShapeType="1"/>
              </p:cNvCxnSpPr>
              <p:nvPr/>
            </p:nvCxnSpPr>
            <p:spPr bwMode="auto">
              <a:xfrm>
                <a:off x="4535" y="6837"/>
                <a:ext cx="2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5" name="AutoShape 632"/>
              <p:cNvCxnSpPr>
                <a:cxnSpLocks noChangeShapeType="1"/>
              </p:cNvCxnSpPr>
              <p:nvPr/>
            </p:nvCxnSpPr>
            <p:spPr bwMode="auto">
              <a:xfrm flipV="1">
                <a:off x="4796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86" name="Arc 633"/>
              <p:cNvSpPr>
                <a:spLocks/>
              </p:cNvSpPr>
              <p:nvPr/>
            </p:nvSpPr>
            <p:spPr bwMode="auto">
              <a:xfrm>
                <a:off x="479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Arc 634"/>
              <p:cNvSpPr>
                <a:spLocks/>
              </p:cNvSpPr>
              <p:nvPr/>
            </p:nvSpPr>
            <p:spPr bwMode="auto">
              <a:xfrm flipH="1">
                <a:off x="376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188" name="AutoShape 635"/>
              <p:cNvCxnSpPr>
                <a:cxnSpLocks noChangeShapeType="1"/>
              </p:cNvCxnSpPr>
              <p:nvPr/>
            </p:nvCxnSpPr>
            <p:spPr bwMode="auto">
              <a:xfrm flipH="1">
                <a:off x="4165" y="7143"/>
                <a:ext cx="84" cy="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9" name="AutoShape 636"/>
              <p:cNvCxnSpPr>
                <a:cxnSpLocks noChangeShapeType="1"/>
              </p:cNvCxnSpPr>
              <p:nvPr/>
            </p:nvCxnSpPr>
            <p:spPr bwMode="auto">
              <a:xfrm>
                <a:off x="5126" y="7138"/>
                <a:ext cx="62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0" name="AutoShape 637"/>
              <p:cNvCxnSpPr>
                <a:cxnSpLocks noChangeShapeType="1"/>
              </p:cNvCxnSpPr>
              <p:nvPr/>
            </p:nvCxnSpPr>
            <p:spPr bwMode="auto">
              <a:xfrm flipH="1">
                <a:off x="5061" y="7195"/>
                <a:ext cx="127" cy="1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1" name="AutoShape 638"/>
              <p:cNvCxnSpPr>
                <a:cxnSpLocks noChangeShapeType="1"/>
              </p:cNvCxnSpPr>
              <p:nvPr/>
            </p:nvCxnSpPr>
            <p:spPr bwMode="auto">
              <a:xfrm>
                <a:off x="4174" y="7236"/>
                <a:ext cx="103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2" name="AutoShape 639"/>
              <p:cNvCxnSpPr>
                <a:cxnSpLocks noChangeShapeType="1"/>
              </p:cNvCxnSpPr>
              <p:nvPr/>
            </p:nvCxnSpPr>
            <p:spPr bwMode="auto">
              <a:xfrm flipV="1">
                <a:off x="4277" y="731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3" name="AutoShape 640"/>
              <p:cNvCxnSpPr>
                <a:cxnSpLocks noChangeShapeType="1"/>
              </p:cNvCxnSpPr>
              <p:nvPr/>
            </p:nvCxnSpPr>
            <p:spPr bwMode="auto">
              <a:xfrm flipH="1">
                <a:off x="4165" y="735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" name="AutoShape 641"/>
              <p:cNvCxnSpPr>
                <a:cxnSpLocks noChangeShapeType="1"/>
              </p:cNvCxnSpPr>
              <p:nvPr/>
            </p:nvCxnSpPr>
            <p:spPr bwMode="auto">
              <a:xfrm>
                <a:off x="4165" y="744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5" name="AutoShape 642"/>
              <p:cNvCxnSpPr>
                <a:cxnSpLocks noChangeShapeType="1"/>
              </p:cNvCxnSpPr>
              <p:nvPr/>
            </p:nvCxnSpPr>
            <p:spPr bwMode="auto">
              <a:xfrm flipV="1">
                <a:off x="5061" y="739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6" name="AutoShape 643"/>
              <p:cNvCxnSpPr>
                <a:cxnSpLocks noChangeShapeType="1"/>
              </p:cNvCxnSpPr>
              <p:nvPr/>
            </p:nvCxnSpPr>
            <p:spPr bwMode="auto">
              <a:xfrm>
                <a:off x="5061" y="731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7" name="AutoShape 644"/>
              <p:cNvCxnSpPr>
                <a:cxnSpLocks noChangeShapeType="1"/>
              </p:cNvCxnSpPr>
              <p:nvPr/>
            </p:nvCxnSpPr>
            <p:spPr bwMode="auto">
              <a:xfrm flipH="1">
                <a:off x="4165" y="774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8" name="AutoShape 645"/>
              <p:cNvCxnSpPr>
                <a:cxnSpLocks noChangeShapeType="1"/>
              </p:cNvCxnSpPr>
              <p:nvPr/>
            </p:nvCxnSpPr>
            <p:spPr bwMode="auto">
              <a:xfrm>
                <a:off x="4165" y="783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9" name="AutoShape 646"/>
              <p:cNvCxnSpPr>
                <a:cxnSpLocks noChangeShapeType="1"/>
              </p:cNvCxnSpPr>
              <p:nvPr/>
            </p:nvCxnSpPr>
            <p:spPr bwMode="auto">
              <a:xfrm flipV="1">
                <a:off x="4277" y="790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0" name="AutoShape 647"/>
              <p:cNvCxnSpPr>
                <a:cxnSpLocks noChangeShapeType="1"/>
              </p:cNvCxnSpPr>
              <p:nvPr/>
            </p:nvCxnSpPr>
            <p:spPr bwMode="auto">
              <a:xfrm flipV="1">
                <a:off x="5061" y="778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1" name="AutoShape 648"/>
              <p:cNvCxnSpPr>
                <a:cxnSpLocks noChangeShapeType="1"/>
              </p:cNvCxnSpPr>
              <p:nvPr/>
            </p:nvCxnSpPr>
            <p:spPr bwMode="auto">
              <a:xfrm>
                <a:off x="5061" y="770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2" name="AutoShape 649"/>
              <p:cNvCxnSpPr>
                <a:cxnSpLocks noChangeShapeType="1"/>
              </p:cNvCxnSpPr>
              <p:nvPr/>
            </p:nvCxnSpPr>
            <p:spPr bwMode="auto">
              <a:xfrm flipV="1">
                <a:off x="4278" y="790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3" name="AutoShape 650"/>
              <p:cNvCxnSpPr>
                <a:cxnSpLocks noChangeShapeType="1"/>
              </p:cNvCxnSpPr>
              <p:nvPr/>
            </p:nvCxnSpPr>
            <p:spPr bwMode="auto">
              <a:xfrm flipH="1">
                <a:off x="4166" y="793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4" name="AutoShape 651"/>
              <p:cNvCxnSpPr>
                <a:cxnSpLocks noChangeShapeType="1"/>
              </p:cNvCxnSpPr>
              <p:nvPr/>
            </p:nvCxnSpPr>
            <p:spPr bwMode="auto">
              <a:xfrm>
                <a:off x="4166" y="803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5" name="AutoShape 652"/>
              <p:cNvCxnSpPr>
                <a:cxnSpLocks noChangeShapeType="1"/>
              </p:cNvCxnSpPr>
              <p:nvPr/>
            </p:nvCxnSpPr>
            <p:spPr bwMode="auto">
              <a:xfrm flipV="1">
                <a:off x="5062" y="797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6" name="AutoShape 653"/>
              <p:cNvCxnSpPr>
                <a:cxnSpLocks noChangeShapeType="1"/>
              </p:cNvCxnSpPr>
              <p:nvPr/>
            </p:nvCxnSpPr>
            <p:spPr bwMode="auto">
              <a:xfrm>
                <a:off x="5062" y="790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" name="AutoShape 654"/>
              <p:cNvCxnSpPr>
                <a:cxnSpLocks noChangeShapeType="1"/>
              </p:cNvCxnSpPr>
              <p:nvPr/>
            </p:nvCxnSpPr>
            <p:spPr bwMode="auto">
              <a:xfrm flipV="1">
                <a:off x="4287" y="10451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8" name="AutoShape 655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9" name="AutoShape 656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0" name="AutoShape 657"/>
              <p:cNvCxnSpPr>
                <a:cxnSpLocks noChangeShapeType="1"/>
              </p:cNvCxnSpPr>
              <p:nvPr/>
            </p:nvCxnSpPr>
            <p:spPr bwMode="auto">
              <a:xfrm flipH="1">
                <a:off x="4165" y="7551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1" name="AutoShape 658"/>
              <p:cNvCxnSpPr>
                <a:cxnSpLocks noChangeShapeType="1"/>
              </p:cNvCxnSpPr>
              <p:nvPr/>
            </p:nvCxnSpPr>
            <p:spPr bwMode="auto">
              <a:xfrm>
                <a:off x="4165" y="7650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2" name="AutoShape 659"/>
              <p:cNvCxnSpPr>
                <a:cxnSpLocks noChangeShapeType="1"/>
              </p:cNvCxnSpPr>
              <p:nvPr/>
            </p:nvCxnSpPr>
            <p:spPr bwMode="auto">
              <a:xfrm flipV="1">
                <a:off x="4277" y="7717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3" name="AutoShape 660"/>
              <p:cNvCxnSpPr>
                <a:cxnSpLocks noChangeShapeType="1"/>
              </p:cNvCxnSpPr>
              <p:nvPr/>
            </p:nvCxnSpPr>
            <p:spPr bwMode="auto">
              <a:xfrm flipV="1">
                <a:off x="5061" y="7594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4" name="AutoShape 661"/>
              <p:cNvCxnSpPr>
                <a:cxnSpLocks noChangeShapeType="1"/>
              </p:cNvCxnSpPr>
              <p:nvPr/>
            </p:nvCxnSpPr>
            <p:spPr bwMode="auto">
              <a:xfrm>
                <a:off x="5061" y="7520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5" name="AutoShape 662"/>
              <p:cNvCxnSpPr>
                <a:cxnSpLocks noChangeShapeType="1"/>
              </p:cNvCxnSpPr>
              <p:nvPr/>
            </p:nvCxnSpPr>
            <p:spPr bwMode="auto">
              <a:xfrm flipV="1">
                <a:off x="4277" y="771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6" name="AutoShape 663"/>
              <p:cNvCxnSpPr>
                <a:cxnSpLocks noChangeShapeType="1"/>
              </p:cNvCxnSpPr>
              <p:nvPr/>
            </p:nvCxnSpPr>
            <p:spPr bwMode="auto">
              <a:xfrm flipV="1">
                <a:off x="4282" y="810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7" name="AutoShape 664"/>
              <p:cNvCxnSpPr>
                <a:cxnSpLocks noChangeShapeType="1"/>
              </p:cNvCxnSpPr>
              <p:nvPr/>
            </p:nvCxnSpPr>
            <p:spPr bwMode="auto">
              <a:xfrm flipH="1">
                <a:off x="4170" y="813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8" name="AutoShape 665"/>
              <p:cNvCxnSpPr>
                <a:cxnSpLocks noChangeShapeType="1"/>
              </p:cNvCxnSpPr>
              <p:nvPr/>
            </p:nvCxnSpPr>
            <p:spPr bwMode="auto">
              <a:xfrm>
                <a:off x="4170" y="823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9" name="AutoShape 666"/>
              <p:cNvCxnSpPr>
                <a:cxnSpLocks noChangeShapeType="1"/>
              </p:cNvCxnSpPr>
              <p:nvPr/>
            </p:nvCxnSpPr>
            <p:spPr bwMode="auto">
              <a:xfrm flipV="1">
                <a:off x="5066" y="817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0" name="AutoShape 667"/>
              <p:cNvCxnSpPr>
                <a:cxnSpLocks noChangeShapeType="1"/>
              </p:cNvCxnSpPr>
              <p:nvPr/>
            </p:nvCxnSpPr>
            <p:spPr bwMode="auto">
              <a:xfrm>
                <a:off x="5066" y="810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1" name="AutoShape 668"/>
              <p:cNvCxnSpPr>
                <a:cxnSpLocks noChangeShapeType="1"/>
              </p:cNvCxnSpPr>
              <p:nvPr/>
            </p:nvCxnSpPr>
            <p:spPr bwMode="auto">
              <a:xfrm flipH="1">
                <a:off x="4170" y="852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2" name="AutoShape 669"/>
              <p:cNvCxnSpPr>
                <a:cxnSpLocks noChangeShapeType="1"/>
              </p:cNvCxnSpPr>
              <p:nvPr/>
            </p:nvCxnSpPr>
            <p:spPr bwMode="auto">
              <a:xfrm>
                <a:off x="4170" y="862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3" name="AutoShape 670"/>
              <p:cNvCxnSpPr>
                <a:cxnSpLocks noChangeShapeType="1"/>
              </p:cNvCxnSpPr>
              <p:nvPr/>
            </p:nvCxnSpPr>
            <p:spPr bwMode="auto">
              <a:xfrm flipV="1">
                <a:off x="4282" y="868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4" name="AutoShape 671"/>
              <p:cNvCxnSpPr>
                <a:cxnSpLocks noChangeShapeType="1"/>
              </p:cNvCxnSpPr>
              <p:nvPr/>
            </p:nvCxnSpPr>
            <p:spPr bwMode="auto">
              <a:xfrm flipV="1">
                <a:off x="5066" y="856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5" name="AutoShape 672"/>
              <p:cNvCxnSpPr>
                <a:cxnSpLocks noChangeShapeType="1"/>
              </p:cNvCxnSpPr>
              <p:nvPr/>
            </p:nvCxnSpPr>
            <p:spPr bwMode="auto">
              <a:xfrm>
                <a:off x="5066" y="849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6" name="AutoShape 673"/>
              <p:cNvCxnSpPr>
                <a:cxnSpLocks noChangeShapeType="1"/>
              </p:cNvCxnSpPr>
              <p:nvPr/>
            </p:nvCxnSpPr>
            <p:spPr bwMode="auto">
              <a:xfrm flipV="1">
                <a:off x="4283" y="868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7" name="AutoShape 674"/>
              <p:cNvCxnSpPr>
                <a:cxnSpLocks noChangeShapeType="1"/>
              </p:cNvCxnSpPr>
              <p:nvPr/>
            </p:nvCxnSpPr>
            <p:spPr bwMode="auto">
              <a:xfrm flipH="1">
                <a:off x="4171" y="871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8" name="AutoShape 675"/>
              <p:cNvCxnSpPr>
                <a:cxnSpLocks noChangeShapeType="1"/>
              </p:cNvCxnSpPr>
              <p:nvPr/>
            </p:nvCxnSpPr>
            <p:spPr bwMode="auto">
              <a:xfrm>
                <a:off x="4171" y="881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9" name="AutoShape 676"/>
              <p:cNvCxnSpPr>
                <a:cxnSpLocks noChangeShapeType="1"/>
              </p:cNvCxnSpPr>
              <p:nvPr/>
            </p:nvCxnSpPr>
            <p:spPr bwMode="auto">
              <a:xfrm flipV="1">
                <a:off x="5067" y="876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0" name="AutoShape 677"/>
              <p:cNvCxnSpPr>
                <a:cxnSpLocks noChangeShapeType="1"/>
              </p:cNvCxnSpPr>
              <p:nvPr/>
            </p:nvCxnSpPr>
            <p:spPr bwMode="auto">
              <a:xfrm>
                <a:off x="5067" y="868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1" name="AutoShape 678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2" name="AutoShape 679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3" name="AutoShape 680"/>
              <p:cNvCxnSpPr>
                <a:cxnSpLocks noChangeShapeType="1"/>
              </p:cNvCxnSpPr>
              <p:nvPr/>
            </p:nvCxnSpPr>
            <p:spPr bwMode="auto">
              <a:xfrm flipH="1">
                <a:off x="4170" y="8334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4" name="AutoShape 681"/>
              <p:cNvCxnSpPr>
                <a:cxnSpLocks noChangeShapeType="1"/>
              </p:cNvCxnSpPr>
              <p:nvPr/>
            </p:nvCxnSpPr>
            <p:spPr bwMode="auto">
              <a:xfrm>
                <a:off x="4170" y="8433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5" name="AutoShape 682"/>
              <p:cNvCxnSpPr>
                <a:cxnSpLocks noChangeShapeType="1"/>
              </p:cNvCxnSpPr>
              <p:nvPr/>
            </p:nvCxnSpPr>
            <p:spPr bwMode="auto">
              <a:xfrm flipV="1">
                <a:off x="4282" y="850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6" name="AutoShape 683"/>
              <p:cNvCxnSpPr>
                <a:cxnSpLocks noChangeShapeType="1"/>
              </p:cNvCxnSpPr>
              <p:nvPr/>
            </p:nvCxnSpPr>
            <p:spPr bwMode="auto">
              <a:xfrm flipV="1">
                <a:off x="5066" y="8377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7" name="AutoShape 684"/>
              <p:cNvCxnSpPr>
                <a:cxnSpLocks noChangeShapeType="1"/>
              </p:cNvCxnSpPr>
              <p:nvPr/>
            </p:nvCxnSpPr>
            <p:spPr bwMode="auto">
              <a:xfrm>
                <a:off x="5066" y="8303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" name="AutoShape 685"/>
              <p:cNvCxnSpPr>
                <a:cxnSpLocks noChangeShapeType="1"/>
              </p:cNvCxnSpPr>
              <p:nvPr/>
            </p:nvCxnSpPr>
            <p:spPr bwMode="auto">
              <a:xfrm flipV="1">
                <a:off x="4282" y="849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9" name="AutoShape 686"/>
              <p:cNvCxnSpPr>
                <a:cxnSpLocks noChangeShapeType="1"/>
              </p:cNvCxnSpPr>
              <p:nvPr/>
            </p:nvCxnSpPr>
            <p:spPr bwMode="auto">
              <a:xfrm flipV="1">
                <a:off x="4286" y="888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0" name="AutoShape 687"/>
              <p:cNvCxnSpPr>
                <a:cxnSpLocks noChangeShapeType="1"/>
              </p:cNvCxnSpPr>
              <p:nvPr/>
            </p:nvCxnSpPr>
            <p:spPr bwMode="auto">
              <a:xfrm flipH="1">
                <a:off x="4174" y="891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1" name="AutoShape 688"/>
              <p:cNvCxnSpPr>
                <a:cxnSpLocks noChangeShapeType="1"/>
              </p:cNvCxnSpPr>
              <p:nvPr/>
            </p:nvCxnSpPr>
            <p:spPr bwMode="auto">
              <a:xfrm>
                <a:off x="4174" y="901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2" name="AutoShape 689"/>
              <p:cNvCxnSpPr>
                <a:cxnSpLocks noChangeShapeType="1"/>
              </p:cNvCxnSpPr>
              <p:nvPr/>
            </p:nvCxnSpPr>
            <p:spPr bwMode="auto">
              <a:xfrm flipV="1">
                <a:off x="5070" y="895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3" name="AutoShape 690"/>
              <p:cNvCxnSpPr>
                <a:cxnSpLocks noChangeShapeType="1"/>
              </p:cNvCxnSpPr>
              <p:nvPr/>
            </p:nvCxnSpPr>
            <p:spPr bwMode="auto">
              <a:xfrm>
                <a:off x="5070" y="888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4" name="AutoShape 691"/>
              <p:cNvCxnSpPr>
                <a:cxnSpLocks noChangeShapeType="1"/>
              </p:cNvCxnSpPr>
              <p:nvPr/>
            </p:nvCxnSpPr>
            <p:spPr bwMode="auto">
              <a:xfrm flipH="1">
                <a:off x="4174" y="930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5" name="AutoShape 692"/>
              <p:cNvCxnSpPr>
                <a:cxnSpLocks noChangeShapeType="1"/>
              </p:cNvCxnSpPr>
              <p:nvPr/>
            </p:nvCxnSpPr>
            <p:spPr bwMode="auto">
              <a:xfrm>
                <a:off x="4174" y="940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6" name="AutoShape 693"/>
              <p:cNvCxnSpPr>
                <a:cxnSpLocks noChangeShapeType="1"/>
              </p:cNvCxnSpPr>
              <p:nvPr/>
            </p:nvCxnSpPr>
            <p:spPr bwMode="auto">
              <a:xfrm flipV="1">
                <a:off x="4286" y="9472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7" name="AutoShape 694"/>
              <p:cNvCxnSpPr>
                <a:cxnSpLocks noChangeShapeType="1"/>
              </p:cNvCxnSpPr>
              <p:nvPr/>
            </p:nvCxnSpPr>
            <p:spPr bwMode="auto">
              <a:xfrm flipV="1">
                <a:off x="5070" y="934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8" name="AutoShape 695"/>
              <p:cNvCxnSpPr>
                <a:cxnSpLocks noChangeShapeType="1"/>
              </p:cNvCxnSpPr>
              <p:nvPr/>
            </p:nvCxnSpPr>
            <p:spPr bwMode="auto">
              <a:xfrm>
                <a:off x="5070" y="927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9" name="AutoShape 696"/>
              <p:cNvCxnSpPr>
                <a:cxnSpLocks noChangeShapeType="1"/>
              </p:cNvCxnSpPr>
              <p:nvPr/>
            </p:nvCxnSpPr>
            <p:spPr bwMode="auto">
              <a:xfrm flipV="1">
                <a:off x="4287" y="9471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0" name="AutoShape 697"/>
              <p:cNvCxnSpPr>
                <a:cxnSpLocks noChangeShapeType="1"/>
              </p:cNvCxnSpPr>
              <p:nvPr/>
            </p:nvCxnSpPr>
            <p:spPr bwMode="auto">
              <a:xfrm flipH="1">
                <a:off x="4175" y="9502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1" name="AutoShape 698"/>
              <p:cNvCxnSpPr>
                <a:cxnSpLocks noChangeShapeType="1"/>
              </p:cNvCxnSpPr>
              <p:nvPr/>
            </p:nvCxnSpPr>
            <p:spPr bwMode="auto">
              <a:xfrm>
                <a:off x="4175" y="9601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2" name="AutoShape 699"/>
              <p:cNvCxnSpPr>
                <a:cxnSpLocks noChangeShapeType="1"/>
              </p:cNvCxnSpPr>
              <p:nvPr/>
            </p:nvCxnSpPr>
            <p:spPr bwMode="auto">
              <a:xfrm flipV="1">
                <a:off x="5071" y="9545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3" name="AutoShape 700"/>
              <p:cNvCxnSpPr>
                <a:cxnSpLocks noChangeShapeType="1"/>
              </p:cNvCxnSpPr>
              <p:nvPr/>
            </p:nvCxnSpPr>
            <p:spPr bwMode="auto">
              <a:xfrm>
                <a:off x="5071" y="9471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4" name="AutoShape 701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5" name="AutoShape 702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" name="AutoShape 703"/>
              <p:cNvCxnSpPr>
                <a:cxnSpLocks noChangeShapeType="1"/>
              </p:cNvCxnSpPr>
              <p:nvPr/>
            </p:nvCxnSpPr>
            <p:spPr bwMode="auto">
              <a:xfrm flipH="1">
                <a:off x="4174" y="9117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" name="AutoShape 704"/>
              <p:cNvCxnSpPr>
                <a:cxnSpLocks noChangeShapeType="1"/>
              </p:cNvCxnSpPr>
              <p:nvPr/>
            </p:nvCxnSpPr>
            <p:spPr bwMode="auto">
              <a:xfrm>
                <a:off x="4174" y="9216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" name="AutoShape 705"/>
              <p:cNvCxnSpPr>
                <a:cxnSpLocks noChangeShapeType="1"/>
              </p:cNvCxnSpPr>
              <p:nvPr/>
            </p:nvCxnSpPr>
            <p:spPr bwMode="auto">
              <a:xfrm flipV="1">
                <a:off x="4286" y="928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" name="AutoShape 706"/>
              <p:cNvCxnSpPr>
                <a:cxnSpLocks noChangeShapeType="1"/>
              </p:cNvCxnSpPr>
              <p:nvPr/>
            </p:nvCxnSpPr>
            <p:spPr bwMode="auto">
              <a:xfrm flipV="1">
                <a:off x="5070" y="9160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0" name="AutoShape 707"/>
              <p:cNvCxnSpPr>
                <a:cxnSpLocks noChangeShapeType="1"/>
              </p:cNvCxnSpPr>
              <p:nvPr/>
            </p:nvCxnSpPr>
            <p:spPr bwMode="auto">
              <a:xfrm>
                <a:off x="5070" y="9086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1" name="AutoShape 708"/>
              <p:cNvCxnSpPr>
                <a:cxnSpLocks noChangeShapeType="1"/>
              </p:cNvCxnSpPr>
              <p:nvPr/>
            </p:nvCxnSpPr>
            <p:spPr bwMode="auto">
              <a:xfrm flipV="1">
                <a:off x="4286" y="927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2" name="AutoShape 709"/>
              <p:cNvCxnSpPr>
                <a:cxnSpLocks noChangeShapeType="1"/>
              </p:cNvCxnSpPr>
              <p:nvPr/>
            </p:nvCxnSpPr>
            <p:spPr bwMode="auto">
              <a:xfrm flipV="1">
                <a:off x="4286" y="966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3" name="AutoShape 710"/>
              <p:cNvCxnSpPr>
                <a:cxnSpLocks noChangeShapeType="1"/>
              </p:cNvCxnSpPr>
              <p:nvPr/>
            </p:nvCxnSpPr>
            <p:spPr bwMode="auto">
              <a:xfrm flipH="1">
                <a:off x="4174" y="969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" name="AutoShape 711"/>
              <p:cNvCxnSpPr>
                <a:cxnSpLocks noChangeShapeType="1"/>
              </p:cNvCxnSpPr>
              <p:nvPr/>
            </p:nvCxnSpPr>
            <p:spPr bwMode="auto">
              <a:xfrm>
                <a:off x="4174" y="979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" name="AutoShape 712"/>
              <p:cNvCxnSpPr>
                <a:cxnSpLocks noChangeShapeType="1"/>
              </p:cNvCxnSpPr>
              <p:nvPr/>
            </p:nvCxnSpPr>
            <p:spPr bwMode="auto">
              <a:xfrm flipV="1">
                <a:off x="5070" y="974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" name="AutoShape 713"/>
              <p:cNvCxnSpPr>
                <a:cxnSpLocks noChangeShapeType="1"/>
              </p:cNvCxnSpPr>
              <p:nvPr/>
            </p:nvCxnSpPr>
            <p:spPr bwMode="auto">
              <a:xfrm>
                <a:off x="5070" y="966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" name="AutoShape 714"/>
              <p:cNvCxnSpPr>
                <a:cxnSpLocks noChangeShapeType="1"/>
              </p:cNvCxnSpPr>
              <p:nvPr/>
            </p:nvCxnSpPr>
            <p:spPr bwMode="auto">
              <a:xfrm flipH="1">
                <a:off x="4174" y="1008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" name="AutoShape 715"/>
              <p:cNvCxnSpPr>
                <a:cxnSpLocks noChangeShapeType="1"/>
              </p:cNvCxnSpPr>
              <p:nvPr/>
            </p:nvCxnSpPr>
            <p:spPr bwMode="auto">
              <a:xfrm>
                <a:off x="4174" y="1018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" name="AutoShape 716"/>
              <p:cNvCxnSpPr>
                <a:cxnSpLocks noChangeShapeType="1"/>
              </p:cNvCxnSpPr>
              <p:nvPr/>
            </p:nvCxnSpPr>
            <p:spPr bwMode="auto">
              <a:xfrm flipV="1">
                <a:off x="4286" y="10255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" name="AutoShape 717"/>
              <p:cNvCxnSpPr>
                <a:cxnSpLocks noChangeShapeType="1"/>
              </p:cNvCxnSpPr>
              <p:nvPr/>
            </p:nvCxnSpPr>
            <p:spPr bwMode="auto">
              <a:xfrm flipV="1">
                <a:off x="5070" y="1013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" name="AutoShape 718"/>
              <p:cNvCxnSpPr>
                <a:cxnSpLocks noChangeShapeType="1"/>
              </p:cNvCxnSpPr>
              <p:nvPr/>
            </p:nvCxnSpPr>
            <p:spPr bwMode="auto">
              <a:xfrm>
                <a:off x="5070" y="1005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2" name="AutoShape 719"/>
              <p:cNvCxnSpPr>
                <a:cxnSpLocks noChangeShapeType="1"/>
              </p:cNvCxnSpPr>
              <p:nvPr/>
            </p:nvCxnSpPr>
            <p:spPr bwMode="auto">
              <a:xfrm flipV="1">
                <a:off x="4287" y="10254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3" name="AutoShape 720"/>
              <p:cNvCxnSpPr>
                <a:cxnSpLocks noChangeShapeType="1"/>
              </p:cNvCxnSpPr>
              <p:nvPr/>
            </p:nvCxnSpPr>
            <p:spPr bwMode="auto">
              <a:xfrm flipH="1">
                <a:off x="4175" y="10285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" name="AutoShape 721"/>
              <p:cNvCxnSpPr>
                <a:cxnSpLocks noChangeShapeType="1"/>
              </p:cNvCxnSpPr>
              <p:nvPr/>
            </p:nvCxnSpPr>
            <p:spPr bwMode="auto">
              <a:xfrm>
                <a:off x="4175" y="10384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" name="AutoShape 722"/>
              <p:cNvCxnSpPr>
                <a:cxnSpLocks noChangeShapeType="1"/>
              </p:cNvCxnSpPr>
              <p:nvPr/>
            </p:nvCxnSpPr>
            <p:spPr bwMode="auto">
              <a:xfrm flipV="1">
                <a:off x="5071" y="10328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6" name="AutoShape 723"/>
              <p:cNvCxnSpPr>
                <a:cxnSpLocks noChangeShapeType="1"/>
              </p:cNvCxnSpPr>
              <p:nvPr/>
            </p:nvCxnSpPr>
            <p:spPr bwMode="auto">
              <a:xfrm>
                <a:off x="5071" y="10254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" name="AutoShape 724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8" name="AutoShape 725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" name="AutoShape 726"/>
              <p:cNvCxnSpPr>
                <a:cxnSpLocks noChangeShapeType="1"/>
              </p:cNvCxnSpPr>
              <p:nvPr/>
            </p:nvCxnSpPr>
            <p:spPr bwMode="auto">
              <a:xfrm flipH="1">
                <a:off x="4174" y="990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0" name="AutoShape 727"/>
              <p:cNvCxnSpPr>
                <a:cxnSpLocks noChangeShapeType="1"/>
              </p:cNvCxnSpPr>
              <p:nvPr/>
            </p:nvCxnSpPr>
            <p:spPr bwMode="auto">
              <a:xfrm>
                <a:off x="4174" y="999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1" name="AutoShape 728"/>
              <p:cNvCxnSpPr>
                <a:cxnSpLocks noChangeShapeType="1"/>
              </p:cNvCxnSpPr>
              <p:nvPr/>
            </p:nvCxnSpPr>
            <p:spPr bwMode="auto">
              <a:xfrm flipV="1">
                <a:off x="4286" y="1006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2" name="AutoShape 729"/>
              <p:cNvCxnSpPr>
                <a:cxnSpLocks noChangeShapeType="1"/>
              </p:cNvCxnSpPr>
              <p:nvPr/>
            </p:nvCxnSpPr>
            <p:spPr bwMode="auto">
              <a:xfrm flipV="1">
                <a:off x="5070" y="994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3" name="AutoShape 730"/>
              <p:cNvCxnSpPr>
                <a:cxnSpLocks noChangeShapeType="1"/>
              </p:cNvCxnSpPr>
              <p:nvPr/>
            </p:nvCxnSpPr>
            <p:spPr bwMode="auto">
              <a:xfrm>
                <a:off x="5070" y="986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4" name="AutoShape 731"/>
              <p:cNvCxnSpPr>
                <a:cxnSpLocks noChangeShapeType="1"/>
              </p:cNvCxnSpPr>
              <p:nvPr/>
            </p:nvCxnSpPr>
            <p:spPr bwMode="auto">
              <a:xfrm flipV="1">
                <a:off x="4286" y="1006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6" name="Group 732"/>
            <p:cNvGrpSpPr>
              <a:grpSpLocks/>
            </p:cNvGrpSpPr>
            <p:nvPr/>
          </p:nvGrpSpPr>
          <p:grpSpPr bwMode="auto">
            <a:xfrm rot="13459290" flipH="1">
              <a:off x="1247193" y="4780896"/>
              <a:ext cx="258886" cy="505680"/>
              <a:chOff x="3766" y="6558"/>
              <a:chExt cx="1805" cy="3920"/>
            </a:xfrm>
          </p:grpSpPr>
          <p:cxnSp>
            <p:nvCxnSpPr>
              <p:cNvPr id="79" name="AutoShape 733"/>
              <p:cNvCxnSpPr>
                <a:cxnSpLocks noChangeShapeType="1"/>
              </p:cNvCxnSpPr>
              <p:nvPr/>
            </p:nvCxnSpPr>
            <p:spPr bwMode="auto">
              <a:xfrm>
                <a:off x="3766" y="7138"/>
                <a:ext cx="1805" cy="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0" name="AutoShape 734"/>
              <p:cNvCxnSpPr>
                <a:cxnSpLocks noChangeShapeType="1"/>
              </p:cNvCxnSpPr>
              <p:nvPr/>
            </p:nvCxnSpPr>
            <p:spPr bwMode="auto">
              <a:xfrm>
                <a:off x="4535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1" name="AutoShape 735"/>
              <p:cNvCxnSpPr>
                <a:cxnSpLocks noChangeShapeType="1"/>
              </p:cNvCxnSpPr>
              <p:nvPr/>
            </p:nvCxnSpPr>
            <p:spPr bwMode="auto">
              <a:xfrm>
                <a:off x="4535" y="6837"/>
                <a:ext cx="26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2" name="AutoShape 736"/>
              <p:cNvCxnSpPr>
                <a:cxnSpLocks noChangeShapeType="1"/>
              </p:cNvCxnSpPr>
              <p:nvPr/>
            </p:nvCxnSpPr>
            <p:spPr bwMode="auto">
              <a:xfrm flipV="1">
                <a:off x="4796" y="6558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83" name="Arc 737"/>
              <p:cNvSpPr>
                <a:spLocks/>
              </p:cNvSpPr>
              <p:nvPr/>
            </p:nvSpPr>
            <p:spPr bwMode="auto">
              <a:xfrm>
                <a:off x="479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Arc 738"/>
              <p:cNvSpPr>
                <a:spLocks/>
              </p:cNvSpPr>
              <p:nvPr/>
            </p:nvSpPr>
            <p:spPr bwMode="auto">
              <a:xfrm flipH="1">
                <a:off x="3766" y="6558"/>
                <a:ext cx="775" cy="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85" name="AutoShape 739"/>
              <p:cNvCxnSpPr>
                <a:cxnSpLocks noChangeShapeType="1"/>
              </p:cNvCxnSpPr>
              <p:nvPr/>
            </p:nvCxnSpPr>
            <p:spPr bwMode="auto">
              <a:xfrm flipH="1">
                <a:off x="4165" y="7143"/>
                <a:ext cx="84" cy="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6" name="AutoShape 740"/>
              <p:cNvCxnSpPr>
                <a:cxnSpLocks noChangeShapeType="1"/>
              </p:cNvCxnSpPr>
              <p:nvPr/>
            </p:nvCxnSpPr>
            <p:spPr bwMode="auto">
              <a:xfrm>
                <a:off x="5126" y="7138"/>
                <a:ext cx="62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7" name="AutoShape 741"/>
              <p:cNvCxnSpPr>
                <a:cxnSpLocks noChangeShapeType="1"/>
              </p:cNvCxnSpPr>
              <p:nvPr/>
            </p:nvCxnSpPr>
            <p:spPr bwMode="auto">
              <a:xfrm flipH="1">
                <a:off x="5061" y="7195"/>
                <a:ext cx="127" cy="1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" name="AutoShape 742"/>
              <p:cNvCxnSpPr>
                <a:cxnSpLocks noChangeShapeType="1"/>
              </p:cNvCxnSpPr>
              <p:nvPr/>
            </p:nvCxnSpPr>
            <p:spPr bwMode="auto">
              <a:xfrm>
                <a:off x="4174" y="7236"/>
                <a:ext cx="103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" name="AutoShape 743"/>
              <p:cNvCxnSpPr>
                <a:cxnSpLocks noChangeShapeType="1"/>
              </p:cNvCxnSpPr>
              <p:nvPr/>
            </p:nvCxnSpPr>
            <p:spPr bwMode="auto">
              <a:xfrm flipV="1">
                <a:off x="4277" y="731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" name="AutoShape 744"/>
              <p:cNvCxnSpPr>
                <a:cxnSpLocks noChangeShapeType="1"/>
              </p:cNvCxnSpPr>
              <p:nvPr/>
            </p:nvCxnSpPr>
            <p:spPr bwMode="auto">
              <a:xfrm flipH="1">
                <a:off x="4165" y="735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1" name="AutoShape 745"/>
              <p:cNvCxnSpPr>
                <a:cxnSpLocks noChangeShapeType="1"/>
              </p:cNvCxnSpPr>
              <p:nvPr/>
            </p:nvCxnSpPr>
            <p:spPr bwMode="auto">
              <a:xfrm>
                <a:off x="4165" y="744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2" name="AutoShape 746"/>
              <p:cNvCxnSpPr>
                <a:cxnSpLocks noChangeShapeType="1"/>
              </p:cNvCxnSpPr>
              <p:nvPr/>
            </p:nvCxnSpPr>
            <p:spPr bwMode="auto">
              <a:xfrm flipV="1">
                <a:off x="5061" y="739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3" name="AutoShape 747"/>
              <p:cNvCxnSpPr>
                <a:cxnSpLocks noChangeShapeType="1"/>
              </p:cNvCxnSpPr>
              <p:nvPr/>
            </p:nvCxnSpPr>
            <p:spPr bwMode="auto">
              <a:xfrm>
                <a:off x="5061" y="731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4" name="AutoShape 748"/>
              <p:cNvCxnSpPr>
                <a:cxnSpLocks noChangeShapeType="1"/>
              </p:cNvCxnSpPr>
              <p:nvPr/>
            </p:nvCxnSpPr>
            <p:spPr bwMode="auto">
              <a:xfrm flipH="1">
                <a:off x="4165" y="774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5" name="AutoShape 749"/>
              <p:cNvCxnSpPr>
                <a:cxnSpLocks noChangeShapeType="1"/>
              </p:cNvCxnSpPr>
              <p:nvPr/>
            </p:nvCxnSpPr>
            <p:spPr bwMode="auto">
              <a:xfrm>
                <a:off x="4165" y="783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6" name="AutoShape 750"/>
              <p:cNvCxnSpPr>
                <a:cxnSpLocks noChangeShapeType="1"/>
              </p:cNvCxnSpPr>
              <p:nvPr/>
            </p:nvCxnSpPr>
            <p:spPr bwMode="auto">
              <a:xfrm flipV="1">
                <a:off x="4277" y="790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" name="AutoShape 751"/>
              <p:cNvCxnSpPr>
                <a:cxnSpLocks noChangeShapeType="1"/>
              </p:cNvCxnSpPr>
              <p:nvPr/>
            </p:nvCxnSpPr>
            <p:spPr bwMode="auto">
              <a:xfrm flipV="1">
                <a:off x="5061" y="778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8" name="AutoShape 752"/>
              <p:cNvCxnSpPr>
                <a:cxnSpLocks noChangeShapeType="1"/>
              </p:cNvCxnSpPr>
              <p:nvPr/>
            </p:nvCxnSpPr>
            <p:spPr bwMode="auto">
              <a:xfrm>
                <a:off x="5061" y="770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9" name="AutoShape 753"/>
              <p:cNvCxnSpPr>
                <a:cxnSpLocks noChangeShapeType="1"/>
              </p:cNvCxnSpPr>
              <p:nvPr/>
            </p:nvCxnSpPr>
            <p:spPr bwMode="auto">
              <a:xfrm flipV="1">
                <a:off x="4278" y="790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0" name="AutoShape 754"/>
              <p:cNvCxnSpPr>
                <a:cxnSpLocks noChangeShapeType="1"/>
              </p:cNvCxnSpPr>
              <p:nvPr/>
            </p:nvCxnSpPr>
            <p:spPr bwMode="auto">
              <a:xfrm flipH="1">
                <a:off x="4166" y="793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1" name="AutoShape 755"/>
              <p:cNvCxnSpPr>
                <a:cxnSpLocks noChangeShapeType="1"/>
              </p:cNvCxnSpPr>
              <p:nvPr/>
            </p:nvCxnSpPr>
            <p:spPr bwMode="auto">
              <a:xfrm>
                <a:off x="4166" y="803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2" name="AutoShape 756"/>
              <p:cNvCxnSpPr>
                <a:cxnSpLocks noChangeShapeType="1"/>
              </p:cNvCxnSpPr>
              <p:nvPr/>
            </p:nvCxnSpPr>
            <p:spPr bwMode="auto">
              <a:xfrm flipV="1">
                <a:off x="5062" y="797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" name="AutoShape 757"/>
              <p:cNvCxnSpPr>
                <a:cxnSpLocks noChangeShapeType="1"/>
              </p:cNvCxnSpPr>
              <p:nvPr/>
            </p:nvCxnSpPr>
            <p:spPr bwMode="auto">
              <a:xfrm>
                <a:off x="5062" y="790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" name="AutoShape 758"/>
              <p:cNvCxnSpPr>
                <a:cxnSpLocks noChangeShapeType="1"/>
              </p:cNvCxnSpPr>
              <p:nvPr/>
            </p:nvCxnSpPr>
            <p:spPr bwMode="auto">
              <a:xfrm flipV="1">
                <a:off x="4287" y="10451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5" name="AutoShape 759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6" name="AutoShape 760"/>
              <p:cNvCxnSpPr>
                <a:cxnSpLocks noChangeShapeType="1"/>
              </p:cNvCxnSpPr>
              <p:nvPr/>
            </p:nvCxnSpPr>
            <p:spPr bwMode="auto">
              <a:xfrm flipV="1">
                <a:off x="4277" y="7520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7" name="AutoShape 761"/>
              <p:cNvCxnSpPr>
                <a:cxnSpLocks noChangeShapeType="1"/>
              </p:cNvCxnSpPr>
              <p:nvPr/>
            </p:nvCxnSpPr>
            <p:spPr bwMode="auto">
              <a:xfrm flipH="1">
                <a:off x="4165" y="7551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8" name="AutoShape 762"/>
              <p:cNvCxnSpPr>
                <a:cxnSpLocks noChangeShapeType="1"/>
              </p:cNvCxnSpPr>
              <p:nvPr/>
            </p:nvCxnSpPr>
            <p:spPr bwMode="auto">
              <a:xfrm>
                <a:off x="4165" y="7650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9" name="AutoShape 763"/>
              <p:cNvCxnSpPr>
                <a:cxnSpLocks noChangeShapeType="1"/>
              </p:cNvCxnSpPr>
              <p:nvPr/>
            </p:nvCxnSpPr>
            <p:spPr bwMode="auto">
              <a:xfrm flipV="1">
                <a:off x="4277" y="7717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0" name="AutoShape 764"/>
              <p:cNvCxnSpPr>
                <a:cxnSpLocks noChangeShapeType="1"/>
              </p:cNvCxnSpPr>
              <p:nvPr/>
            </p:nvCxnSpPr>
            <p:spPr bwMode="auto">
              <a:xfrm flipV="1">
                <a:off x="5061" y="7594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1" name="AutoShape 765"/>
              <p:cNvCxnSpPr>
                <a:cxnSpLocks noChangeShapeType="1"/>
              </p:cNvCxnSpPr>
              <p:nvPr/>
            </p:nvCxnSpPr>
            <p:spPr bwMode="auto">
              <a:xfrm>
                <a:off x="5061" y="7520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2" name="AutoShape 766"/>
              <p:cNvCxnSpPr>
                <a:cxnSpLocks noChangeShapeType="1"/>
              </p:cNvCxnSpPr>
              <p:nvPr/>
            </p:nvCxnSpPr>
            <p:spPr bwMode="auto">
              <a:xfrm flipV="1">
                <a:off x="4277" y="771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3" name="AutoShape 767"/>
              <p:cNvCxnSpPr>
                <a:cxnSpLocks noChangeShapeType="1"/>
              </p:cNvCxnSpPr>
              <p:nvPr/>
            </p:nvCxnSpPr>
            <p:spPr bwMode="auto">
              <a:xfrm flipV="1">
                <a:off x="4282" y="810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4" name="AutoShape 768"/>
              <p:cNvCxnSpPr>
                <a:cxnSpLocks noChangeShapeType="1"/>
              </p:cNvCxnSpPr>
              <p:nvPr/>
            </p:nvCxnSpPr>
            <p:spPr bwMode="auto">
              <a:xfrm flipH="1">
                <a:off x="4170" y="813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5" name="AutoShape 769"/>
              <p:cNvCxnSpPr>
                <a:cxnSpLocks noChangeShapeType="1"/>
              </p:cNvCxnSpPr>
              <p:nvPr/>
            </p:nvCxnSpPr>
            <p:spPr bwMode="auto">
              <a:xfrm>
                <a:off x="4170" y="823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6" name="AutoShape 770"/>
              <p:cNvCxnSpPr>
                <a:cxnSpLocks noChangeShapeType="1"/>
              </p:cNvCxnSpPr>
              <p:nvPr/>
            </p:nvCxnSpPr>
            <p:spPr bwMode="auto">
              <a:xfrm flipV="1">
                <a:off x="5066" y="817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7" name="AutoShape 771"/>
              <p:cNvCxnSpPr>
                <a:cxnSpLocks noChangeShapeType="1"/>
              </p:cNvCxnSpPr>
              <p:nvPr/>
            </p:nvCxnSpPr>
            <p:spPr bwMode="auto">
              <a:xfrm>
                <a:off x="5066" y="810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8" name="AutoShape 772"/>
              <p:cNvCxnSpPr>
                <a:cxnSpLocks noChangeShapeType="1"/>
              </p:cNvCxnSpPr>
              <p:nvPr/>
            </p:nvCxnSpPr>
            <p:spPr bwMode="auto">
              <a:xfrm flipH="1">
                <a:off x="4170" y="8523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9" name="AutoShape 773"/>
              <p:cNvCxnSpPr>
                <a:cxnSpLocks noChangeShapeType="1"/>
              </p:cNvCxnSpPr>
              <p:nvPr/>
            </p:nvCxnSpPr>
            <p:spPr bwMode="auto">
              <a:xfrm>
                <a:off x="4170" y="8622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0" name="AutoShape 774"/>
              <p:cNvCxnSpPr>
                <a:cxnSpLocks noChangeShapeType="1"/>
              </p:cNvCxnSpPr>
              <p:nvPr/>
            </p:nvCxnSpPr>
            <p:spPr bwMode="auto">
              <a:xfrm flipV="1">
                <a:off x="4282" y="868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1" name="AutoShape 775"/>
              <p:cNvCxnSpPr>
                <a:cxnSpLocks noChangeShapeType="1"/>
              </p:cNvCxnSpPr>
              <p:nvPr/>
            </p:nvCxnSpPr>
            <p:spPr bwMode="auto">
              <a:xfrm flipV="1">
                <a:off x="5066" y="8566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2" name="AutoShape 776"/>
              <p:cNvCxnSpPr>
                <a:cxnSpLocks noChangeShapeType="1"/>
              </p:cNvCxnSpPr>
              <p:nvPr/>
            </p:nvCxnSpPr>
            <p:spPr bwMode="auto">
              <a:xfrm>
                <a:off x="5066" y="8492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3" name="AutoShape 777"/>
              <p:cNvCxnSpPr>
                <a:cxnSpLocks noChangeShapeType="1"/>
              </p:cNvCxnSpPr>
              <p:nvPr/>
            </p:nvCxnSpPr>
            <p:spPr bwMode="auto">
              <a:xfrm flipV="1">
                <a:off x="4283" y="868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4" name="AutoShape 778"/>
              <p:cNvCxnSpPr>
                <a:cxnSpLocks noChangeShapeType="1"/>
              </p:cNvCxnSpPr>
              <p:nvPr/>
            </p:nvCxnSpPr>
            <p:spPr bwMode="auto">
              <a:xfrm flipH="1">
                <a:off x="4171" y="871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5" name="AutoShape 779"/>
              <p:cNvCxnSpPr>
                <a:cxnSpLocks noChangeShapeType="1"/>
              </p:cNvCxnSpPr>
              <p:nvPr/>
            </p:nvCxnSpPr>
            <p:spPr bwMode="auto">
              <a:xfrm>
                <a:off x="4171" y="881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" name="AutoShape 780"/>
              <p:cNvCxnSpPr>
                <a:cxnSpLocks noChangeShapeType="1"/>
              </p:cNvCxnSpPr>
              <p:nvPr/>
            </p:nvCxnSpPr>
            <p:spPr bwMode="auto">
              <a:xfrm flipV="1">
                <a:off x="5067" y="876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7" name="AutoShape 781"/>
              <p:cNvCxnSpPr>
                <a:cxnSpLocks noChangeShapeType="1"/>
              </p:cNvCxnSpPr>
              <p:nvPr/>
            </p:nvCxnSpPr>
            <p:spPr bwMode="auto">
              <a:xfrm>
                <a:off x="5067" y="868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8" name="AutoShape 782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9" name="AutoShape 783"/>
              <p:cNvCxnSpPr>
                <a:cxnSpLocks noChangeShapeType="1"/>
              </p:cNvCxnSpPr>
              <p:nvPr/>
            </p:nvCxnSpPr>
            <p:spPr bwMode="auto">
              <a:xfrm flipV="1">
                <a:off x="4282" y="8303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0" name="AutoShape 784"/>
              <p:cNvCxnSpPr>
                <a:cxnSpLocks noChangeShapeType="1"/>
              </p:cNvCxnSpPr>
              <p:nvPr/>
            </p:nvCxnSpPr>
            <p:spPr bwMode="auto">
              <a:xfrm flipH="1">
                <a:off x="4170" y="8334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1" name="AutoShape 785"/>
              <p:cNvCxnSpPr>
                <a:cxnSpLocks noChangeShapeType="1"/>
              </p:cNvCxnSpPr>
              <p:nvPr/>
            </p:nvCxnSpPr>
            <p:spPr bwMode="auto">
              <a:xfrm>
                <a:off x="4170" y="8433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2" name="AutoShape 786"/>
              <p:cNvCxnSpPr>
                <a:cxnSpLocks noChangeShapeType="1"/>
              </p:cNvCxnSpPr>
              <p:nvPr/>
            </p:nvCxnSpPr>
            <p:spPr bwMode="auto">
              <a:xfrm flipV="1">
                <a:off x="4282" y="8500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" name="AutoShape 787"/>
              <p:cNvCxnSpPr>
                <a:cxnSpLocks noChangeShapeType="1"/>
              </p:cNvCxnSpPr>
              <p:nvPr/>
            </p:nvCxnSpPr>
            <p:spPr bwMode="auto">
              <a:xfrm flipV="1">
                <a:off x="5066" y="8377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" name="AutoShape 788"/>
              <p:cNvCxnSpPr>
                <a:cxnSpLocks noChangeShapeType="1"/>
              </p:cNvCxnSpPr>
              <p:nvPr/>
            </p:nvCxnSpPr>
            <p:spPr bwMode="auto">
              <a:xfrm>
                <a:off x="5066" y="8303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5" name="AutoShape 789"/>
              <p:cNvCxnSpPr>
                <a:cxnSpLocks noChangeShapeType="1"/>
              </p:cNvCxnSpPr>
              <p:nvPr/>
            </p:nvCxnSpPr>
            <p:spPr bwMode="auto">
              <a:xfrm flipV="1">
                <a:off x="4282" y="849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6" name="AutoShape 790"/>
              <p:cNvCxnSpPr>
                <a:cxnSpLocks noChangeShapeType="1"/>
              </p:cNvCxnSpPr>
              <p:nvPr/>
            </p:nvCxnSpPr>
            <p:spPr bwMode="auto">
              <a:xfrm flipV="1">
                <a:off x="4286" y="8885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7" name="AutoShape 791"/>
              <p:cNvCxnSpPr>
                <a:cxnSpLocks noChangeShapeType="1"/>
              </p:cNvCxnSpPr>
              <p:nvPr/>
            </p:nvCxnSpPr>
            <p:spPr bwMode="auto">
              <a:xfrm flipH="1">
                <a:off x="4174" y="891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8" name="AutoShape 792"/>
              <p:cNvCxnSpPr>
                <a:cxnSpLocks noChangeShapeType="1"/>
              </p:cNvCxnSpPr>
              <p:nvPr/>
            </p:nvCxnSpPr>
            <p:spPr bwMode="auto">
              <a:xfrm>
                <a:off x="4174" y="901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9" name="AutoShape 793"/>
              <p:cNvCxnSpPr>
                <a:cxnSpLocks noChangeShapeType="1"/>
              </p:cNvCxnSpPr>
              <p:nvPr/>
            </p:nvCxnSpPr>
            <p:spPr bwMode="auto">
              <a:xfrm flipV="1">
                <a:off x="5070" y="895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" name="AutoShape 794"/>
              <p:cNvCxnSpPr>
                <a:cxnSpLocks noChangeShapeType="1"/>
              </p:cNvCxnSpPr>
              <p:nvPr/>
            </p:nvCxnSpPr>
            <p:spPr bwMode="auto">
              <a:xfrm>
                <a:off x="5070" y="888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" name="AutoShape 795"/>
              <p:cNvCxnSpPr>
                <a:cxnSpLocks noChangeShapeType="1"/>
              </p:cNvCxnSpPr>
              <p:nvPr/>
            </p:nvCxnSpPr>
            <p:spPr bwMode="auto">
              <a:xfrm flipH="1">
                <a:off x="4174" y="9306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2" name="AutoShape 796"/>
              <p:cNvCxnSpPr>
                <a:cxnSpLocks noChangeShapeType="1"/>
              </p:cNvCxnSpPr>
              <p:nvPr/>
            </p:nvCxnSpPr>
            <p:spPr bwMode="auto">
              <a:xfrm>
                <a:off x="4174" y="9405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" name="AutoShape 797"/>
              <p:cNvCxnSpPr>
                <a:cxnSpLocks noChangeShapeType="1"/>
              </p:cNvCxnSpPr>
              <p:nvPr/>
            </p:nvCxnSpPr>
            <p:spPr bwMode="auto">
              <a:xfrm flipV="1">
                <a:off x="4286" y="9472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" name="AutoShape 798"/>
              <p:cNvCxnSpPr>
                <a:cxnSpLocks noChangeShapeType="1"/>
              </p:cNvCxnSpPr>
              <p:nvPr/>
            </p:nvCxnSpPr>
            <p:spPr bwMode="auto">
              <a:xfrm flipV="1">
                <a:off x="5070" y="9349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" name="AutoShape 799"/>
              <p:cNvCxnSpPr>
                <a:cxnSpLocks noChangeShapeType="1"/>
              </p:cNvCxnSpPr>
              <p:nvPr/>
            </p:nvCxnSpPr>
            <p:spPr bwMode="auto">
              <a:xfrm>
                <a:off x="5070" y="9275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" name="AutoShape 800"/>
              <p:cNvCxnSpPr>
                <a:cxnSpLocks noChangeShapeType="1"/>
              </p:cNvCxnSpPr>
              <p:nvPr/>
            </p:nvCxnSpPr>
            <p:spPr bwMode="auto">
              <a:xfrm flipV="1">
                <a:off x="4287" y="9471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" name="AutoShape 801"/>
              <p:cNvCxnSpPr>
                <a:cxnSpLocks noChangeShapeType="1"/>
              </p:cNvCxnSpPr>
              <p:nvPr/>
            </p:nvCxnSpPr>
            <p:spPr bwMode="auto">
              <a:xfrm flipH="1">
                <a:off x="4175" y="9502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8" name="AutoShape 802"/>
              <p:cNvCxnSpPr>
                <a:cxnSpLocks noChangeShapeType="1"/>
              </p:cNvCxnSpPr>
              <p:nvPr/>
            </p:nvCxnSpPr>
            <p:spPr bwMode="auto">
              <a:xfrm>
                <a:off x="4175" y="9601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9" name="AutoShape 803"/>
              <p:cNvCxnSpPr>
                <a:cxnSpLocks noChangeShapeType="1"/>
              </p:cNvCxnSpPr>
              <p:nvPr/>
            </p:nvCxnSpPr>
            <p:spPr bwMode="auto">
              <a:xfrm flipV="1">
                <a:off x="5071" y="9545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" name="AutoShape 804"/>
              <p:cNvCxnSpPr>
                <a:cxnSpLocks noChangeShapeType="1"/>
              </p:cNvCxnSpPr>
              <p:nvPr/>
            </p:nvCxnSpPr>
            <p:spPr bwMode="auto">
              <a:xfrm>
                <a:off x="5071" y="9471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1" name="AutoShape 805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2" name="AutoShape 806"/>
              <p:cNvCxnSpPr>
                <a:cxnSpLocks noChangeShapeType="1"/>
              </p:cNvCxnSpPr>
              <p:nvPr/>
            </p:nvCxnSpPr>
            <p:spPr bwMode="auto">
              <a:xfrm flipV="1">
                <a:off x="4286" y="9086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3" name="AutoShape 807"/>
              <p:cNvCxnSpPr>
                <a:cxnSpLocks noChangeShapeType="1"/>
              </p:cNvCxnSpPr>
              <p:nvPr/>
            </p:nvCxnSpPr>
            <p:spPr bwMode="auto">
              <a:xfrm flipH="1">
                <a:off x="4174" y="9117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4" name="AutoShape 808"/>
              <p:cNvCxnSpPr>
                <a:cxnSpLocks noChangeShapeType="1"/>
              </p:cNvCxnSpPr>
              <p:nvPr/>
            </p:nvCxnSpPr>
            <p:spPr bwMode="auto">
              <a:xfrm>
                <a:off x="4174" y="9216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5" name="AutoShape 809"/>
              <p:cNvCxnSpPr>
                <a:cxnSpLocks noChangeShapeType="1"/>
              </p:cNvCxnSpPr>
              <p:nvPr/>
            </p:nvCxnSpPr>
            <p:spPr bwMode="auto">
              <a:xfrm flipV="1">
                <a:off x="4286" y="9283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6" name="AutoShape 810"/>
              <p:cNvCxnSpPr>
                <a:cxnSpLocks noChangeShapeType="1"/>
              </p:cNvCxnSpPr>
              <p:nvPr/>
            </p:nvCxnSpPr>
            <p:spPr bwMode="auto">
              <a:xfrm flipV="1">
                <a:off x="5070" y="9160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7" name="AutoShape 811"/>
              <p:cNvCxnSpPr>
                <a:cxnSpLocks noChangeShapeType="1"/>
              </p:cNvCxnSpPr>
              <p:nvPr/>
            </p:nvCxnSpPr>
            <p:spPr bwMode="auto">
              <a:xfrm>
                <a:off x="5070" y="9086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8" name="AutoShape 812"/>
              <p:cNvCxnSpPr>
                <a:cxnSpLocks noChangeShapeType="1"/>
              </p:cNvCxnSpPr>
              <p:nvPr/>
            </p:nvCxnSpPr>
            <p:spPr bwMode="auto">
              <a:xfrm flipV="1">
                <a:off x="4286" y="927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9" name="AutoShape 813"/>
              <p:cNvCxnSpPr>
                <a:cxnSpLocks noChangeShapeType="1"/>
              </p:cNvCxnSpPr>
              <p:nvPr/>
            </p:nvCxnSpPr>
            <p:spPr bwMode="auto">
              <a:xfrm flipV="1">
                <a:off x="4286" y="9668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0" name="AutoShape 814"/>
              <p:cNvCxnSpPr>
                <a:cxnSpLocks noChangeShapeType="1"/>
              </p:cNvCxnSpPr>
              <p:nvPr/>
            </p:nvCxnSpPr>
            <p:spPr bwMode="auto">
              <a:xfrm flipH="1">
                <a:off x="4174" y="969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1" name="AutoShape 815"/>
              <p:cNvCxnSpPr>
                <a:cxnSpLocks noChangeShapeType="1"/>
              </p:cNvCxnSpPr>
              <p:nvPr/>
            </p:nvCxnSpPr>
            <p:spPr bwMode="auto">
              <a:xfrm>
                <a:off x="4174" y="979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2" name="AutoShape 816"/>
              <p:cNvCxnSpPr>
                <a:cxnSpLocks noChangeShapeType="1"/>
              </p:cNvCxnSpPr>
              <p:nvPr/>
            </p:nvCxnSpPr>
            <p:spPr bwMode="auto">
              <a:xfrm flipV="1">
                <a:off x="5070" y="974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3" name="AutoShape 817"/>
              <p:cNvCxnSpPr>
                <a:cxnSpLocks noChangeShapeType="1"/>
              </p:cNvCxnSpPr>
              <p:nvPr/>
            </p:nvCxnSpPr>
            <p:spPr bwMode="auto">
              <a:xfrm>
                <a:off x="5070" y="966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4" name="AutoShape 818"/>
              <p:cNvCxnSpPr>
                <a:cxnSpLocks noChangeShapeType="1"/>
              </p:cNvCxnSpPr>
              <p:nvPr/>
            </p:nvCxnSpPr>
            <p:spPr bwMode="auto">
              <a:xfrm flipH="1">
                <a:off x="4174" y="10089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5" name="AutoShape 819"/>
              <p:cNvCxnSpPr>
                <a:cxnSpLocks noChangeShapeType="1"/>
              </p:cNvCxnSpPr>
              <p:nvPr/>
            </p:nvCxnSpPr>
            <p:spPr bwMode="auto">
              <a:xfrm>
                <a:off x="4174" y="10188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6" name="AutoShape 820"/>
              <p:cNvCxnSpPr>
                <a:cxnSpLocks noChangeShapeType="1"/>
              </p:cNvCxnSpPr>
              <p:nvPr/>
            </p:nvCxnSpPr>
            <p:spPr bwMode="auto">
              <a:xfrm flipV="1">
                <a:off x="4286" y="10255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7" name="AutoShape 821"/>
              <p:cNvCxnSpPr>
                <a:cxnSpLocks noChangeShapeType="1"/>
              </p:cNvCxnSpPr>
              <p:nvPr/>
            </p:nvCxnSpPr>
            <p:spPr bwMode="auto">
              <a:xfrm flipV="1">
                <a:off x="5070" y="10132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8" name="AutoShape 822"/>
              <p:cNvCxnSpPr>
                <a:cxnSpLocks noChangeShapeType="1"/>
              </p:cNvCxnSpPr>
              <p:nvPr/>
            </p:nvCxnSpPr>
            <p:spPr bwMode="auto">
              <a:xfrm>
                <a:off x="5070" y="10058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9" name="AutoShape 823"/>
              <p:cNvCxnSpPr>
                <a:cxnSpLocks noChangeShapeType="1"/>
              </p:cNvCxnSpPr>
              <p:nvPr/>
            </p:nvCxnSpPr>
            <p:spPr bwMode="auto">
              <a:xfrm flipV="1">
                <a:off x="4287" y="10254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0" name="AutoShape 824"/>
              <p:cNvCxnSpPr>
                <a:cxnSpLocks noChangeShapeType="1"/>
              </p:cNvCxnSpPr>
              <p:nvPr/>
            </p:nvCxnSpPr>
            <p:spPr bwMode="auto">
              <a:xfrm flipH="1">
                <a:off x="4175" y="10285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1" name="AutoShape 825"/>
              <p:cNvCxnSpPr>
                <a:cxnSpLocks noChangeShapeType="1"/>
              </p:cNvCxnSpPr>
              <p:nvPr/>
            </p:nvCxnSpPr>
            <p:spPr bwMode="auto">
              <a:xfrm>
                <a:off x="4175" y="10384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2" name="AutoShape 826"/>
              <p:cNvCxnSpPr>
                <a:cxnSpLocks noChangeShapeType="1"/>
              </p:cNvCxnSpPr>
              <p:nvPr/>
            </p:nvCxnSpPr>
            <p:spPr bwMode="auto">
              <a:xfrm flipV="1">
                <a:off x="5071" y="10328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3" name="AutoShape 827"/>
              <p:cNvCxnSpPr>
                <a:cxnSpLocks noChangeShapeType="1"/>
              </p:cNvCxnSpPr>
              <p:nvPr/>
            </p:nvCxnSpPr>
            <p:spPr bwMode="auto">
              <a:xfrm>
                <a:off x="5071" y="10254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" name="AutoShape 828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5" name="AutoShape 829"/>
              <p:cNvCxnSpPr>
                <a:cxnSpLocks noChangeShapeType="1"/>
              </p:cNvCxnSpPr>
              <p:nvPr/>
            </p:nvCxnSpPr>
            <p:spPr bwMode="auto">
              <a:xfrm flipV="1">
                <a:off x="4286" y="9869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6" name="AutoShape 830"/>
              <p:cNvCxnSpPr>
                <a:cxnSpLocks noChangeShapeType="1"/>
              </p:cNvCxnSpPr>
              <p:nvPr/>
            </p:nvCxnSpPr>
            <p:spPr bwMode="auto">
              <a:xfrm flipH="1">
                <a:off x="4174" y="9900"/>
                <a:ext cx="112" cy="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7" name="AutoShape 831"/>
              <p:cNvCxnSpPr>
                <a:cxnSpLocks noChangeShapeType="1"/>
              </p:cNvCxnSpPr>
              <p:nvPr/>
            </p:nvCxnSpPr>
            <p:spPr bwMode="auto">
              <a:xfrm>
                <a:off x="4174" y="9999"/>
                <a:ext cx="112" cy="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8" name="AutoShape 832"/>
              <p:cNvCxnSpPr>
                <a:cxnSpLocks noChangeShapeType="1"/>
              </p:cNvCxnSpPr>
              <p:nvPr/>
            </p:nvCxnSpPr>
            <p:spPr bwMode="auto">
              <a:xfrm flipV="1">
                <a:off x="4286" y="10066"/>
                <a:ext cx="784" cy="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9" name="AutoShape 833"/>
              <p:cNvCxnSpPr>
                <a:cxnSpLocks noChangeShapeType="1"/>
              </p:cNvCxnSpPr>
              <p:nvPr/>
            </p:nvCxnSpPr>
            <p:spPr bwMode="auto">
              <a:xfrm flipV="1">
                <a:off x="5070" y="9943"/>
                <a:ext cx="127" cy="1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0" name="AutoShape 834"/>
              <p:cNvCxnSpPr>
                <a:cxnSpLocks noChangeShapeType="1"/>
              </p:cNvCxnSpPr>
              <p:nvPr/>
            </p:nvCxnSpPr>
            <p:spPr bwMode="auto">
              <a:xfrm>
                <a:off x="5070" y="9869"/>
                <a:ext cx="127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1" name="AutoShape 835"/>
              <p:cNvCxnSpPr>
                <a:cxnSpLocks noChangeShapeType="1"/>
              </p:cNvCxnSpPr>
              <p:nvPr/>
            </p:nvCxnSpPr>
            <p:spPr bwMode="auto">
              <a:xfrm flipV="1">
                <a:off x="4286" y="10062"/>
                <a:ext cx="784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7" name="Group 1803"/>
            <p:cNvGrpSpPr/>
            <p:nvPr/>
          </p:nvGrpSpPr>
          <p:grpSpPr>
            <a:xfrm>
              <a:off x="1213959" y="2818379"/>
              <a:ext cx="2293404" cy="2333625"/>
              <a:chOff x="1213959" y="2818379"/>
              <a:chExt cx="2293404" cy="2333625"/>
            </a:xfrm>
          </p:grpSpPr>
          <p:sp>
            <p:nvSpPr>
              <p:cNvPr id="44" name="AutoShape 837"/>
              <p:cNvSpPr>
                <a:spLocks noChangeArrowheads="1"/>
              </p:cNvSpPr>
              <p:nvPr/>
            </p:nvSpPr>
            <p:spPr bwMode="auto">
              <a:xfrm rot="20219888">
                <a:off x="1213959" y="2818379"/>
                <a:ext cx="2293404" cy="2333625"/>
              </a:xfrm>
              <a:custGeom>
                <a:avLst/>
                <a:gdLst>
                  <a:gd name="G0" fmla="+- 3722 0 0"/>
                  <a:gd name="G1" fmla="+- 21600 0 3722"/>
                  <a:gd name="G2" fmla="+- 21600 0 372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722" y="10800"/>
                    </a:moveTo>
                    <a:cubicBezTo>
                      <a:pt x="3722" y="14709"/>
                      <a:pt x="6891" y="17878"/>
                      <a:pt x="10800" y="17878"/>
                    </a:cubicBezTo>
                    <a:cubicBezTo>
                      <a:pt x="14709" y="17878"/>
                      <a:pt x="17878" y="14709"/>
                      <a:pt x="17878" y="10800"/>
                    </a:cubicBezTo>
                    <a:cubicBezTo>
                      <a:pt x="17878" y="6891"/>
                      <a:pt x="14709" y="3722"/>
                      <a:pt x="10800" y="3722"/>
                    </a:cubicBezTo>
                    <a:cubicBezTo>
                      <a:pt x="6891" y="3722"/>
                      <a:pt x="3722" y="6891"/>
                      <a:pt x="3722" y="10800"/>
                    </a:cubicBezTo>
                    <a:close/>
                  </a:path>
                </a:pathLst>
              </a:custGeom>
              <a:solidFill>
                <a:srgbClr val="97470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5" name="Group 838"/>
              <p:cNvGrpSpPr>
                <a:grpSpLocks/>
              </p:cNvGrpSpPr>
              <p:nvPr/>
            </p:nvGrpSpPr>
            <p:grpSpPr bwMode="auto">
              <a:xfrm rot="20219888">
                <a:off x="2716907" y="4630803"/>
                <a:ext cx="51923" cy="492621"/>
                <a:chOff x="7055" y="9672"/>
                <a:chExt cx="71" cy="662"/>
              </a:xfrm>
            </p:grpSpPr>
            <p:sp>
              <p:nvSpPr>
                <p:cNvPr id="76" name="Rectangle 839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77" name="AutoShape 840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8" name="AutoShape 841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6" name="Group 842"/>
              <p:cNvGrpSpPr>
                <a:grpSpLocks/>
              </p:cNvGrpSpPr>
              <p:nvPr/>
            </p:nvGrpSpPr>
            <p:grpSpPr bwMode="auto">
              <a:xfrm rot="20219888">
                <a:off x="1964349" y="2852434"/>
                <a:ext cx="51923" cy="492621"/>
                <a:chOff x="7055" y="9672"/>
                <a:chExt cx="71" cy="662"/>
              </a:xfrm>
            </p:grpSpPr>
            <p:sp>
              <p:nvSpPr>
                <p:cNvPr id="73" name="Rectangle 843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74" name="AutoShape 844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5" name="AutoShape 845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7" name="Group 846"/>
              <p:cNvGrpSpPr>
                <a:grpSpLocks/>
              </p:cNvGrpSpPr>
              <p:nvPr/>
            </p:nvGrpSpPr>
            <p:grpSpPr bwMode="auto">
              <a:xfrm rot="14819888">
                <a:off x="1462519" y="4106718"/>
                <a:ext cx="52834" cy="484130"/>
                <a:chOff x="7055" y="9672"/>
                <a:chExt cx="71" cy="662"/>
              </a:xfrm>
            </p:grpSpPr>
            <p:sp>
              <p:nvSpPr>
                <p:cNvPr id="70" name="Rectangle 847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71" name="AutoShape 848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2" name="AutoShape 849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8" name="Group 850"/>
              <p:cNvGrpSpPr>
                <a:grpSpLocks/>
              </p:cNvGrpSpPr>
              <p:nvPr/>
            </p:nvGrpSpPr>
            <p:grpSpPr bwMode="auto">
              <a:xfrm rot="14819888">
                <a:off x="3210665" y="3371882"/>
                <a:ext cx="52834" cy="484130"/>
                <a:chOff x="7055" y="9672"/>
                <a:chExt cx="71" cy="662"/>
              </a:xfrm>
            </p:grpSpPr>
            <p:sp>
              <p:nvSpPr>
                <p:cNvPr id="67" name="Rectangle 851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68" name="AutoShape 852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AutoShape 853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9" name="Group 854"/>
              <p:cNvGrpSpPr>
                <a:grpSpLocks/>
              </p:cNvGrpSpPr>
              <p:nvPr/>
            </p:nvGrpSpPr>
            <p:grpSpPr bwMode="auto">
              <a:xfrm rot="1319888">
                <a:off x="1986455" y="4640977"/>
                <a:ext cx="52834" cy="484130"/>
                <a:chOff x="7055" y="9672"/>
                <a:chExt cx="71" cy="662"/>
              </a:xfrm>
            </p:grpSpPr>
            <p:sp>
              <p:nvSpPr>
                <p:cNvPr id="64" name="Rectangle 855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65" name="AutoShape 856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857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0" name="Group 858"/>
              <p:cNvGrpSpPr>
                <a:grpSpLocks/>
              </p:cNvGrpSpPr>
              <p:nvPr/>
            </p:nvGrpSpPr>
            <p:grpSpPr bwMode="auto">
              <a:xfrm rot="17519888">
                <a:off x="1450650" y="3386597"/>
                <a:ext cx="51923" cy="492621"/>
                <a:chOff x="7055" y="9672"/>
                <a:chExt cx="71" cy="662"/>
              </a:xfrm>
            </p:grpSpPr>
            <p:sp>
              <p:nvSpPr>
                <p:cNvPr id="61" name="Rectangle 859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62" name="AutoShape 860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AutoShape 861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1" name="Group 862"/>
              <p:cNvGrpSpPr>
                <a:grpSpLocks/>
              </p:cNvGrpSpPr>
              <p:nvPr/>
            </p:nvGrpSpPr>
            <p:grpSpPr bwMode="auto">
              <a:xfrm rot="17519888">
                <a:off x="3223033" y="4108748"/>
                <a:ext cx="51923" cy="492621"/>
                <a:chOff x="7055" y="9672"/>
                <a:chExt cx="71" cy="662"/>
              </a:xfrm>
            </p:grpSpPr>
            <p:sp>
              <p:nvSpPr>
                <p:cNvPr id="56" name="Rectangle 863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59" name="AutoShape 864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AutoShape 865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2" name="Group 866"/>
              <p:cNvGrpSpPr>
                <a:grpSpLocks/>
              </p:cNvGrpSpPr>
              <p:nvPr/>
            </p:nvGrpSpPr>
            <p:grpSpPr bwMode="auto">
              <a:xfrm rot="1319888">
                <a:off x="2680610" y="2853155"/>
                <a:ext cx="52834" cy="484130"/>
                <a:chOff x="7055" y="9672"/>
                <a:chExt cx="71" cy="662"/>
              </a:xfrm>
            </p:grpSpPr>
            <p:sp>
              <p:nvSpPr>
                <p:cNvPr id="53" name="Rectangle 867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54" name="AutoShape 868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869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18" name="AutoShape 870"/>
            <p:cNvSpPr>
              <a:spLocks noChangeArrowheads="1"/>
            </p:cNvSpPr>
            <p:nvPr/>
          </p:nvSpPr>
          <p:spPr bwMode="auto">
            <a:xfrm>
              <a:off x="1600200" y="3200400"/>
              <a:ext cx="1532105" cy="1558975"/>
            </a:xfrm>
            <a:custGeom>
              <a:avLst/>
              <a:gdLst>
                <a:gd name="G0" fmla="+- 3523 0 0"/>
                <a:gd name="G1" fmla="+- 21600 0 3523"/>
                <a:gd name="G2" fmla="+- 21600 0 352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523" y="10800"/>
                  </a:moveTo>
                  <a:cubicBezTo>
                    <a:pt x="3523" y="14819"/>
                    <a:pt x="6781" y="18077"/>
                    <a:pt x="10800" y="18077"/>
                  </a:cubicBezTo>
                  <a:cubicBezTo>
                    <a:pt x="14819" y="18077"/>
                    <a:pt x="18077" y="14819"/>
                    <a:pt x="18077" y="10800"/>
                  </a:cubicBezTo>
                  <a:cubicBezTo>
                    <a:pt x="18077" y="6781"/>
                    <a:pt x="14819" y="3523"/>
                    <a:pt x="10800" y="3523"/>
                  </a:cubicBezTo>
                  <a:cubicBezTo>
                    <a:pt x="6781" y="3523"/>
                    <a:pt x="3523" y="6781"/>
                    <a:pt x="3523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19" name="AutoShape 871"/>
            <p:cNvCxnSpPr>
              <a:cxnSpLocks noChangeShapeType="1"/>
            </p:cNvCxnSpPr>
            <p:nvPr/>
          </p:nvCxnSpPr>
          <p:spPr bwMode="auto">
            <a:xfrm>
              <a:off x="2350529" y="2901999"/>
              <a:ext cx="0" cy="2381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872"/>
            <p:cNvCxnSpPr>
              <a:cxnSpLocks noChangeShapeType="1"/>
            </p:cNvCxnSpPr>
            <p:nvPr/>
          </p:nvCxnSpPr>
          <p:spPr bwMode="auto">
            <a:xfrm rot="2700000">
              <a:off x="3015295" y="3160036"/>
              <a:ext cx="0" cy="2340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873"/>
            <p:cNvCxnSpPr>
              <a:cxnSpLocks noChangeShapeType="1"/>
            </p:cNvCxnSpPr>
            <p:nvPr/>
          </p:nvCxnSpPr>
          <p:spPr bwMode="auto">
            <a:xfrm rot="8100000">
              <a:off x="3051129" y="4545062"/>
              <a:ext cx="0" cy="2381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874"/>
            <p:cNvCxnSpPr>
              <a:cxnSpLocks noChangeShapeType="1"/>
            </p:cNvCxnSpPr>
            <p:nvPr/>
          </p:nvCxnSpPr>
          <p:spPr bwMode="auto">
            <a:xfrm rot="10800000">
              <a:off x="2362230" y="4818905"/>
              <a:ext cx="0" cy="2381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875"/>
            <p:cNvCxnSpPr>
              <a:cxnSpLocks noChangeShapeType="1"/>
            </p:cNvCxnSpPr>
            <p:nvPr/>
          </p:nvCxnSpPr>
          <p:spPr bwMode="auto">
            <a:xfrm rot="5400000">
              <a:off x="3318059" y="3874411"/>
              <a:ext cx="0" cy="2340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876"/>
            <p:cNvCxnSpPr>
              <a:cxnSpLocks noChangeShapeType="1"/>
            </p:cNvCxnSpPr>
            <p:nvPr/>
          </p:nvCxnSpPr>
          <p:spPr bwMode="auto">
            <a:xfrm rot="16200000">
              <a:off x="1418834" y="3886317"/>
              <a:ext cx="0" cy="2340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877"/>
            <p:cNvCxnSpPr>
              <a:cxnSpLocks noChangeShapeType="1"/>
            </p:cNvCxnSpPr>
            <p:nvPr/>
          </p:nvCxnSpPr>
          <p:spPr bwMode="auto">
            <a:xfrm rot="18900000">
              <a:off x="1671869" y="3183284"/>
              <a:ext cx="0" cy="2381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878"/>
            <p:cNvCxnSpPr>
              <a:cxnSpLocks noChangeShapeType="1"/>
            </p:cNvCxnSpPr>
            <p:nvPr/>
          </p:nvCxnSpPr>
          <p:spPr bwMode="auto">
            <a:xfrm rot="13500000">
              <a:off x="1717211" y="4563485"/>
              <a:ext cx="0" cy="2340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7" name="AutoShape 879"/>
            <p:cNvSpPr>
              <a:spLocks noChangeArrowheads="1"/>
            </p:cNvSpPr>
            <p:nvPr/>
          </p:nvSpPr>
          <p:spPr bwMode="auto">
            <a:xfrm rot="5400000">
              <a:off x="810697" y="2469593"/>
              <a:ext cx="3103065" cy="3048121"/>
            </a:xfrm>
            <a:custGeom>
              <a:avLst/>
              <a:gdLst>
                <a:gd name="G0" fmla="+- 1469 0 0"/>
                <a:gd name="G1" fmla="+- 21600 0 1469"/>
                <a:gd name="G2" fmla="+- 21600 0 146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69" y="10800"/>
                  </a:moveTo>
                  <a:cubicBezTo>
                    <a:pt x="1469" y="15953"/>
                    <a:pt x="5647" y="20131"/>
                    <a:pt x="10800" y="20131"/>
                  </a:cubicBezTo>
                  <a:cubicBezTo>
                    <a:pt x="15953" y="20131"/>
                    <a:pt x="20131" y="15953"/>
                    <a:pt x="20131" y="10800"/>
                  </a:cubicBezTo>
                  <a:cubicBezTo>
                    <a:pt x="20131" y="5647"/>
                    <a:pt x="15953" y="1469"/>
                    <a:pt x="10800" y="1469"/>
                  </a:cubicBezTo>
                  <a:cubicBezTo>
                    <a:pt x="5647" y="1469"/>
                    <a:pt x="1469" y="5647"/>
                    <a:pt x="1469" y="10800"/>
                  </a:cubicBezTo>
                  <a:close/>
                </a:path>
              </a:pathLst>
            </a:custGeom>
            <a:solidFill>
              <a:srgbClr val="93895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28" name="AutoShape 880"/>
            <p:cNvCxnSpPr>
              <a:cxnSpLocks noChangeShapeType="1"/>
            </p:cNvCxnSpPr>
            <p:nvPr/>
          </p:nvCxnSpPr>
          <p:spPr bwMode="auto">
            <a:xfrm>
              <a:off x="2297875" y="2442120"/>
              <a:ext cx="0" cy="2128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9" name="AutoShape 881"/>
            <p:cNvCxnSpPr>
              <a:cxnSpLocks noChangeShapeType="1"/>
            </p:cNvCxnSpPr>
            <p:nvPr/>
          </p:nvCxnSpPr>
          <p:spPr bwMode="auto">
            <a:xfrm>
              <a:off x="2421467" y="2442120"/>
              <a:ext cx="0" cy="2128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0" name="AutoShape 882"/>
            <p:cNvCxnSpPr>
              <a:cxnSpLocks noChangeShapeType="1"/>
            </p:cNvCxnSpPr>
            <p:nvPr/>
          </p:nvCxnSpPr>
          <p:spPr bwMode="auto">
            <a:xfrm>
              <a:off x="2309576" y="5332363"/>
              <a:ext cx="0" cy="2128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" name="AutoShape 883"/>
            <p:cNvCxnSpPr>
              <a:cxnSpLocks noChangeShapeType="1"/>
            </p:cNvCxnSpPr>
            <p:nvPr/>
          </p:nvCxnSpPr>
          <p:spPr bwMode="auto">
            <a:xfrm>
              <a:off x="2433168" y="5332363"/>
              <a:ext cx="0" cy="2128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" name="AutoShape 884"/>
            <p:cNvCxnSpPr>
              <a:cxnSpLocks noChangeShapeType="1"/>
            </p:cNvCxnSpPr>
            <p:nvPr/>
          </p:nvCxnSpPr>
          <p:spPr bwMode="auto">
            <a:xfrm rot="16200000">
              <a:off x="3781713" y="3953072"/>
              <a:ext cx="0" cy="209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3" name="AutoShape 885"/>
            <p:cNvCxnSpPr>
              <a:cxnSpLocks noChangeShapeType="1"/>
            </p:cNvCxnSpPr>
            <p:nvPr/>
          </p:nvCxnSpPr>
          <p:spPr bwMode="auto">
            <a:xfrm rot="16200000">
              <a:off x="3781713" y="3822103"/>
              <a:ext cx="0" cy="209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4" name="AutoShape 886"/>
            <p:cNvCxnSpPr>
              <a:cxnSpLocks noChangeShapeType="1"/>
            </p:cNvCxnSpPr>
            <p:nvPr/>
          </p:nvCxnSpPr>
          <p:spPr bwMode="auto">
            <a:xfrm rot="16200000">
              <a:off x="942017" y="3953072"/>
              <a:ext cx="0" cy="209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5" name="AutoShape 887"/>
            <p:cNvCxnSpPr>
              <a:cxnSpLocks noChangeShapeType="1"/>
            </p:cNvCxnSpPr>
            <p:nvPr/>
          </p:nvCxnSpPr>
          <p:spPr bwMode="auto">
            <a:xfrm rot="16200000">
              <a:off x="942748" y="3821359"/>
              <a:ext cx="0" cy="209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6" name="AutoShape 888"/>
            <p:cNvCxnSpPr>
              <a:cxnSpLocks noChangeShapeType="1"/>
            </p:cNvCxnSpPr>
            <p:nvPr/>
          </p:nvCxnSpPr>
          <p:spPr bwMode="auto">
            <a:xfrm rot="2700000">
              <a:off x="1336927" y="4889200"/>
              <a:ext cx="0" cy="209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7" name="AutoShape 889"/>
            <p:cNvCxnSpPr>
              <a:cxnSpLocks noChangeShapeType="1"/>
            </p:cNvCxnSpPr>
            <p:nvPr/>
          </p:nvCxnSpPr>
          <p:spPr bwMode="auto">
            <a:xfrm rot="2700000">
              <a:off x="1435654" y="4983706"/>
              <a:ext cx="0" cy="209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8" name="AutoShape 890"/>
            <p:cNvCxnSpPr>
              <a:cxnSpLocks noChangeShapeType="1"/>
            </p:cNvCxnSpPr>
            <p:nvPr/>
          </p:nvCxnSpPr>
          <p:spPr bwMode="auto">
            <a:xfrm rot="2700000">
              <a:off x="3301239" y="2799654"/>
              <a:ext cx="0" cy="209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9" name="AutoShape 891"/>
            <p:cNvCxnSpPr>
              <a:cxnSpLocks noChangeShapeType="1"/>
            </p:cNvCxnSpPr>
            <p:nvPr/>
          </p:nvCxnSpPr>
          <p:spPr bwMode="auto">
            <a:xfrm rot="2700000">
              <a:off x="3388265" y="2888206"/>
              <a:ext cx="0" cy="209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0" name="AutoShape 892"/>
            <p:cNvCxnSpPr>
              <a:cxnSpLocks noChangeShapeType="1"/>
            </p:cNvCxnSpPr>
            <p:nvPr/>
          </p:nvCxnSpPr>
          <p:spPr bwMode="auto">
            <a:xfrm rot="18900000">
              <a:off x="1290123" y="2934741"/>
              <a:ext cx="0" cy="2128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1" name="AutoShape 893"/>
            <p:cNvCxnSpPr>
              <a:cxnSpLocks noChangeShapeType="1"/>
            </p:cNvCxnSpPr>
            <p:nvPr/>
          </p:nvCxnSpPr>
          <p:spPr bwMode="auto">
            <a:xfrm rot="18900000">
              <a:off x="1388850" y="2834282"/>
              <a:ext cx="0" cy="2128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2" name="AutoShape 894"/>
            <p:cNvCxnSpPr>
              <a:cxnSpLocks noChangeShapeType="1"/>
            </p:cNvCxnSpPr>
            <p:nvPr/>
          </p:nvCxnSpPr>
          <p:spPr bwMode="auto">
            <a:xfrm rot="18900000">
              <a:off x="3339999" y="4938712"/>
              <a:ext cx="0" cy="2128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3" name="AutoShape 895"/>
            <p:cNvCxnSpPr>
              <a:cxnSpLocks noChangeShapeType="1"/>
            </p:cNvCxnSpPr>
            <p:nvPr/>
          </p:nvCxnSpPr>
          <p:spPr bwMode="auto">
            <a:xfrm rot="18900000">
              <a:off x="3444577" y="4832300"/>
              <a:ext cx="0" cy="2128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903" name="Group 152"/>
          <p:cNvGrpSpPr>
            <a:grpSpLocks/>
          </p:cNvGrpSpPr>
          <p:nvPr/>
        </p:nvGrpSpPr>
        <p:grpSpPr bwMode="auto">
          <a:xfrm>
            <a:off x="5048250" y="1854696"/>
            <a:ext cx="3638550" cy="3631704"/>
            <a:chOff x="119" y="3179"/>
            <a:chExt cx="5494" cy="5475"/>
          </a:xfrm>
        </p:grpSpPr>
        <p:grpSp>
          <p:nvGrpSpPr>
            <p:cNvPr id="904" name="Group 153"/>
            <p:cNvGrpSpPr>
              <a:grpSpLocks/>
            </p:cNvGrpSpPr>
            <p:nvPr/>
          </p:nvGrpSpPr>
          <p:grpSpPr bwMode="auto">
            <a:xfrm>
              <a:off x="2591" y="3532"/>
              <a:ext cx="526" cy="896"/>
              <a:chOff x="2941" y="3622"/>
              <a:chExt cx="526" cy="896"/>
            </a:xfrm>
          </p:grpSpPr>
          <p:grpSp>
            <p:nvGrpSpPr>
              <p:cNvPr id="1013" name="Group 154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1015" name="AutoShape 155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6" name="Rectangle 156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7" name="Rectangle 157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8" name="AutoShape 15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9" name="AutoShape 159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014" name="Rectangle 160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05" name="Group 161"/>
            <p:cNvGrpSpPr>
              <a:grpSpLocks/>
            </p:cNvGrpSpPr>
            <p:nvPr/>
          </p:nvGrpSpPr>
          <p:grpSpPr bwMode="auto">
            <a:xfrm rot="10800000">
              <a:off x="2624" y="7446"/>
              <a:ext cx="526" cy="896"/>
              <a:chOff x="2941" y="3622"/>
              <a:chExt cx="526" cy="896"/>
            </a:xfrm>
          </p:grpSpPr>
          <p:grpSp>
            <p:nvGrpSpPr>
              <p:cNvPr id="1006" name="Group 162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1008" name="AutoShape 163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9" name="Rectangle 164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0" name="Rectangle 165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1" name="AutoShape 16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2" name="AutoShape 167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007" name="Rectangle 168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06" name="Group 169"/>
            <p:cNvGrpSpPr>
              <a:grpSpLocks/>
            </p:cNvGrpSpPr>
            <p:nvPr/>
          </p:nvGrpSpPr>
          <p:grpSpPr bwMode="auto">
            <a:xfrm rot="5400000">
              <a:off x="4561" y="5468"/>
              <a:ext cx="526" cy="896"/>
              <a:chOff x="2941" y="3622"/>
              <a:chExt cx="526" cy="896"/>
            </a:xfrm>
          </p:grpSpPr>
          <p:grpSp>
            <p:nvGrpSpPr>
              <p:cNvPr id="999" name="Group 170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1001" name="AutoShape 171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2" name="Rectangle 172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3" name="Rectangle 173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4" name="AutoShape 17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5" name="AutoShape 175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000" name="Rectangle 176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07" name="Group 177"/>
            <p:cNvGrpSpPr>
              <a:grpSpLocks/>
            </p:cNvGrpSpPr>
            <p:nvPr/>
          </p:nvGrpSpPr>
          <p:grpSpPr bwMode="auto">
            <a:xfrm rot="16200000">
              <a:off x="638" y="5478"/>
              <a:ext cx="526" cy="896"/>
              <a:chOff x="2941" y="3622"/>
              <a:chExt cx="526" cy="896"/>
            </a:xfrm>
          </p:grpSpPr>
          <p:grpSp>
            <p:nvGrpSpPr>
              <p:cNvPr id="992" name="Group 178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994" name="AutoShape 179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5" name="Rectangle 180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6" name="Rectangle 181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7" name="AutoShape 182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8" name="AutoShape 183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93" name="Rectangle 184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08" name="Group 185"/>
            <p:cNvGrpSpPr>
              <a:grpSpLocks/>
            </p:cNvGrpSpPr>
            <p:nvPr/>
          </p:nvGrpSpPr>
          <p:grpSpPr bwMode="auto">
            <a:xfrm rot="-2640454">
              <a:off x="1198" y="4089"/>
              <a:ext cx="526" cy="896"/>
              <a:chOff x="2941" y="3622"/>
              <a:chExt cx="526" cy="896"/>
            </a:xfrm>
          </p:grpSpPr>
          <p:grpSp>
            <p:nvGrpSpPr>
              <p:cNvPr id="985" name="Group 186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987" name="AutoShape 187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8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9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0" name="AutoShape 19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1" name="AutoShape 191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86" name="Rectangle 192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09" name="Group 193"/>
            <p:cNvGrpSpPr>
              <a:grpSpLocks/>
            </p:cNvGrpSpPr>
            <p:nvPr/>
          </p:nvGrpSpPr>
          <p:grpSpPr bwMode="auto">
            <a:xfrm rot="2682652">
              <a:off x="3982" y="4056"/>
              <a:ext cx="526" cy="896"/>
              <a:chOff x="2941" y="3622"/>
              <a:chExt cx="526" cy="896"/>
            </a:xfrm>
          </p:grpSpPr>
          <p:grpSp>
            <p:nvGrpSpPr>
              <p:cNvPr id="978" name="Group 194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980" name="AutoShape 195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1" name="Rectangle 196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2" name="Rectangle 197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3" name="AutoShape 19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4" name="AutoShape 199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79" name="Rectangle 200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10" name="Group 201"/>
            <p:cNvGrpSpPr>
              <a:grpSpLocks/>
            </p:cNvGrpSpPr>
            <p:nvPr/>
          </p:nvGrpSpPr>
          <p:grpSpPr bwMode="auto">
            <a:xfrm rot="8136474">
              <a:off x="4022" y="6824"/>
              <a:ext cx="526" cy="896"/>
              <a:chOff x="2941" y="3622"/>
              <a:chExt cx="526" cy="896"/>
            </a:xfrm>
          </p:grpSpPr>
          <p:grpSp>
            <p:nvGrpSpPr>
              <p:cNvPr id="971" name="Group 202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973" name="AutoShape 203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5" name="Rectangle 205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6" name="AutoShape 2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7" name="AutoShape 207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72" name="Rectangle 208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11" name="Group 209"/>
            <p:cNvGrpSpPr>
              <a:grpSpLocks/>
            </p:cNvGrpSpPr>
            <p:nvPr/>
          </p:nvGrpSpPr>
          <p:grpSpPr bwMode="auto">
            <a:xfrm rot="13428821">
              <a:off x="1259" y="6889"/>
              <a:ext cx="526" cy="896"/>
              <a:chOff x="2941" y="3622"/>
              <a:chExt cx="526" cy="896"/>
            </a:xfrm>
          </p:grpSpPr>
          <p:grpSp>
            <p:nvGrpSpPr>
              <p:cNvPr id="964" name="Group 210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966" name="AutoShape 211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7" name="Rectangle 212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8" name="Rectangle 213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9" name="AutoShape 21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0" name="AutoShape 215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65" name="Rectangle 216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12" name="Group 217"/>
            <p:cNvGrpSpPr>
              <a:grpSpLocks/>
            </p:cNvGrpSpPr>
            <p:nvPr/>
          </p:nvGrpSpPr>
          <p:grpSpPr bwMode="auto">
            <a:xfrm rot="-1380112">
              <a:off x="1245" y="4292"/>
              <a:ext cx="3255" cy="3257"/>
              <a:chOff x="4508" y="6723"/>
              <a:chExt cx="3255" cy="3257"/>
            </a:xfrm>
          </p:grpSpPr>
          <p:sp>
            <p:nvSpPr>
              <p:cNvPr id="931" name="AutoShape 218"/>
              <p:cNvSpPr>
                <a:spLocks noChangeArrowheads="1"/>
              </p:cNvSpPr>
              <p:nvPr/>
            </p:nvSpPr>
            <p:spPr bwMode="auto">
              <a:xfrm>
                <a:off x="4562" y="6777"/>
                <a:ext cx="3136" cy="3136"/>
              </a:xfrm>
              <a:custGeom>
                <a:avLst/>
                <a:gdLst>
                  <a:gd name="G0" fmla="+- 3722 0 0"/>
                  <a:gd name="G1" fmla="+- 21600 0 3722"/>
                  <a:gd name="G2" fmla="+- 21600 0 372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722" y="10800"/>
                    </a:moveTo>
                    <a:cubicBezTo>
                      <a:pt x="3722" y="14709"/>
                      <a:pt x="6891" y="17878"/>
                      <a:pt x="10800" y="17878"/>
                    </a:cubicBezTo>
                    <a:cubicBezTo>
                      <a:pt x="14709" y="17878"/>
                      <a:pt x="17878" y="14709"/>
                      <a:pt x="17878" y="10800"/>
                    </a:cubicBezTo>
                    <a:cubicBezTo>
                      <a:pt x="17878" y="6891"/>
                      <a:pt x="14709" y="3722"/>
                      <a:pt x="10800" y="3722"/>
                    </a:cubicBezTo>
                    <a:cubicBezTo>
                      <a:pt x="6891" y="3722"/>
                      <a:pt x="3722" y="6891"/>
                      <a:pt x="3722" y="10800"/>
                    </a:cubicBezTo>
                    <a:close/>
                  </a:path>
                </a:pathLst>
              </a:custGeom>
              <a:solidFill>
                <a:srgbClr val="97470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32" name="Group 219"/>
              <p:cNvGrpSpPr>
                <a:grpSpLocks/>
              </p:cNvGrpSpPr>
              <p:nvPr/>
            </p:nvGrpSpPr>
            <p:grpSpPr bwMode="auto">
              <a:xfrm>
                <a:off x="6099" y="9318"/>
                <a:ext cx="71" cy="662"/>
                <a:chOff x="7055" y="9672"/>
                <a:chExt cx="71" cy="662"/>
              </a:xfrm>
            </p:grpSpPr>
            <p:sp>
              <p:nvSpPr>
                <p:cNvPr id="961" name="Rectangle 220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962" name="AutoShape 221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63" name="AutoShape 222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933" name="Group 223"/>
              <p:cNvGrpSpPr>
                <a:grpSpLocks/>
              </p:cNvGrpSpPr>
              <p:nvPr/>
            </p:nvGrpSpPr>
            <p:grpSpPr bwMode="auto">
              <a:xfrm>
                <a:off x="6102" y="6723"/>
                <a:ext cx="71" cy="662"/>
                <a:chOff x="7055" y="9672"/>
                <a:chExt cx="71" cy="662"/>
              </a:xfrm>
            </p:grpSpPr>
            <p:sp>
              <p:nvSpPr>
                <p:cNvPr id="958" name="Rectangle 224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959" name="AutoShape 225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60" name="AutoShape 226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934" name="Group 227"/>
              <p:cNvGrpSpPr>
                <a:grpSpLocks/>
              </p:cNvGrpSpPr>
              <p:nvPr/>
            </p:nvGrpSpPr>
            <p:grpSpPr bwMode="auto">
              <a:xfrm rot="-5400000">
                <a:off x="4803" y="8006"/>
                <a:ext cx="71" cy="662"/>
                <a:chOff x="7055" y="9672"/>
                <a:chExt cx="71" cy="662"/>
              </a:xfrm>
            </p:grpSpPr>
            <p:sp>
              <p:nvSpPr>
                <p:cNvPr id="955" name="Rectangle 228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956" name="AutoShape 229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57" name="AutoShape 230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935" name="Group 231"/>
              <p:cNvGrpSpPr>
                <a:grpSpLocks/>
              </p:cNvGrpSpPr>
              <p:nvPr/>
            </p:nvGrpSpPr>
            <p:grpSpPr bwMode="auto">
              <a:xfrm rot="-5400000">
                <a:off x="7396" y="8015"/>
                <a:ext cx="71" cy="662"/>
                <a:chOff x="7055" y="9672"/>
                <a:chExt cx="71" cy="662"/>
              </a:xfrm>
            </p:grpSpPr>
            <p:sp>
              <p:nvSpPr>
                <p:cNvPr id="952" name="Rectangle 232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953" name="AutoShape 233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54" name="AutoShape 234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936" name="Group 235"/>
              <p:cNvGrpSpPr>
                <a:grpSpLocks/>
              </p:cNvGrpSpPr>
              <p:nvPr/>
            </p:nvGrpSpPr>
            <p:grpSpPr bwMode="auto">
              <a:xfrm rot="2700000">
                <a:off x="5177" y="8942"/>
                <a:ext cx="71" cy="662"/>
                <a:chOff x="7055" y="9672"/>
                <a:chExt cx="71" cy="662"/>
              </a:xfrm>
            </p:grpSpPr>
            <p:sp>
              <p:nvSpPr>
                <p:cNvPr id="949" name="Rectangle 236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950" name="AutoShape 237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51" name="AutoShape 238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937" name="Group 239"/>
              <p:cNvGrpSpPr>
                <a:grpSpLocks/>
              </p:cNvGrpSpPr>
              <p:nvPr/>
            </p:nvGrpSpPr>
            <p:grpSpPr bwMode="auto">
              <a:xfrm rot="-2700000">
                <a:off x="5170" y="7114"/>
                <a:ext cx="71" cy="662"/>
                <a:chOff x="7055" y="9672"/>
                <a:chExt cx="71" cy="662"/>
              </a:xfrm>
            </p:grpSpPr>
            <p:sp>
              <p:nvSpPr>
                <p:cNvPr id="946" name="Rectangle 240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947" name="AutoShape 241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48" name="AutoShape 242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938" name="Group 243"/>
              <p:cNvGrpSpPr>
                <a:grpSpLocks/>
              </p:cNvGrpSpPr>
              <p:nvPr/>
            </p:nvGrpSpPr>
            <p:grpSpPr bwMode="auto">
              <a:xfrm rot="-2700000">
                <a:off x="7015" y="8938"/>
                <a:ext cx="71" cy="662"/>
                <a:chOff x="7055" y="9672"/>
                <a:chExt cx="71" cy="662"/>
              </a:xfrm>
            </p:grpSpPr>
            <p:sp>
              <p:nvSpPr>
                <p:cNvPr id="943" name="Rectangle 244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944" name="AutoShape 245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45" name="AutoShape 246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939" name="Group 247"/>
              <p:cNvGrpSpPr>
                <a:grpSpLocks/>
              </p:cNvGrpSpPr>
              <p:nvPr/>
            </p:nvGrpSpPr>
            <p:grpSpPr bwMode="auto">
              <a:xfrm rot="2700000">
                <a:off x="7006" y="7095"/>
                <a:ext cx="71" cy="662"/>
                <a:chOff x="7055" y="9672"/>
                <a:chExt cx="71" cy="662"/>
              </a:xfrm>
            </p:grpSpPr>
            <p:sp>
              <p:nvSpPr>
                <p:cNvPr id="940" name="Rectangle 248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941" name="AutoShape 249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42" name="AutoShape 250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913" name="AutoShape 251"/>
            <p:cNvSpPr>
              <a:spLocks noChangeArrowheads="1"/>
            </p:cNvSpPr>
            <p:nvPr/>
          </p:nvSpPr>
          <p:spPr bwMode="auto">
            <a:xfrm>
              <a:off x="1829" y="4862"/>
              <a:ext cx="2095" cy="2095"/>
            </a:xfrm>
            <a:custGeom>
              <a:avLst/>
              <a:gdLst>
                <a:gd name="G0" fmla="+- 3523 0 0"/>
                <a:gd name="G1" fmla="+- 21600 0 3523"/>
                <a:gd name="G2" fmla="+- 21600 0 352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523" y="10800"/>
                  </a:moveTo>
                  <a:cubicBezTo>
                    <a:pt x="3523" y="14819"/>
                    <a:pt x="6781" y="18077"/>
                    <a:pt x="10800" y="18077"/>
                  </a:cubicBezTo>
                  <a:cubicBezTo>
                    <a:pt x="14819" y="18077"/>
                    <a:pt x="18077" y="14819"/>
                    <a:pt x="18077" y="10800"/>
                  </a:cubicBezTo>
                  <a:cubicBezTo>
                    <a:pt x="18077" y="6781"/>
                    <a:pt x="14819" y="3523"/>
                    <a:pt x="10800" y="3523"/>
                  </a:cubicBezTo>
                  <a:cubicBezTo>
                    <a:pt x="6781" y="3523"/>
                    <a:pt x="3523" y="6781"/>
                    <a:pt x="3523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914" name="AutoShape 252"/>
            <p:cNvCxnSpPr>
              <a:cxnSpLocks noChangeShapeType="1"/>
            </p:cNvCxnSpPr>
            <p:nvPr/>
          </p:nvCxnSpPr>
          <p:spPr bwMode="auto">
            <a:xfrm>
              <a:off x="1004" y="5920"/>
              <a:ext cx="19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15" name="AutoShape 253"/>
            <p:cNvCxnSpPr>
              <a:cxnSpLocks noChangeShapeType="1"/>
            </p:cNvCxnSpPr>
            <p:nvPr/>
          </p:nvCxnSpPr>
          <p:spPr bwMode="auto">
            <a:xfrm flipH="1">
              <a:off x="4495" y="5924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16" name="AutoShape 254"/>
            <p:cNvSpPr>
              <a:spLocks noChangeArrowheads="1"/>
            </p:cNvSpPr>
            <p:nvPr/>
          </p:nvSpPr>
          <p:spPr bwMode="auto">
            <a:xfrm rot="5400000">
              <a:off x="128" y="3170"/>
              <a:ext cx="5475" cy="5494"/>
            </a:xfrm>
            <a:custGeom>
              <a:avLst/>
              <a:gdLst>
                <a:gd name="G0" fmla="+- 1513 0 0"/>
                <a:gd name="G1" fmla="+- 21600 0 1513"/>
                <a:gd name="G2" fmla="+- 21600 0 15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13" y="10800"/>
                  </a:moveTo>
                  <a:cubicBezTo>
                    <a:pt x="1513" y="15929"/>
                    <a:pt x="5671" y="20087"/>
                    <a:pt x="10800" y="20087"/>
                  </a:cubicBezTo>
                  <a:cubicBezTo>
                    <a:pt x="15929" y="20087"/>
                    <a:pt x="20087" y="15929"/>
                    <a:pt x="20087" y="10800"/>
                  </a:cubicBezTo>
                  <a:cubicBezTo>
                    <a:pt x="20087" y="5671"/>
                    <a:pt x="15929" y="1513"/>
                    <a:pt x="10800" y="1513"/>
                  </a:cubicBezTo>
                  <a:cubicBezTo>
                    <a:pt x="5671" y="1513"/>
                    <a:pt x="1513" y="5671"/>
                    <a:pt x="1513" y="10800"/>
                  </a:cubicBezTo>
                  <a:close/>
                </a:path>
              </a:pathLst>
            </a:custGeom>
            <a:solidFill>
              <a:srgbClr val="93895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917" name="AutoShape 255"/>
            <p:cNvCxnSpPr>
              <a:cxnSpLocks noChangeShapeType="1"/>
            </p:cNvCxnSpPr>
            <p:nvPr/>
          </p:nvCxnSpPr>
          <p:spPr bwMode="auto">
            <a:xfrm>
              <a:off x="2860" y="4072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18" name="AutoShape 256"/>
            <p:cNvCxnSpPr>
              <a:cxnSpLocks noChangeShapeType="1"/>
            </p:cNvCxnSpPr>
            <p:nvPr/>
          </p:nvCxnSpPr>
          <p:spPr bwMode="auto">
            <a:xfrm flipV="1">
              <a:off x="2857" y="3660"/>
              <a:ext cx="0" cy="2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19" name="AutoShape 257"/>
            <p:cNvCxnSpPr>
              <a:cxnSpLocks noChangeShapeType="1"/>
            </p:cNvCxnSpPr>
            <p:nvPr/>
          </p:nvCxnSpPr>
          <p:spPr bwMode="auto">
            <a:xfrm>
              <a:off x="4867" y="5916"/>
              <a:ext cx="19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0" name="AutoShape 258"/>
            <p:cNvCxnSpPr>
              <a:cxnSpLocks noChangeShapeType="1"/>
            </p:cNvCxnSpPr>
            <p:nvPr/>
          </p:nvCxnSpPr>
          <p:spPr bwMode="auto">
            <a:xfrm flipH="1">
              <a:off x="643" y="5921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1" name="AutoShape 259"/>
            <p:cNvCxnSpPr>
              <a:cxnSpLocks noChangeShapeType="1"/>
            </p:cNvCxnSpPr>
            <p:nvPr/>
          </p:nvCxnSpPr>
          <p:spPr bwMode="auto">
            <a:xfrm flipV="1">
              <a:off x="2884" y="7563"/>
              <a:ext cx="0" cy="2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" name="AutoShape 260"/>
            <p:cNvCxnSpPr>
              <a:cxnSpLocks noChangeShapeType="1"/>
            </p:cNvCxnSpPr>
            <p:nvPr/>
          </p:nvCxnSpPr>
          <p:spPr bwMode="auto">
            <a:xfrm>
              <a:off x="2877" y="7933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3" name="AutoShape 261"/>
            <p:cNvCxnSpPr>
              <a:cxnSpLocks noChangeShapeType="1"/>
            </p:cNvCxnSpPr>
            <p:nvPr/>
          </p:nvCxnSpPr>
          <p:spPr bwMode="auto">
            <a:xfrm rot="2700000" flipH="1">
              <a:off x="1233" y="4394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4" name="AutoShape 262"/>
            <p:cNvCxnSpPr>
              <a:cxnSpLocks noChangeShapeType="1"/>
            </p:cNvCxnSpPr>
            <p:nvPr/>
          </p:nvCxnSpPr>
          <p:spPr bwMode="auto">
            <a:xfrm rot="18900000" flipH="1">
              <a:off x="1287" y="7484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5" name="AutoShape 263"/>
            <p:cNvCxnSpPr>
              <a:cxnSpLocks noChangeShapeType="1"/>
            </p:cNvCxnSpPr>
            <p:nvPr/>
          </p:nvCxnSpPr>
          <p:spPr bwMode="auto">
            <a:xfrm rot="13500000" flipH="1">
              <a:off x="1525" y="4699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6" name="AutoShape 264"/>
            <p:cNvCxnSpPr>
              <a:cxnSpLocks noChangeShapeType="1"/>
            </p:cNvCxnSpPr>
            <p:nvPr/>
          </p:nvCxnSpPr>
          <p:spPr bwMode="auto">
            <a:xfrm rot="8100000" flipH="1">
              <a:off x="1565" y="7188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7" name="AutoShape 265"/>
            <p:cNvCxnSpPr>
              <a:cxnSpLocks noChangeShapeType="1"/>
            </p:cNvCxnSpPr>
            <p:nvPr/>
          </p:nvCxnSpPr>
          <p:spPr bwMode="auto">
            <a:xfrm rot="2700000" flipH="1">
              <a:off x="4018" y="7102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8" name="AutoShape 266"/>
            <p:cNvCxnSpPr>
              <a:cxnSpLocks noChangeShapeType="1"/>
            </p:cNvCxnSpPr>
            <p:nvPr/>
          </p:nvCxnSpPr>
          <p:spPr bwMode="auto">
            <a:xfrm rot="8100000" flipH="1">
              <a:off x="4271" y="4366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9" name="AutoShape 267"/>
            <p:cNvCxnSpPr>
              <a:cxnSpLocks noChangeShapeType="1"/>
            </p:cNvCxnSpPr>
            <p:nvPr/>
          </p:nvCxnSpPr>
          <p:spPr bwMode="auto">
            <a:xfrm rot="13500000" flipH="1">
              <a:off x="4308" y="7406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30" name="AutoShape 268"/>
            <p:cNvCxnSpPr>
              <a:cxnSpLocks noChangeShapeType="1"/>
            </p:cNvCxnSpPr>
            <p:nvPr/>
          </p:nvCxnSpPr>
          <p:spPr bwMode="auto">
            <a:xfrm rot="18900000" flipH="1">
              <a:off x="3962" y="4672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020" name="TextBox 1019"/>
          <p:cNvSpPr txBox="1"/>
          <p:nvPr/>
        </p:nvSpPr>
        <p:spPr>
          <a:xfrm>
            <a:off x="3810000" y="3200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vs.</a:t>
            </a:r>
            <a:endParaRPr lang="en-US" sz="5400" i="1" dirty="0" smtClean="0"/>
          </a:p>
        </p:txBody>
      </p:sp>
      <p:pic>
        <p:nvPicPr>
          <p:cNvPr id="10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0" y="58674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2" name="TextBox 1021"/>
          <p:cNvSpPr txBox="1"/>
          <p:nvPr/>
        </p:nvSpPr>
        <p:spPr>
          <a:xfrm>
            <a:off x="533400" y="1066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Screws vs. Hydraulic actuators</a:t>
            </a:r>
            <a:endParaRPr lang="en-US" sz="3200" i="1" dirty="0" smtClean="0"/>
          </a:p>
        </p:txBody>
      </p:sp>
      <p:sp>
        <p:nvSpPr>
          <p:cNvPr id="1023" name="TextBox 1022"/>
          <p:cNvSpPr txBox="1"/>
          <p:nvPr/>
        </p:nvSpPr>
        <p:spPr>
          <a:xfrm>
            <a:off x="609600" y="6019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Figure 9 – Force Application</a:t>
            </a:r>
          </a:p>
          <a:p>
            <a:pPr algn="ctr"/>
            <a:r>
              <a:rPr lang="en-US" sz="2400" i="1" dirty="0" smtClean="0"/>
              <a:t>Side view of the two force application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65563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alibri" pitchFamily="34" charset="0"/>
              </a:rPr>
              <a:t>Material Selection</a:t>
            </a:r>
            <a:endParaRPr lang="en-US" sz="5400" b="1" dirty="0">
              <a:latin typeface="Calibri" pitchFamily="34" charset="0"/>
            </a:endParaRPr>
          </a:p>
        </p:txBody>
      </p:sp>
      <p:sp>
        <p:nvSpPr>
          <p:cNvPr id="1135" name="TextBox 1134"/>
          <p:cNvSpPr txBox="1"/>
          <p:nvPr/>
        </p:nvSpPr>
        <p:spPr>
          <a:xfrm>
            <a:off x="381000" y="4800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Figure 12 –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A single section</a:t>
            </a:r>
            <a:endParaRPr lang="en-US" sz="2400" b="1" i="1" dirty="0" smtClean="0">
              <a:latin typeface="Calibri" pitchFamily="34" charset="0"/>
            </a:endParaRPr>
          </a:p>
        </p:txBody>
      </p:sp>
      <p:pic>
        <p:nvPicPr>
          <p:cNvPr id="11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" name="Slide Number Placeholder 1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13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1131" name="Rectangle 3"/>
          <p:cNvSpPr>
            <a:spLocks noChangeArrowheads="1"/>
          </p:cNvSpPr>
          <p:nvPr/>
        </p:nvSpPr>
        <p:spPr bwMode="auto">
          <a:xfrm rot="5400000">
            <a:off x="1319580" y="2414220"/>
            <a:ext cx="1590396" cy="1791156"/>
          </a:xfrm>
          <a:prstGeom prst="rect">
            <a:avLst/>
          </a:prstGeom>
          <a:solidFill>
            <a:srgbClr val="E36C0A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E36C0A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2" name="Freeform 4"/>
          <p:cNvSpPr>
            <a:spLocks/>
          </p:cNvSpPr>
          <p:nvPr/>
        </p:nvSpPr>
        <p:spPr bwMode="auto">
          <a:xfrm>
            <a:off x="840143" y="3817391"/>
            <a:ext cx="2300375" cy="978363"/>
          </a:xfrm>
          <a:custGeom>
            <a:avLst/>
            <a:gdLst/>
            <a:ahLst/>
            <a:cxnLst>
              <a:cxn ang="0">
                <a:pos x="597" y="320"/>
              </a:cxn>
              <a:cxn ang="0">
                <a:pos x="723" y="265"/>
              </a:cxn>
              <a:cxn ang="0">
                <a:pos x="832" y="210"/>
              </a:cxn>
              <a:cxn ang="0">
                <a:pos x="989" y="142"/>
              </a:cxn>
              <a:cxn ang="0">
                <a:pos x="1235" y="81"/>
              </a:cxn>
              <a:cxn ang="0">
                <a:pos x="1385" y="53"/>
              </a:cxn>
              <a:cxn ang="0">
                <a:pos x="1747" y="0"/>
              </a:cxn>
              <a:cxn ang="0">
                <a:pos x="1958" y="0"/>
              </a:cxn>
              <a:cxn ang="0">
                <a:pos x="2163" y="0"/>
              </a:cxn>
              <a:cxn ang="0">
                <a:pos x="2429" y="47"/>
              </a:cxn>
              <a:cxn ang="0">
                <a:pos x="2688" y="101"/>
              </a:cxn>
              <a:cxn ang="0">
                <a:pos x="2955" y="183"/>
              </a:cxn>
              <a:cxn ang="0">
                <a:pos x="3180" y="292"/>
              </a:cxn>
              <a:cxn ang="0">
                <a:pos x="3289" y="347"/>
              </a:cxn>
              <a:cxn ang="0">
                <a:pos x="3487" y="453"/>
              </a:cxn>
              <a:cxn ang="0">
                <a:pos x="3623" y="1541"/>
              </a:cxn>
              <a:cxn ang="0">
                <a:pos x="0" y="1432"/>
              </a:cxn>
              <a:cxn ang="0">
                <a:pos x="597" y="320"/>
              </a:cxn>
            </a:cxnLst>
            <a:rect l="0" t="0" r="r" b="b"/>
            <a:pathLst>
              <a:path w="3623" h="1541">
                <a:moveTo>
                  <a:pt x="597" y="320"/>
                </a:moveTo>
                <a:lnTo>
                  <a:pt x="723" y="265"/>
                </a:lnTo>
                <a:lnTo>
                  <a:pt x="832" y="210"/>
                </a:lnTo>
                <a:lnTo>
                  <a:pt x="989" y="142"/>
                </a:lnTo>
                <a:lnTo>
                  <a:pt x="1235" y="81"/>
                </a:lnTo>
                <a:lnTo>
                  <a:pt x="1385" y="53"/>
                </a:lnTo>
                <a:lnTo>
                  <a:pt x="1747" y="0"/>
                </a:lnTo>
                <a:lnTo>
                  <a:pt x="1958" y="0"/>
                </a:lnTo>
                <a:lnTo>
                  <a:pt x="2163" y="0"/>
                </a:lnTo>
                <a:lnTo>
                  <a:pt x="2429" y="47"/>
                </a:lnTo>
                <a:lnTo>
                  <a:pt x="2688" y="101"/>
                </a:lnTo>
                <a:lnTo>
                  <a:pt x="2955" y="183"/>
                </a:lnTo>
                <a:lnTo>
                  <a:pt x="3180" y="292"/>
                </a:lnTo>
                <a:lnTo>
                  <a:pt x="3289" y="347"/>
                </a:lnTo>
                <a:lnTo>
                  <a:pt x="3487" y="453"/>
                </a:lnTo>
                <a:lnTo>
                  <a:pt x="3623" y="1541"/>
                </a:lnTo>
                <a:lnTo>
                  <a:pt x="0" y="1432"/>
                </a:lnTo>
                <a:lnTo>
                  <a:pt x="597" y="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3" name="Freeform 5"/>
          <p:cNvSpPr>
            <a:spLocks/>
          </p:cNvSpPr>
          <p:nvPr/>
        </p:nvSpPr>
        <p:spPr bwMode="auto">
          <a:xfrm>
            <a:off x="1219200" y="3812312"/>
            <a:ext cx="1794331" cy="269828"/>
          </a:xfrm>
          <a:custGeom>
            <a:avLst/>
            <a:gdLst/>
            <a:ahLst/>
            <a:cxnLst>
              <a:cxn ang="0">
                <a:pos x="0" y="323"/>
              </a:cxn>
              <a:cxn ang="0">
                <a:pos x="106" y="278"/>
              </a:cxn>
              <a:cxn ang="0">
                <a:pos x="241" y="215"/>
              </a:cxn>
              <a:cxn ang="0">
                <a:pos x="367" y="155"/>
              </a:cxn>
              <a:cxn ang="0">
                <a:pos x="592" y="101"/>
              </a:cxn>
              <a:cxn ang="0">
                <a:pos x="769" y="65"/>
              </a:cxn>
              <a:cxn ang="0">
                <a:pos x="925" y="38"/>
              </a:cxn>
              <a:cxn ang="0">
                <a:pos x="1114" y="8"/>
              </a:cxn>
              <a:cxn ang="0">
                <a:pos x="1276" y="8"/>
              </a:cxn>
              <a:cxn ang="0">
                <a:pos x="1429" y="8"/>
              </a:cxn>
              <a:cxn ang="0">
                <a:pos x="1561" y="8"/>
              </a:cxn>
              <a:cxn ang="0">
                <a:pos x="1846" y="56"/>
              </a:cxn>
              <a:cxn ang="0">
                <a:pos x="2107" y="113"/>
              </a:cxn>
              <a:cxn ang="0">
                <a:pos x="2419" y="218"/>
              </a:cxn>
              <a:cxn ang="0">
                <a:pos x="2632" y="326"/>
              </a:cxn>
              <a:cxn ang="0">
                <a:pos x="2821" y="425"/>
              </a:cxn>
            </a:cxnLst>
            <a:rect l="0" t="0" r="r" b="b"/>
            <a:pathLst>
              <a:path w="2826" h="425">
                <a:moveTo>
                  <a:pt x="0" y="323"/>
                </a:moveTo>
                <a:cubicBezTo>
                  <a:pt x="33" y="309"/>
                  <a:pt x="66" y="296"/>
                  <a:pt x="106" y="278"/>
                </a:cubicBezTo>
                <a:cubicBezTo>
                  <a:pt x="146" y="260"/>
                  <a:pt x="198" y="235"/>
                  <a:pt x="241" y="215"/>
                </a:cubicBezTo>
                <a:cubicBezTo>
                  <a:pt x="284" y="195"/>
                  <a:pt x="309" y="174"/>
                  <a:pt x="367" y="155"/>
                </a:cubicBezTo>
                <a:cubicBezTo>
                  <a:pt x="425" y="136"/>
                  <a:pt x="525" y="116"/>
                  <a:pt x="592" y="101"/>
                </a:cubicBezTo>
                <a:cubicBezTo>
                  <a:pt x="659" y="86"/>
                  <a:pt x="714" y="75"/>
                  <a:pt x="769" y="65"/>
                </a:cubicBezTo>
                <a:cubicBezTo>
                  <a:pt x="824" y="55"/>
                  <a:pt x="868" y="47"/>
                  <a:pt x="925" y="38"/>
                </a:cubicBezTo>
                <a:cubicBezTo>
                  <a:pt x="982" y="29"/>
                  <a:pt x="1056" y="13"/>
                  <a:pt x="1114" y="8"/>
                </a:cubicBezTo>
                <a:cubicBezTo>
                  <a:pt x="1172" y="3"/>
                  <a:pt x="1224" y="8"/>
                  <a:pt x="1276" y="8"/>
                </a:cubicBezTo>
                <a:cubicBezTo>
                  <a:pt x="1328" y="8"/>
                  <a:pt x="1382" y="8"/>
                  <a:pt x="1429" y="8"/>
                </a:cubicBezTo>
                <a:cubicBezTo>
                  <a:pt x="1476" y="8"/>
                  <a:pt x="1492" y="0"/>
                  <a:pt x="1561" y="8"/>
                </a:cubicBezTo>
                <a:cubicBezTo>
                  <a:pt x="1630" y="16"/>
                  <a:pt x="1755" y="39"/>
                  <a:pt x="1846" y="56"/>
                </a:cubicBezTo>
                <a:cubicBezTo>
                  <a:pt x="1937" y="73"/>
                  <a:pt x="2012" y="86"/>
                  <a:pt x="2107" y="113"/>
                </a:cubicBezTo>
                <a:cubicBezTo>
                  <a:pt x="2202" y="140"/>
                  <a:pt x="2332" y="183"/>
                  <a:pt x="2419" y="218"/>
                </a:cubicBezTo>
                <a:cubicBezTo>
                  <a:pt x="2506" y="253"/>
                  <a:pt x="2565" y="292"/>
                  <a:pt x="2632" y="326"/>
                </a:cubicBezTo>
                <a:cubicBezTo>
                  <a:pt x="2699" y="360"/>
                  <a:pt x="2826" y="407"/>
                  <a:pt x="2821" y="42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4" name="AutoShape 6"/>
          <p:cNvSpPr>
            <a:spLocks noChangeArrowheads="1"/>
          </p:cNvSpPr>
          <p:nvPr/>
        </p:nvSpPr>
        <p:spPr bwMode="auto">
          <a:xfrm>
            <a:off x="2092873" y="1395292"/>
            <a:ext cx="464139" cy="873607"/>
          </a:xfrm>
          <a:prstGeom prst="downArrow">
            <a:avLst>
              <a:gd name="adj1" fmla="val 50000"/>
              <a:gd name="adj2" fmla="val 4705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1138" name="AutoShape 7"/>
          <p:cNvCxnSpPr>
            <a:cxnSpLocks noChangeShapeType="1"/>
          </p:cNvCxnSpPr>
          <p:nvPr/>
        </p:nvCxnSpPr>
        <p:spPr bwMode="auto">
          <a:xfrm flipV="1">
            <a:off x="1219200" y="2263184"/>
            <a:ext cx="0" cy="2247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9" name="AutoShape 8"/>
          <p:cNvCxnSpPr>
            <a:cxnSpLocks noChangeShapeType="1"/>
          </p:cNvCxnSpPr>
          <p:nvPr/>
        </p:nvCxnSpPr>
        <p:spPr bwMode="auto">
          <a:xfrm flipV="1">
            <a:off x="2984959" y="2268898"/>
            <a:ext cx="0" cy="2247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40" name="AutoShape 9"/>
          <p:cNvCxnSpPr>
            <a:cxnSpLocks noChangeShapeType="1"/>
          </p:cNvCxnSpPr>
          <p:nvPr/>
        </p:nvCxnSpPr>
        <p:spPr bwMode="auto">
          <a:xfrm>
            <a:off x="1219200" y="2381274"/>
            <a:ext cx="176575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41" name="AutoShape 10"/>
          <p:cNvCxnSpPr>
            <a:cxnSpLocks noChangeShapeType="1"/>
          </p:cNvCxnSpPr>
          <p:nvPr/>
        </p:nvCxnSpPr>
        <p:spPr bwMode="auto">
          <a:xfrm flipH="1">
            <a:off x="1219200" y="3985637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42" name="AutoShape 11"/>
          <p:cNvCxnSpPr>
            <a:cxnSpLocks noChangeShapeType="1"/>
          </p:cNvCxnSpPr>
          <p:nvPr/>
        </p:nvCxnSpPr>
        <p:spPr bwMode="auto">
          <a:xfrm flipH="1">
            <a:off x="1371585" y="3924688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43" name="AutoShape 12"/>
          <p:cNvCxnSpPr>
            <a:cxnSpLocks noChangeShapeType="1"/>
          </p:cNvCxnSpPr>
          <p:nvPr/>
        </p:nvCxnSpPr>
        <p:spPr bwMode="auto">
          <a:xfrm flipH="1">
            <a:off x="1523970" y="3877071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44" name="AutoShape 13"/>
          <p:cNvCxnSpPr>
            <a:cxnSpLocks noChangeShapeType="1"/>
          </p:cNvCxnSpPr>
          <p:nvPr/>
        </p:nvCxnSpPr>
        <p:spPr bwMode="auto">
          <a:xfrm flipH="1">
            <a:off x="1676354" y="3842787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45" name="AutoShape 14"/>
          <p:cNvCxnSpPr>
            <a:cxnSpLocks noChangeShapeType="1"/>
          </p:cNvCxnSpPr>
          <p:nvPr/>
        </p:nvCxnSpPr>
        <p:spPr bwMode="auto">
          <a:xfrm flipH="1">
            <a:off x="1828739" y="3821836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46" name="AutoShape 15"/>
          <p:cNvCxnSpPr>
            <a:cxnSpLocks noChangeShapeType="1"/>
          </p:cNvCxnSpPr>
          <p:nvPr/>
        </p:nvCxnSpPr>
        <p:spPr bwMode="auto">
          <a:xfrm flipH="1">
            <a:off x="1981124" y="3814217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47" name="AutoShape 16"/>
          <p:cNvCxnSpPr>
            <a:cxnSpLocks noChangeShapeType="1"/>
          </p:cNvCxnSpPr>
          <p:nvPr/>
        </p:nvCxnSpPr>
        <p:spPr bwMode="auto">
          <a:xfrm flipH="1">
            <a:off x="2133509" y="3806598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48" name="AutoShape 17"/>
          <p:cNvCxnSpPr>
            <a:cxnSpLocks noChangeShapeType="1"/>
          </p:cNvCxnSpPr>
          <p:nvPr/>
        </p:nvCxnSpPr>
        <p:spPr bwMode="auto">
          <a:xfrm flipH="1">
            <a:off x="2285893" y="3838978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49" name="AutoShape 18"/>
          <p:cNvCxnSpPr>
            <a:cxnSpLocks noChangeShapeType="1"/>
          </p:cNvCxnSpPr>
          <p:nvPr/>
        </p:nvCxnSpPr>
        <p:spPr bwMode="auto">
          <a:xfrm flipH="1">
            <a:off x="2438278" y="3871357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50" name="AutoShape 19"/>
          <p:cNvCxnSpPr>
            <a:cxnSpLocks noChangeShapeType="1"/>
          </p:cNvCxnSpPr>
          <p:nvPr/>
        </p:nvCxnSpPr>
        <p:spPr bwMode="auto">
          <a:xfrm flipH="1">
            <a:off x="2590663" y="3903736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51" name="AutoShape 20"/>
          <p:cNvCxnSpPr>
            <a:cxnSpLocks noChangeShapeType="1"/>
          </p:cNvCxnSpPr>
          <p:nvPr/>
        </p:nvCxnSpPr>
        <p:spPr bwMode="auto">
          <a:xfrm flipH="1">
            <a:off x="2743048" y="3976114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52" name="AutoShape 21"/>
          <p:cNvCxnSpPr>
            <a:cxnSpLocks noChangeShapeType="1"/>
          </p:cNvCxnSpPr>
          <p:nvPr/>
        </p:nvCxnSpPr>
        <p:spPr bwMode="auto">
          <a:xfrm flipH="1">
            <a:off x="2895432" y="4075156"/>
            <a:ext cx="85081" cy="1060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53" name="AutoShape 22"/>
          <p:cNvCxnSpPr>
            <a:cxnSpLocks noChangeShapeType="1"/>
          </p:cNvCxnSpPr>
          <p:nvPr/>
        </p:nvCxnSpPr>
        <p:spPr bwMode="auto">
          <a:xfrm>
            <a:off x="3010356" y="4087854"/>
            <a:ext cx="0" cy="2926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54" name="AutoShape 23"/>
          <p:cNvCxnSpPr>
            <a:cxnSpLocks noChangeShapeType="1"/>
          </p:cNvCxnSpPr>
          <p:nvPr/>
        </p:nvCxnSpPr>
        <p:spPr bwMode="auto">
          <a:xfrm>
            <a:off x="3389413" y="3333606"/>
            <a:ext cx="0" cy="2971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55" name="AutoShape 24"/>
          <p:cNvCxnSpPr>
            <a:cxnSpLocks noChangeShapeType="1"/>
          </p:cNvCxnSpPr>
          <p:nvPr/>
        </p:nvCxnSpPr>
        <p:spPr bwMode="auto">
          <a:xfrm flipV="1">
            <a:off x="2998292" y="3438998"/>
            <a:ext cx="391121" cy="848211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56" name="AutoShape 25"/>
          <p:cNvCxnSpPr>
            <a:cxnSpLocks noChangeShapeType="1"/>
          </p:cNvCxnSpPr>
          <p:nvPr/>
        </p:nvCxnSpPr>
        <p:spPr bwMode="auto">
          <a:xfrm flipH="1">
            <a:off x="990600" y="2514600"/>
            <a:ext cx="2012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57" name="AutoShape 26"/>
          <p:cNvCxnSpPr>
            <a:cxnSpLocks noChangeShapeType="1"/>
          </p:cNvCxnSpPr>
          <p:nvPr/>
        </p:nvCxnSpPr>
        <p:spPr bwMode="auto">
          <a:xfrm rot="5400000">
            <a:off x="421595" y="3164001"/>
            <a:ext cx="1291204" cy="79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59" name="Text Box 28"/>
          <p:cNvSpPr txBox="1">
            <a:spLocks noChangeArrowheads="1"/>
          </p:cNvSpPr>
          <p:nvPr/>
        </p:nvSpPr>
        <p:spPr bwMode="auto">
          <a:xfrm>
            <a:off x="3140518" y="3739935"/>
            <a:ext cx="869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60" name="Text Box 29"/>
          <p:cNvSpPr txBox="1">
            <a:spLocks noChangeArrowheads="1"/>
          </p:cNvSpPr>
          <p:nvPr/>
        </p:nvSpPr>
        <p:spPr bwMode="auto">
          <a:xfrm>
            <a:off x="1312536" y="2124779"/>
            <a:ext cx="869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61" name="Text Box 30"/>
          <p:cNvSpPr txBox="1">
            <a:spLocks noChangeArrowheads="1"/>
          </p:cNvSpPr>
          <p:nvPr/>
        </p:nvSpPr>
        <p:spPr bwMode="auto">
          <a:xfrm>
            <a:off x="2438278" y="1395292"/>
            <a:ext cx="1050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62" name="Rectangle 31"/>
          <p:cNvSpPr>
            <a:spLocks noChangeArrowheads="1"/>
          </p:cNvSpPr>
          <p:nvPr/>
        </p:nvSpPr>
        <p:spPr bwMode="auto">
          <a:xfrm>
            <a:off x="306743" y="1296885"/>
            <a:ext cx="4190999" cy="3200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4" name="Text Box 26"/>
          <p:cNvSpPr txBox="1">
            <a:spLocks noChangeArrowheads="1"/>
          </p:cNvSpPr>
          <p:nvPr/>
        </p:nvSpPr>
        <p:spPr bwMode="auto">
          <a:xfrm>
            <a:off x="533400" y="28194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Calibri" pitchFamily="34" charset="0"/>
                <a:cs typeface="Arial" pitchFamily="34" charset="0"/>
              </a:rPr>
              <a:t>h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65" name="Text Box 26"/>
          <p:cNvSpPr txBox="1">
            <a:spLocks noChangeArrowheads="1"/>
          </p:cNvSpPr>
          <p:nvPr/>
        </p:nvSpPr>
        <p:spPr bwMode="auto">
          <a:xfrm>
            <a:off x="3126143" y="3735284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d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66" name="Text Box 26"/>
          <p:cNvSpPr txBox="1">
            <a:spLocks noChangeArrowheads="1"/>
          </p:cNvSpPr>
          <p:nvPr/>
        </p:nvSpPr>
        <p:spPr bwMode="auto">
          <a:xfrm>
            <a:off x="1371600" y="18288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Calibri" pitchFamily="34" charset="0"/>
                <a:cs typeface="Arial" pitchFamily="34" charset="0"/>
              </a:rPr>
              <a:t>w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67" name="Text Box 26"/>
          <p:cNvSpPr txBox="1">
            <a:spLocks noChangeArrowheads="1"/>
          </p:cNvSpPr>
          <p:nvPr/>
        </p:nvSpPr>
        <p:spPr bwMode="auto">
          <a:xfrm>
            <a:off x="2440343" y="1373084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Calibri" pitchFamily="34" charset="0"/>
                <a:cs typeface="Arial" pitchFamily="34" charset="0"/>
              </a:rPr>
              <a:t>F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4" name="Picture 2" descr="C:\Users\Carlos\Desktop\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215317" cy="3038475"/>
          </a:xfrm>
          <a:prstGeom prst="rect">
            <a:avLst/>
          </a:prstGeom>
          <a:noFill/>
        </p:spPr>
      </p:pic>
      <p:sp>
        <p:nvSpPr>
          <p:cNvPr id="41" name="Right Arrow 40"/>
          <p:cNvSpPr/>
          <p:nvPr/>
        </p:nvSpPr>
        <p:spPr>
          <a:xfrm rot="9003313">
            <a:off x="5535717" y="3003234"/>
            <a:ext cx="6858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2798100">
            <a:off x="5553737" y="2252486"/>
            <a:ext cx="6858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4648200" y="1295400"/>
            <a:ext cx="4190999" cy="3200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ight Arrow 43"/>
          <p:cNvSpPr/>
          <p:nvPr/>
        </p:nvSpPr>
        <p:spPr>
          <a:xfrm rot="16200000">
            <a:off x="6172200" y="1905000"/>
            <a:ext cx="6858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9712750">
            <a:off x="6773670" y="2189289"/>
            <a:ext cx="6858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888378">
            <a:off x="6862970" y="2993584"/>
            <a:ext cx="6858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5400000">
            <a:off x="6172200" y="3352800"/>
            <a:ext cx="6858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6324600" y="2514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Calibri" pitchFamily="34" charset="0"/>
                <a:cs typeface="Arial" pitchFamily="34" charset="0"/>
              </a:rPr>
              <a:t>F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9" name="AutoShape 9"/>
          <p:cNvCxnSpPr>
            <a:cxnSpLocks noChangeShapeType="1"/>
          </p:cNvCxnSpPr>
          <p:nvPr/>
        </p:nvCxnSpPr>
        <p:spPr bwMode="auto">
          <a:xfrm>
            <a:off x="5715000" y="4343400"/>
            <a:ext cx="16002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1" name="AutoShape 8"/>
          <p:cNvCxnSpPr>
            <a:cxnSpLocks noChangeShapeType="1"/>
          </p:cNvCxnSpPr>
          <p:nvPr/>
        </p:nvCxnSpPr>
        <p:spPr bwMode="auto">
          <a:xfrm flipV="1">
            <a:off x="5715000" y="4194849"/>
            <a:ext cx="0" cy="2247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2" name="AutoShape 8"/>
          <p:cNvCxnSpPr>
            <a:cxnSpLocks noChangeShapeType="1"/>
          </p:cNvCxnSpPr>
          <p:nvPr/>
        </p:nvCxnSpPr>
        <p:spPr bwMode="auto">
          <a:xfrm flipV="1">
            <a:off x="7315200" y="4191000"/>
            <a:ext cx="0" cy="2247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3" name="TextBox 52"/>
          <p:cNvSpPr txBox="1"/>
          <p:nvPr/>
        </p:nvSpPr>
        <p:spPr>
          <a:xfrm>
            <a:off x="4724400" y="4876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Figure 13 –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The hexagonal outer ring</a:t>
            </a:r>
            <a:endParaRPr lang="en-US" sz="2400" b="1" i="1" dirty="0" smtClean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29200" y="3657600"/>
            <a:ext cx="3048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Steel</a:t>
            </a:r>
            <a:endParaRPr lang="en-US" sz="4800" b="1" i="1" dirty="0" smtClean="0">
              <a:latin typeface="Calibri" pitchFamily="34" charset="0"/>
            </a:endParaRPr>
          </a:p>
        </p:txBody>
      </p:sp>
      <p:cxnSp>
        <p:nvCxnSpPr>
          <p:cNvPr id="57" name="AutoShape 25"/>
          <p:cNvCxnSpPr>
            <a:cxnSpLocks noChangeShapeType="1"/>
          </p:cNvCxnSpPr>
          <p:nvPr/>
        </p:nvCxnSpPr>
        <p:spPr bwMode="auto">
          <a:xfrm rot="10800000">
            <a:off x="990600" y="3810000"/>
            <a:ext cx="119187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4" name="TextBox 53"/>
          <p:cNvSpPr txBox="1"/>
          <p:nvPr/>
        </p:nvSpPr>
        <p:spPr>
          <a:xfrm>
            <a:off x="762000" y="3657600"/>
            <a:ext cx="3048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Aluminum</a:t>
            </a:r>
            <a:endParaRPr lang="en-US" sz="4800" b="1" i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6556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Final Design (for 10,000 psi)</a:t>
            </a:r>
            <a:endParaRPr lang="en-US" sz="4800" b="1" dirty="0">
              <a:latin typeface="Calibri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14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219200"/>
            <a:ext cx="414409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181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Figure 14 – </a:t>
            </a:r>
            <a:r>
              <a:rPr lang="en-US" sz="3600" dirty="0" smtClean="0">
                <a:latin typeface="Calibri" pitchFamily="34" charset="0"/>
              </a:rPr>
              <a:t>Final Design for the fall semester</a:t>
            </a:r>
            <a:endParaRPr lang="en-US" sz="3600" i="1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209800"/>
            <a:ext cx="2133600" cy="1815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Design for a surface pressure up to 10,000 psi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7467600" cy="655638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alibri" pitchFamily="34" charset="0"/>
              </a:rPr>
              <a:t>The problem: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15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1600" cy="50292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 The strongest actuators that can accommodate our budget are </a:t>
            </a:r>
            <a:r>
              <a:rPr lang="en-US" sz="3200" b="1" dirty="0" smtClean="0">
                <a:latin typeface="Calibri" pitchFamily="34" charset="0"/>
              </a:rPr>
              <a:t>not nearly as strong</a:t>
            </a:r>
            <a:r>
              <a:rPr lang="en-US" sz="3200" dirty="0" smtClean="0">
                <a:latin typeface="Calibri" pitchFamily="34" charset="0"/>
              </a:rPr>
              <a:t> as our calculations assumed</a:t>
            </a:r>
          </a:p>
          <a:p>
            <a:endParaRPr lang="en-US" sz="3200" dirty="0" smtClean="0"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 Our sponsor advised that we should </a:t>
            </a:r>
            <a:r>
              <a:rPr lang="en-US" sz="3200" b="1" dirty="0" smtClean="0">
                <a:latin typeface="Calibri" pitchFamily="34" charset="0"/>
              </a:rPr>
              <a:t>design around the actuator’s force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Calibri" pitchFamily="34" charset="0"/>
              </a:rPr>
              <a:t>Available actuators considering our budget</a:t>
            </a:r>
          </a:p>
        </p:txBody>
      </p:sp>
      <p:pic>
        <p:nvPicPr>
          <p:cNvPr id="7" name="Picture 6" descr="http://images.grainger.com/B324_34/images/products/250x250/Hydraulic-Cylinder-5UXA1_AS01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2362200"/>
            <a:ext cx="3191347" cy="2360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" y="1981200"/>
            <a:ext cx="3962400" cy="3886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2400" y="4800600"/>
            <a:ext cx="3943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Figure 15 –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Model Number RW50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16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8340954"/>
              </p:ext>
            </p:extLst>
          </p:nvPr>
        </p:nvGraphicFramePr>
        <p:xfrm>
          <a:off x="4419601" y="1981200"/>
          <a:ext cx="4271065" cy="34137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71799"/>
                <a:gridCol w="76200"/>
                <a:gridCol w="1223066"/>
              </a:tblGrid>
              <a:tr h="528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Calibri" pitchFamily="34" charset="0"/>
                          <a:cs typeface="Calibri" pitchFamily="34" charset="0"/>
                        </a:rPr>
                        <a:t>Single Acting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latin typeface="Calibri" pitchFamily="34" charset="0"/>
                          <a:cs typeface="Calibri" pitchFamily="34" charset="0"/>
                        </a:rPr>
                        <a:t>Material of Construction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Calibri" pitchFamily="34" charset="0"/>
                          <a:cs typeface="Calibri" pitchFamily="34" charset="0"/>
                        </a:rPr>
                        <a:t>Steel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latin typeface="Calibri" pitchFamily="34" charset="0"/>
                          <a:cs typeface="Calibri" pitchFamily="34" charset="0"/>
                        </a:rPr>
                        <a:t>Capacity (Tons)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smtClean="0">
                          <a:latin typeface="Calibri" pitchFamily="34" charset="0"/>
                          <a:cs typeface="Calibri" pitchFamily="34" charset="0"/>
                        </a:rPr>
                        <a:t>Stroke (In.)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latin typeface="Calibri" pitchFamily="34" charset="0"/>
                          <a:cs typeface="Calibri" pitchFamily="34" charset="0"/>
                        </a:rPr>
                        <a:t>0.62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smtClean="0">
                          <a:latin typeface="Calibri" pitchFamily="34" charset="0"/>
                          <a:cs typeface="Calibri" pitchFamily="34" charset="0"/>
                        </a:rPr>
                        <a:t>Effective Area (sq. 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smtClean="0">
                          <a:latin typeface="Calibri" pitchFamily="34" charset="0"/>
                          <a:cs typeface="Calibri" pitchFamily="34" charset="0"/>
                        </a:rPr>
                        <a:t>Oil Capacity (Cu.-In.)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latin typeface="Calibri" pitchFamily="34" charset="0"/>
                          <a:cs typeface="Calibri" pitchFamily="34" charset="0"/>
                        </a:rPr>
                        <a:t>0.62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smtClean="0">
                          <a:latin typeface="Calibri" pitchFamily="34" charset="0"/>
                          <a:cs typeface="Calibri" pitchFamily="34" charset="0"/>
                        </a:rPr>
                        <a:t>Retracted Height (In.)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latin typeface="Calibri" pitchFamily="34" charset="0"/>
                          <a:cs typeface="Calibri" pitchFamily="34" charset="0"/>
                        </a:rPr>
                        <a:t>1.63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Plunger Dia. (In.)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1.12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Calibri" pitchFamily="34" charset="0"/>
              </a:rPr>
              <a:t>New Ring Dimensions and forces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0825" y="1981200"/>
            <a:ext cx="3940175" cy="434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47650" y="5029200"/>
            <a:ext cx="3943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Figure 16 –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New ring Dimensions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AutoShape 2"/>
          <p:cNvCxnSpPr>
            <a:cxnSpLocks noChangeShapeType="1"/>
          </p:cNvCxnSpPr>
          <p:nvPr/>
        </p:nvCxnSpPr>
        <p:spPr bwMode="auto">
          <a:xfrm flipH="1" flipV="1">
            <a:off x="1484623" y="3842988"/>
            <a:ext cx="76200" cy="13811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" name="AutoShape 3"/>
          <p:cNvCxnSpPr>
            <a:cxnSpLocks noChangeShapeType="1"/>
          </p:cNvCxnSpPr>
          <p:nvPr/>
        </p:nvCxnSpPr>
        <p:spPr bwMode="auto">
          <a:xfrm rot="10800000" flipV="1">
            <a:off x="1520826" y="3048000"/>
            <a:ext cx="1450974" cy="861822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2" name="AutoShape 4"/>
          <p:cNvCxnSpPr>
            <a:cxnSpLocks noChangeShapeType="1"/>
          </p:cNvCxnSpPr>
          <p:nvPr/>
        </p:nvCxnSpPr>
        <p:spPr bwMode="auto">
          <a:xfrm flipH="1" flipV="1">
            <a:off x="2946400" y="3000375"/>
            <a:ext cx="76200" cy="1365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23" name="Rectangle 22"/>
          <p:cNvSpPr/>
          <p:nvPr/>
        </p:nvSpPr>
        <p:spPr>
          <a:xfrm>
            <a:off x="2051210" y="3335338"/>
            <a:ext cx="40242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821815" y="3287710"/>
            <a:ext cx="10128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lang="en-US" b="1" dirty="0" smtClean="0">
                <a:latin typeface="Calibri" pitchFamily="34" charset="0"/>
                <a:cs typeface="Arial" pitchFamily="34" charset="0"/>
              </a:rPr>
              <a:t>05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20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419600" y="2971800"/>
            <a:ext cx="3943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Five tons of force from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each actuator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Calibri" pitchFamily="34" charset="0"/>
              </a:rPr>
              <a:t>Optimizing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55570" y="3195638"/>
            <a:ext cx="40242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425" y="1447800"/>
            <a:ext cx="4637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38200" y="59436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Figure 17 –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New System Layout and next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steps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0825" y="1219200"/>
            <a:ext cx="8207375" cy="533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172094">
            <a:off x="2261261" y="2498303"/>
            <a:ext cx="1305993" cy="317345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3286" y="1431012"/>
            <a:ext cx="2133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New </a:t>
            </a:r>
            <a:r>
              <a:rPr lang="en-US" sz="2400" dirty="0" smtClean="0">
                <a:latin typeface="Century" pitchFamily="18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-Beam Dimensions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9817003">
            <a:off x="2713014" y="4125064"/>
            <a:ext cx="1654067" cy="32371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1000" y="4419600"/>
            <a:ext cx="2514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Natural Rubber Insertion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9396488">
            <a:off x="5025488" y="2256842"/>
            <a:ext cx="1654067" cy="32371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01906" y="1295400"/>
            <a:ext cx="2209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Replacing Actuators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18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162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Century" pitchFamily="18" charset="0"/>
              </a:rPr>
              <a:t>I</a:t>
            </a:r>
            <a:r>
              <a:rPr lang="en-US" sz="5400" dirty="0" smtClean="0">
                <a:latin typeface="Calibri" pitchFamily="34" charset="0"/>
              </a:rPr>
              <a:t> - beams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24050"/>
            <a:ext cx="7850909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AutoShape 11"/>
          <p:cNvCxnSpPr>
            <a:cxnSpLocks noChangeShapeType="1"/>
          </p:cNvCxnSpPr>
          <p:nvPr/>
        </p:nvCxnSpPr>
        <p:spPr bwMode="auto">
          <a:xfrm rot="16200000" flipH="1">
            <a:off x="5858669" y="2772569"/>
            <a:ext cx="1371600" cy="174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5" name="Rectangle 34"/>
          <p:cNvSpPr/>
          <p:nvPr/>
        </p:nvSpPr>
        <p:spPr>
          <a:xfrm>
            <a:off x="6124578" y="258725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5943600" y="2491998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h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543800" y="267335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6985000" y="267335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48600" y="2381250"/>
            <a:ext cx="42491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s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V="1">
            <a:off x="6954520" y="3150870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6954520" y="3608070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86814" y="3672114"/>
            <a:ext cx="42491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t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43" name="AutoShape 11"/>
          <p:cNvCxnSpPr>
            <a:cxnSpLocks noChangeShapeType="1"/>
          </p:cNvCxnSpPr>
          <p:nvPr/>
        </p:nvCxnSpPr>
        <p:spPr bwMode="auto">
          <a:xfrm flipV="1">
            <a:off x="457200" y="1276350"/>
            <a:ext cx="5029200" cy="79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" name="Straight Connector 43"/>
          <p:cNvCxnSpPr/>
          <p:nvPr/>
        </p:nvCxnSpPr>
        <p:spPr>
          <a:xfrm rot="5400000">
            <a:off x="4918710" y="161544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-77151" y="152019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547938" y="1067594"/>
            <a:ext cx="1128712" cy="342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2514600" y="1029492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12.73 in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AutoShape 11"/>
          <p:cNvCxnSpPr>
            <a:cxnSpLocks noChangeShapeType="1"/>
          </p:cNvCxnSpPr>
          <p:nvPr/>
        </p:nvCxnSpPr>
        <p:spPr bwMode="auto">
          <a:xfrm flipV="1">
            <a:off x="1143000" y="3943350"/>
            <a:ext cx="3581400" cy="79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0" name="Straight Connector 49"/>
          <p:cNvCxnSpPr/>
          <p:nvPr/>
        </p:nvCxnSpPr>
        <p:spPr>
          <a:xfrm rot="5400000">
            <a:off x="861060" y="371856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717800" y="3753644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2551112" y="3658392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.11 in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AutoShape 11"/>
          <p:cNvCxnSpPr>
            <a:cxnSpLocks noChangeShapeType="1"/>
          </p:cNvCxnSpPr>
          <p:nvPr/>
        </p:nvCxnSpPr>
        <p:spPr bwMode="auto">
          <a:xfrm>
            <a:off x="6908001" y="1866900"/>
            <a:ext cx="12192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4" name="Rectangle 53"/>
          <p:cNvSpPr/>
          <p:nvPr/>
        </p:nvSpPr>
        <p:spPr>
          <a:xfrm>
            <a:off x="7391400" y="1733550"/>
            <a:ext cx="25002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292598" y="1593850"/>
            <a:ext cx="42491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w</a:t>
            </a:r>
            <a:endParaRPr lang="en-US" sz="2400" b="1" dirty="0">
              <a:latin typeface="Calibri" pitchFamily="34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5829300" y="4819650"/>
          <a:ext cx="21336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885"/>
                <a:gridCol w="17417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h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4 in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w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2.796 in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s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0.326 in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t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0.293 in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19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 rot="10800000">
            <a:off x="457200" y="1809750"/>
            <a:ext cx="5010150" cy="307975"/>
          </a:xfrm>
          <a:custGeom>
            <a:avLst/>
            <a:gdLst>
              <a:gd name="connsiteX0" fmla="*/ 0 w 5010150"/>
              <a:gd name="connsiteY0" fmla="*/ 0 h 307975"/>
              <a:gd name="connsiteX1" fmla="*/ 2609850 w 5010150"/>
              <a:gd name="connsiteY1" fmla="*/ 304800 h 307975"/>
              <a:gd name="connsiteX2" fmla="*/ 5010150 w 5010150"/>
              <a:gd name="connsiteY2" fmla="*/ 1905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0150" h="307975">
                <a:moveTo>
                  <a:pt x="0" y="0"/>
                </a:moveTo>
                <a:cubicBezTo>
                  <a:pt x="887412" y="150812"/>
                  <a:pt x="1774825" y="301625"/>
                  <a:pt x="2609850" y="304800"/>
                </a:cubicBezTo>
                <a:cubicBezTo>
                  <a:pt x="3444875" y="307975"/>
                  <a:pt x="4227512" y="163512"/>
                  <a:pt x="5010150" y="19050"/>
                </a:cubicBezTo>
              </a:path>
            </a:pathLst>
          </a:cu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rot="10800000">
            <a:off x="1219200" y="3181351"/>
            <a:ext cx="3505200" cy="228600"/>
          </a:xfrm>
          <a:custGeom>
            <a:avLst/>
            <a:gdLst>
              <a:gd name="connsiteX0" fmla="*/ 0 w 5010150"/>
              <a:gd name="connsiteY0" fmla="*/ 0 h 307975"/>
              <a:gd name="connsiteX1" fmla="*/ 2609850 w 5010150"/>
              <a:gd name="connsiteY1" fmla="*/ 304800 h 307975"/>
              <a:gd name="connsiteX2" fmla="*/ 5010150 w 5010150"/>
              <a:gd name="connsiteY2" fmla="*/ 1905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0150" h="307975">
                <a:moveTo>
                  <a:pt x="0" y="0"/>
                </a:moveTo>
                <a:cubicBezTo>
                  <a:pt x="887412" y="150812"/>
                  <a:pt x="1774825" y="301625"/>
                  <a:pt x="2609850" y="304800"/>
                </a:cubicBezTo>
                <a:cubicBezTo>
                  <a:pt x="3444875" y="307975"/>
                  <a:pt x="4227512" y="163512"/>
                  <a:pt x="5010150" y="19050"/>
                </a:cubicBezTo>
              </a:path>
            </a:pathLst>
          </a:cu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rot="16200000" flipV="1">
            <a:off x="2787106" y="1631406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2787106" y="2298156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914650" y="2305050"/>
            <a:ext cx="42491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Times New Roman"/>
                <a:cs typeface="Times New Roman"/>
              </a:rPr>
              <a:t>δ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4404360" y="372999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953000"/>
            <a:ext cx="2371725" cy="1590675"/>
          </a:xfrm>
          <a:prstGeom prst="rect">
            <a:avLst/>
          </a:prstGeom>
          <a:noFill/>
        </p:spPr>
      </p:pic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952500" y="409575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Figure 18 –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Ring Piece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Dimensions and Deflection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04801" y="914400"/>
            <a:ext cx="8153400" cy="3886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8" grpId="0"/>
      <p:bldP spid="47110" grpId="0"/>
      <p:bldP spid="47112" grpId="0"/>
      <p:bldP spid="35" grpId="0" animBg="1"/>
      <p:bldP spid="36" grpId="0"/>
      <p:bldP spid="39" grpId="0"/>
      <p:bldP spid="42" grpId="0"/>
      <p:bldP spid="46" grpId="0" animBg="1"/>
      <p:bldP spid="47" grpId="0"/>
      <p:bldP spid="51" grpId="0" animBg="1"/>
      <p:bldP spid="52" grpId="0"/>
      <p:bldP spid="54" grpId="0" animBg="1"/>
      <p:bldP spid="55" grpId="0"/>
      <p:bldP spid="59" grpId="0" animBg="1"/>
      <p:bldP spid="60" grpId="0" animBg="1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5400" b="1" dirty="0" smtClean="0">
                <a:latin typeface="Calibri" pitchFamily="34" charset="0"/>
              </a:rPr>
              <a:t>The Experiment</a:t>
            </a:r>
            <a:endParaRPr lang="en-US" sz="5400" b="1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620000" cy="990600"/>
          </a:xfrm>
        </p:spPr>
        <p:txBody>
          <a:bodyPr/>
          <a:lstStyle/>
          <a:p>
            <a:r>
              <a:rPr lang="en-US" sz="2800" b="1" dirty="0" smtClean="0">
                <a:latin typeface="Calibri" pitchFamily="34" charset="0"/>
              </a:rPr>
              <a:t>We are to apply 10,000 psi of a quasi-hydrostatic pressure on a  6” diameter pipe</a:t>
            </a:r>
            <a:endParaRPr lang="en-US" b="1" dirty="0" smtClean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2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25990"/>
            <a:ext cx="3590925" cy="33366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09600" y="5943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Figure 1 – Sketch</a:t>
            </a:r>
          </a:p>
          <a:p>
            <a:pPr algn="ctr"/>
            <a:r>
              <a:rPr lang="en-US" sz="2400" i="1" dirty="0" smtClean="0">
                <a:latin typeface="Calibri" pitchFamily="34" charset="0"/>
              </a:rPr>
              <a:t>Pipe under  hydrostatic pressure</a:t>
            </a:r>
            <a:endParaRPr lang="en-US" sz="24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162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Century" pitchFamily="18" charset="0"/>
              </a:rPr>
              <a:t>I</a:t>
            </a:r>
            <a:r>
              <a:rPr lang="en-US" sz="5400" dirty="0" smtClean="0">
                <a:latin typeface="Calibri" pitchFamily="34" charset="0"/>
              </a:rPr>
              <a:t> - beams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286000"/>
            <a:ext cx="2371725" cy="159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3950" y="1371600"/>
            <a:ext cx="3048000" cy="558924"/>
          </a:xfrm>
          <a:prstGeom prst="rect">
            <a:avLst/>
          </a:prstGeom>
          <a:noFill/>
        </p:spPr>
      </p:pic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216057"/>
            <a:ext cx="2743200" cy="603343"/>
          </a:xfrm>
          <a:prstGeom prst="rect">
            <a:avLst/>
          </a:prstGeom>
          <a:noFill/>
        </p:spPr>
      </p:pic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076700"/>
            <a:ext cx="2362200" cy="550697"/>
          </a:xfrm>
          <a:prstGeom prst="rect">
            <a:avLst/>
          </a:prstGeom>
          <a:noFill/>
        </p:spPr>
      </p:pic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20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2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6300" y="3181350"/>
            <a:ext cx="3505200" cy="579185"/>
          </a:xfrm>
          <a:prstGeom prst="rect">
            <a:avLst/>
          </a:prstGeom>
          <a:noFill/>
        </p:spPr>
      </p:pic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181600"/>
            <a:ext cx="4248150" cy="7239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838200" y="59436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NOT SIGNIFICANT!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162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Century" pitchFamily="18" charset="0"/>
              </a:rPr>
              <a:t>I</a:t>
            </a:r>
            <a:r>
              <a:rPr lang="en-US" sz="5400" b="1" dirty="0" smtClean="0">
                <a:latin typeface="Calibri" pitchFamily="34" charset="0"/>
              </a:rPr>
              <a:t> – beams w4-13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21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80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 cstate="print"/>
          <a:srcRect l="79588"/>
          <a:stretch>
            <a:fillRect/>
          </a:stretch>
        </p:blipFill>
        <p:spPr bwMode="auto">
          <a:xfrm>
            <a:off x="2409822" y="1371600"/>
            <a:ext cx="3657600" cy="369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AutoShape 11"/>
          <p:cNvCxnSpPr>
            <a:cxnSpLocks noChangeShapeType="1"/>
          </p:cNvCxnSpPr>
          <p:nvPr/>
        </p:nvCxnSpPr>
        <p:spPr bwMode="auto">
          <a:xfrm rot="5400000">
            <a:off x="1205862" y="3337560"/>
            <a:ext cx="301752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8" name="Straight Arrow Connector 57"/>
          <p:cNvCxnSpPr/>
          <p:nvPr/>
        </p:nvCxnSpPr>
        <p:spPr>
          <a:xfrm flipV="1">
            <a:off x="4533897" y="297180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3775072" y="29718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V="1">
            <a:off x="5122542" y="4373880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5122542" y="4993005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AutoShape 11"/>
          <p:cNvCxnSpPr>
            <a:cxnSpLocks noChangeShapeType="1"/>
          </p:cNvCxnSpPr>
          <p:nvPr/>
        </p:nvCxnSpPr>
        <p:spPr bwMode="auto">
          <a:xfrm>
            <a:off x="3019422" y="1600200"/>
            <a:ext cx="278892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5" name="Rectangle 64"/>
          <p:cNvSpPr/>
          <p:nvPr/>
        </p:nvSpPr>
        <p:spPr>
          <a:xfrm>
            <a:off x="3857622" y="144780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333622" y="2971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2181222" y="2895600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4.16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3790947" y="1323975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4.06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4695822" y="2895600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0.28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4848222" y="5067300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0.345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76422" y="5562600"/>
            <a:ext cx="4957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Figure 19 – </a:t>
            </a:r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I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- beam dimensions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676400" y="1066800"/>
            <a:ext cx="5181600" cy="5486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9" grpId="0" animBg="1"/>
      <p:bldP spid="71" grpId="0"/>
      <p:bldP spid="72" grpId="0"/>
      <p:bldP spid="73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0762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Replacing Actuators by Stationary Columns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22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483643"/>
            <a:ext cx="3581400" cy="65563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n-US" sz="2800" dirty="0" smtClean="0">
                <a:latin typeface="Calibri" pitchFamily="34" charset="0"/>
              </a:rPr>
              <a:t>Columns are characterized by it’s Slenderness Ratio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3028" y="3581400"/>
                <a:ext cx="2875343" cy="172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𝑆𝑟</m:t>
                      </m:r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28" y="3581400"/>
                <a:ext cx="2875343" cy="172919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 txBox="1">
            <a:spLocks/>
          </p:cNvSpPr>
          <p:nvPr/>
        </p:nvSpPr>
        <p:spPr>
          <a:xfrm>
            <a:off x="4190999" y="1816098"/>
            <a:ext cx="4337050" cy="65563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n-US" sz="2800" dirty="0" smtClean="0">
                <a:latin typeface="Calibri" pitchFamily="34" charset="0"/>
              </a:rPr>
              <a:t>L = Length of the Column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006850" y="2597943"/>
            <a:ext cx="4337050" cy="65563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n-US" sz="2800" dirty="0" smtClean="0">
                <a:latin typeface="Calibri" pitchFamily="34" charset="0"/>
              </a:rPr>
              <a:t>K = Radius of Gyration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702050" y="3909218"/>
                <a:ext cx="4946649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𝑆𝑒𝑐𝑜𝑛𝑑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𝑀𝑜𝑚𝑒𝑛𝑡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𝐼𝑛𝑒𝑟𝑡𝑖𝑎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𝐴𝑟𝑒𝑎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𝐶𝑟𝑜𝑠𝑠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𝑆𝑒𝑐𝑡𝑖𝑜𝑛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50" y="3909218"/>
                <a:ext cx="4946649" cy="118352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696200" cy="4572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If the Slenderness Ratio &lt; 10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The column is now bound by the Mechanical Properties</a:t>
            </a:r>
          </a:p>
          <a:p>
            <a:r>
              <a:rPr lang="en-US" dirty="0" smtClean="0">
                <a:latin typeface="Calibri" pitchFamily="34" charset="0"/>
              </a:rPr>
              <a:t>To ensure this: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L = 1.94 inch</a:t>
            </a:r>
          </a:p>
          <a:p>
            <a:pPr lvl="3"/>
            <a:r>
              <a:rPr lang="en-US" dirty="0" smtClean="0">
                <a:latin typeface="Calibri" pitchFamily="34" charset="0"/>
              </a:rPr>
              <a:t>same length as hydraulic cylinders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Diameter &gt; 0.776 inch</a:t>
            </a:r>
          </a:p>
          <a:p>
            <a:r>
              <a:rPr lang="en-US" dirty="0" smtClean="0">
                <a:latin typeface="Calibri" pitchFamily="34" charset="0"/>
              </a:rPr>
              <a:t>Diameter is set to be 1 inch</a:t>
            </a:r>
          </a:p>
          <a:p>
            <a:r>
              <a:rPr lang="en-US" dirty="0" smtClean="0">
                <a:latin typeface="Calibri" pitchFamily="34" charset="0"/>
              </a:rPr>
              <a:t>Made out of </a:t>
            </a:r>
            <a:r>
              <a:rPr lang="en-US" dirty="0">
                <a:latin typeface="Calibri" pitchFamily="34" charset="0"/>
              </a:rPr>
              <a:t>structural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steel </a:t>
            </a:r>
            <a:r>
              <a:rPr lang="en-US" dirty="0" smtClean="0">
                <a:latin typeface="Calibri" pitchFamily="34" charset="0"/>
              </a:rPr>
              <a:t>ASTM </a:t>
            </a:r>
            <a:r>
              <a:rPr lang="en-US" dirty="0">
                <a:latin typeface="Calibri" pitchFamily="34" charset="0"/>
              </a:rPr>
              <a:t>- </a:t>
            </a:r>
            <a:r>
              <a:rPr lang="en-US" dirty="0" smtClean="0">
                <a:latin typeface="Calibri" pitchFamily="34" charset="0"/>
              </a:rPr>
              <a:t>A36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Same as I-beams</a:t>
            </a:r>
          </a:p>
          <a:p>
            <a:pPr lvl="1"/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23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020762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Replacing Actuators by Stationary Columns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95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24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020762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Replacing Actuators by Stationary Columns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53028" y="3200400"/>
                <a:ext cx="4371372" cy="89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Cambria Math" pitchFamily="18" charset="0"/>
                    <a:ea typeface="Cambria Math" pitchFamily="18" charset="0"/>
                  </a:rPr>
                  <a:t>Stress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Applied</m:t>
                        </m:r>
                        <m:r>
                          <a:rPr lang="en-US" sz="36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Force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Area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28" y="3200400"/>
                <a:ext cx="4371372" cy="89832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24" b="-1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5105400" y="3298140"/>
            <a:ext cx="3886200" cy="70284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Stress = 12 ksi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3028" y="4648199"/>
                <a:ext cx="4599972" cy="882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Cambria Math" pitchFamily="18" charset="0"/>
                    <a:ea typeface="Cambria Math" pitchFamily="18" charset="0"/>
                  </a:rPr>
                  <a:t>Str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ain</m:t>
                    </m:r>
                    <m:r>
                      <a:rPr lang="en-US" sz="36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𝑆𝑡𝑟𝑒𝑠𝑠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𝐸𝑙𝑎𝑠𝑡𝑖𝑐</m:t>
                        </m:r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𝑀𝑜𝑑𝑢𝑙𝑢𝑠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28" y="4648199"/>
                <a:ext cx="4599972" cy="8821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106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5105400" y="4827522"/>
            <a:ext cx="3886200" cy="70284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Strain = 0.0004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981200" y="1752600"/>
            <a:ext cx="49530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Structural Steel ASTM – A36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Elastic Modulus = 29,000 </a:t>
            </a:r>
            <a:r>
              <a:rPr lang="en-US" sz="2400" b="1" dirty="0" err="1" smtClean="0">
                <a:latin typeface="Calibri" pitchFamily="34" charset="0"/>
              </a:rPr>
              <a:t>ksi</a:t>
            </a:r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Yield Stress = 36 </a:t>
            </a:r>
            <a:r>
              <a:rPr lang="en-US" sz="2400" b="1" dirty="0" err="1" smtClean="0">
                <a:latin typeface="Calibri" pitchFamily="34" charset="0"/>
              </a:rPr>
              <a:t>ksi</a:t>
            </a:r>
            <a:endParaRPr 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0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479024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8001000" y="571500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Final System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38200" y="59436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Figure </a:t>
            </a:r>
            <a:r>
              <a:rPr lang="en-US" sz="2800" b="1" dirty="0" smtClean="0">
                <a:latin typeface="Calibri" pitchFamily="34" charset="0"/>
                <a:cs typeface="Arial" pitchFamily="34" charset="0"/>
              </a:rPr>
              <a:t>20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Final System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0825" y="1219200"/>
            <a:ext cx="8207375" cy="533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172094">
            <a:off x="2313593" y="2383311"/>
            <a:ext cx="901857" cy="272237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3286" y="1431012"/>
            <a:ext cx="2133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New </a:t>
            </a:r>
            <a:r>
              <a:rPr lang="en-US" sz="2400" dirty="0" smtClean="0">
                <a:latin typeface="Century" pitchFamily="18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-Beam Dimensions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9817003">
            <a:off x="2656233" y="3939543"/>
            <a:ext cx="1543878" cy="37282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4800" y="4209999"/>
            <a:ext cx="2514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Natural Rubber Insertion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9396488">
            <a:off x="5224774" y="2215586"/>
            <a:ext cx="1431771" cy="253825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01906" y="1610380"/>
            <a:ext cx="157049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Columns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C:\Users\Carlos\Downloads\dsad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518160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New FEA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Figure 21 – 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FEA with a smaller </a:t>
            </a:r>
          </a:p>
          <a:p>
            <a:pPr algn="ctr"/>
            <a:r>
              <a:rPr lang="en-US" sz="2800" dirty="0" smtClean="0">
                <a:latin typeface="Calibri" pitchFamily="34" charset="0"/>
                <a:cs typeface="Arial" pitchFamily="34" charset="0"/>
              </a:rPr>
              <a:t>force area</a:t>
            </a:r>
            <a:endParaRPr lang="en-US" sz="2800" i="1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26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 rot="1962909">
            <a:off x="4098050" y="1567957"/>
            <a:ext cx="1046913" cy="1091238"/>
            <a:chOff x="7623" y="8417"/>
            <a:chExt cx="571" cy="516"/>
          </a:xfrm>
        </p:grpSpPr>
        <p:cxnSp>
          <p:nvCxnSpPr>
            <p:cNvPr id="4102" name="AutoShape 6"/>
            <p:cNvCxnSpPr>
              <a:cxnSpLocks noChangeShapeType="1"/>
            </p:cNvCxnSpPr>
            <p:nvPr/>
          </p:nvCxnSpPr>
          <p:spPr bwMode="auto">
            <a:xfrm>
              <a:off x="7623" y="8417"/>
              <a:ext cx="0" cy="501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3" name="AutoShape 7"/>
            <p:cNvCxnSpPr>
              <a:cxnSpLocks noChangeShapeType="1"/>
            </p:cNvCxnSpPr>
            <p:nvPr/>
          </p:nvCxnSpPr>
          <p:spPr bwMode="auto">
            <a:xfrm>
              <a:off x="7813" y="8432"/>
              <a:ext cx="0" cy="501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>
              <a:off x="8003" y="8422"/>
              <a:ext cx="0" cy="511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>
              <a:off x="8193" y="8437"/>
              <a:ext cx="0" cy="496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7624" y="8422"/>
              <a:ext cx="570" cy="0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838200" y="914400"/>
            <a:ext cx="37032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 = 10,000lbs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705600" y="381000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Stress (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ksi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086601" y="1455524"/>
            <a:ext cx="761999" cy="6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239000" y="2090961"/>
            <a:ext cx="478838" cy="2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239000" y="2726034"/>
            <a:ext cx="478838" cy="2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7239000" y="3411834"/>
            <a:ext cx="478838" cy="2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39000" y="4267200"/>
            <a:ext cx="478838" cy="2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600200"/>
            <a:ext cx="569154" cy="365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Welding points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Figure 22 – </a:t>
            </a:r>
            <a:r>
              <a:rPr lang="en-US" sz="2800" dirty="0" smtClean="0">
                <a:latin typeface="Calibri" pitchFamily="34" charset="0"/>
              </a:rPr>
              <a:t>Welding area forces </a:t>
            </a:r>
          </a:p>
          <a:p>
            <a:pPr algn="ctr"/>
            <a:r>
              <a:rPr lang="en-US" sz="2800" dirty="0" smtClean="0">
                <a:latin typeface="Calibri" pitchFamily="34" charset="0"/>
              </a:rPr>
              <a:t>and stresses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27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05" y="779462"/>
            <a:ext cx="4110990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86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Safety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28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05800" cy="434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High pressure and high forces are always dangerous to work with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Need to have intimate knowledge of the system to operate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Keep others in close proximity aware of the testing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Eye protection is advised</a:t>
            </a:r>
          </a:p>
          <a:p>
            <a:pPr lvl="1"/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Procedure for Use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29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5867400" cy="4800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Insert pipe into the center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Be sure all hydraulic hoses are clear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Make sure everyone all safety precautions are in place</a:t>
            </a: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Calculate desired pressure (using equation 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Increase hydraulic pressure to the calculated pressure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Perform dynamic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Release the pressure in the hydraulics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Remove pipe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87281" y="2323425"/>
                <a:ext cx="3347135" cy="445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=9.425∗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/>
                  <a:t>       eq.1</a:t>
                </a:r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281" y="2323425"/>
                <a:ext cx="3347135" cy="44589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2740" r="-911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87281" y="2373325"/>
            <a:ext cx="3347135" cy="111745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714814" y="2790277"/>
                <a:ext cx="266310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=Pressure on the pipe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14" y="2790277"/>
                <a:ext cx="2663101" cy="39074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7813" r="-114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434964" y="3121450"/>
                <a:ext cx="3209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/>
                  <a:t>=Pressure in the hydraulics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964" y="3121450"/>
                <a:ext cx="3209789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8197" r="-114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885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5400" b="1" dirty="0" smtClean="0">
                <a:latin typeface="Calibri" pitchFamily="34" charset="0"/>
              </a:rPr>
              <a:t>Concept Generation</a:t>
            </a:r>
            <a:endParaRPr lang="en-US" sz="5400" b="1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3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4600" y="1524000"/>
            <a:ext cx="2819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Figure 2 – Concepts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Four plates with an incompressible media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Fluid Pressure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High strength fabric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Hose Clamp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Segments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 rot="2792889">
            <a:off x="1776606" y="5489577"/>
            <a:ext cx="363930" cy="155870"/>
          </a:xfrm>
          <a:prstGeom prst="rect">
            <a:avLst/>
          </a:prstGeom>
          <a:solidFill>
            <a:srgbClr val="548DD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5"/>
          <p:cNvSpPr>
            <a:spLocks noChangeArrowheads="1"/>
          </p:cNvSpPr>
          <p:nvPr/>
        </p:nvSpPr>
        <p:spPr bwMode="auto">
          <a:xfrm>
            <a:off x="588585" y="4257891"/>
            <a:ext cx="1543772" cy="1417226"/>
          </a:xfrm>
          <a:prstGeom prst="ellipse">
            <a:avLst/>
          </a:prstGeom>
          <a:solidFill>
            <a:srgbClr val="548DD4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3053246" y="4692390"/>
            <a:ext cx="2297444" cy="669537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0" name="AutoShape 7"/>
          <p:cNvCxnSpPr>
            <a:cxnSpLocks noChangeShapeType="1"/>
          </p:cNvCxnSpPr>
          <p:nvPr/>
        </p:nvCxnSpPr>
        <p:spPr bwMode="auto">
          <a:xfrm>
            <a:off x="3070565" y="5276777"/>
            <a:ext cx="229744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81" name="AutoShape 8"/>
          <p:cNvCxnSpPr>
            <a:cxnSpLocks noChangeShapeType="1"/>
          </p:cNvCxnSpPr>
          <p:nvPr/>
        </p:nvCxnSpPr>
        <p:spPr bwMode="auto">
          <a:xfrm>
            <a:off x="3053246" y="4765876"/>
            <a:ext cx="229744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sp>
        <p:nvSpPr>
          <p:cNvPr id="82" name="Oval 9"/>
          <p:cNvSpPr>
            <a:spLocks noChangeArrowheads="1"/>
          </p:cNvSpPr>
          <p:nvPr/>
        </p:nvSpPr>
        <p:spPr bwMode="auto">
          <a:xfrm>
            <a:off x="972587" y="4626486"/>
            <a:ext cx="781740" cy="723193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10"/>
          <p:cNvSpPr>
            <a:spLocks noChangeArrowheads="1"/>
          </p:cNvSpPr>
          <p:nvPr/>
        </p:nvSpPr>
        <p:spPr bwMode="auto">
          <a:xfrm>
            <a:off x="1050821" y="4701138"/>
            <a:ext cx="625273" cy="57855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AutoShape 11"/>
          <p:cNvSpPr>
            <a:spLocks noChangeArrowheads="1"/>
          </p:cNvSpPr>
          <p:nvPr/>
        </p:nvSpPr>
        <p:spPr bwMode="auto">
          <a:xfrm>
            <a:off x="3302280" y="4546585"/>
            <a:ext cx="707687" cy="944817"/>
          </a:xfrm>
          <a:prstGeom prst="flowChartAlternateProcess">
            <a:avLst/>
          </a:prstGeom>
          <a:solidFill>
            <a:srgbClr val="548DD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12"/>
          <p:cNvSpPr>
            <a:spLocks noChangeArrowheads="1"/>
          </p:cNvSpPr>
          <p:nvPr/>
        </p:nvSpPr>
        <p:spPr bwMode="auto">
          <a:xfrm>
            <a:off x="3302280" y="5045239"/>
            <a:ext cx="716645" cy="629878"/>
          </a:xfrm>
          <a:prstGeom prst="ellipse">
            <a:avLst/>
          </a:prstGeom>
          <a:solidFill>
            <a:srgbClr val="548DD4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13"/>
          <p:cNvSpPr>
            <a:spLocks noChangeArrowheads="1"/>
          </p:cNvSpPr>
          <p:nvPr/>
        </p:nvSpPr>
        <p:spPr bwMode="auto">
          <a:xfrm>
            <a:off x="3300488" y="4257891"/>
            <a:ext cx="716645" cy="629878"/>
          </a:xfrm>
          <a:prstGeom prst="ellipse">
            <a:avLst/>
          </a:prstGeom>
          <a:solidFill>
            <a:srgbClr val="548DD4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3318404" y="4558833"/>
            <a:ext cx="680813" cy="841004"/>
          </a:xfrm>
          <a:prstGeom prst="rect">
            <a:avLst/>
          </a:prstGeom>
          <a:solidFill>
            <a:srgbClr val="548DD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457200" y="4038600"/>
            <a:ext cx="56388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17"/>
          <p:cNvSpPr>
            <a:spLocks noChangeArrowheads="1"/>
          </p:cNvSpPr>
          <p:nvPr/>
        </p:nvSpPr>
        <p:spPr bwMode="auto">
          <a:xfrm rot="5400000">
            <a:off x="3491179" y="5595140"/>
            <a:ext cx="363930" cy="155870"/>
          </a:xfrm>
          <a:prstGeom prst="rect">
            <a:avLst/>
          </a:prstGeom>
          <a:solidFill>
            <a:srgbClr val="548DD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AutoShape 18"/>
          <p:cNvSpPr>
            <a:spLocks noChangeArrowheads="1"/>
          </p:cNvSpPr>
          <p:nvPr/>
        </p:nvSpPr>
        <p:spPr bwMode="auto">
          <a:xfrm>
            <a:off x="1718495" y="5352013"/>
            <a:ext cx="223951" cy="183714"/>
          </a:xfrm>
          <a:prstGeom prst="flowChartProcess">
            <a:avLst/>
          </a:prstGeom>
          <a:solidFill>
            <a:srgbClr val="548DD4"/>
          </a:solidFill>
          <a:ln w="9525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AutoShape 19"/>
          <p:cNvSpPr>
            <a:spLocks noChangeArrowheads="1"/>
          </p:cNvSpPr>
          <p:nvPr/>
        </p:nvSpPr>
        <p:spPr bwMode="auto">
          <a:xfrm>
            <a:off x="3562064" y="5327517"/>
            <a:ext cx="223951" cy="183714"/>
          </a:xfrm>
          <a:prstGeom prst="flowChartProcess">
            <a:avLst/>
          </a:prstGeom>
          <a:solidFill>
            <a:srgbClr val="548DD4"/>
          </a:solidFill>
          <a:ln w="9525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20"/>
          <p:cNvSpPr>
            <a:spLocks/>
          </p:cNvSpPr>
          <p:nvPr/>
        </p:nvSpPr>
        <p:spPr bwMode="auto">
          <a:xfrm rot="428975">
            <a:off x="3597299" y="5495485"/>
            <a:ext cx="155870" cy="27411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92" y="13"/>
              </a:cxn>
              <a:cxn ang="0">
                <a:pos x="261" y="13"/>
              </a:cxn>
            </a:cxnLst>
            <a:rect l="0" t="0" r="r" b="b"/>
            <a:pathLst>
              <a:path w="261" h="47">
                <a:moveTo>
                  <a:pt x="0" y="47"/>
                </a:moveTo>
                <a:cubicBezTo>
                  <a:pt x="24" y="33"/>
                  <a:pt x="49" y="19"/>
                  <a:pt x="92" y="13"/>
                </a:cubicBezTo>
                <a:cubicBezTo>
                  <a:pt x="135" y="7"/>
                  <a:pt x="139" y="0"/>
                  <a:pt x="261" y="1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9" name="AutoShape 21"/>
          <p:cNvCxnSpPr>
            <a:cxnSpLocks noChangeShapeType="1"/>
          </p:cNvCxnSpPr>
          <p:nvPr/>
        </p:nvCxnSpPr>
        <p:spPr bwMode="auto">
          <a:xfrm>
            <a:off x="1355992" y="4401946"/>
            <a:ext cx="0" cy="1761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0" name="AutoShape 22"/>
          <p:cNvCxnSpPr>
            <a:cxnSpLocks noChangeShapeType="1"/>
          </p:cNvCxnSpPr>
          <p:nvPr/>
        </p:nvCxnSpPr>
        <p:spPr bwMode="auto">
          <a:xfrm>
            <a:off x="833439" y="4558833"/>
            <a:ext cx="148704" cy="1358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" name="AutoShape 23"/>
          <p:cNvCxnSpPr>
            <a:cxnSpLocks noChangeShapeType="1"/>
          </p:cNvCxnSpPr>
          <p:nvPr/>
        </p:nvCxnSpPr>
        <p:spPr bwMode="auto">
          <a:xfrm flipH="1">
            <a:off x="1731633" y="4546585"/>
            <a:ext cx="107497" cy="11197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2" name="AutoShape 24"/>
          <p:cNvCxnSpPr>
            <a:cxnSpLocks noChangeShapeType="1"/>
          </p:cNvCxnSpPr>
          <p:nvPr/>
        </p:nvCxnSpPr>
        <p:spPr bwMode="auto">
          <a:xfrm flipV="1">
            <a:off x="718178" y="4979335"/>
            <a:ext cx="190508" cy="23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3" name="AutoShape 25"/>
          <p:cNvCxnSpPr>
            <a:cxnSpLocks noChangeShapeType="1"/>
          </p:cNvCxnSpPr>
          <p:nvPr/>
        </p:nvCxnSpPr>
        <p:spPr bwMode="auto">
          <a:xfrm flipH="1">
            <a:off x="1796729" y="4979335"/>
            <a:ext cx="166023" cy="23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4" name="AutoShape 26"/>
          <p:cNvCxnSpPr>
            <a:cxnSpLocks noChangeShapeType="1"/>
          </p:cNvCxnSpPr>
          <p:nvPr/>
        </p:nvCxnSpPr>
        <p:spPr bwMode="auto">
          <a:xfrm flipH="1" flipV="1">
            <a:off x="1731633" y="5280276"/>
            <a:ext cx="127802" cy="1055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5" name="AutoShape 27"/>
          <p:cNvCxnSpPr>
            <a:cxnSpLocks noChangeShapeType="1"/>
          </p:cNvCxnSpPr>
          <p:nvPr/>
        </p:nvCxnSpPr>
        <p:spPr bwMode="auto">
          <a:xfrm flipV="1">
            <a:off x="848369" y="5258114"/>
            <a:ext cx="147509" cy="127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6" name="AutoShape 28"/>
          <p:cNvCxnSpPr>
            <a:cxnSpLocks noChangeShapeType="1"/>
          </p:cNvCxnSpPr>
          <p:nvPr/>
        </p:nvCxnSpPr>
        <p:spPr bwMode="auto">
          <a:xfrm flipV="1">
            <a:off x="1355992" y="5399837"/>
            <a:ext cx="0" cy="1358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8" name="Group 7"/>
          <p:cNvGrpSpPr/>
          <p:nvPr/>
        </p:nvGrpSpPr>
        <p:grpSpPr>
          <a:xfrm>
            <a:off x="762000" y="2209800"/>
            <a:ext cx="5225010" cy="1469608"/>
            <a:chOff x="51118" y="1750286"/>
            <a:chExt cx="8450493" cy="2767328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060747" y="2582555"/>
              <a:ext cx="3415120" cy="1158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11" name="AutoShape 6"/>
            <p:cNvCxnSpPr>
              <a:cxnSpLocks noChangeShapeType="1"/>
            </p:cNvCxnSpPr>
            <p:nvPr/>
          </p:nvCxnSpPr>
          <p:spPr bwMode="auto">
            <a:xfrm>
              <a:off x="5086491" y="3593995"/>
              <a:ext cx="34151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2" name="AutoShape 7"/>
            <p:cNvCxnSpPr>
              <a:cxnSpLocks noChangeShapeType="1"/>
            </p:cNvCxnSpPr>
            <p:nvPr/>
          </p:nvCxnSpPr>
          <p:spPr bwMode="auto">
            <a:xfrm>
              <a:off x="5060747" y="2709743"/>
              <a:ext cx="34151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5303986" y="2159608"/>
              <a:ext cx="1181576" cy="2018843"/>
            </a:xfrm>
            <a:prstGeom prst="flowChartAlternateProcess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4860500" y="2686162"/>
              <a:ext cx="2070323" cy="966744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 rot="5400000">
              <a:off x="5789169" y="3818732"/>
              <a:ext cx="212989" cy="966744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rot="5400000">
              <a:off x="5789169" y="1554599"/>
              <a:ext cx="212989" cy="966744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5749630" y="1917345"/>
              <a:ext cx="252117" cy="221063"/>
            </a:xfrm>
            <a:prstGeom prst="hexagon">
              <a:avLst>
                <a:gd name="adj" fmla="val 34329"/>
                <a:gd name="vf" fmla="val 115470"/>
              </a:avLst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5785138" y="4189553"/>
              <a:ext cx="252117" cy="253365"/>
            </a:xfrm>
            <a:prstGeom prst="ellipse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Group 14"/>
            <p:cNvGrpSpPr>
              <a:grpSpLocks/>
            </p:cNvGrpSpPr>
            <p:nvPr/>
          </p:nvGrpSpPr>
          <p:grpSpPr bwMode="auto">
            <a:xfrm rot="18742650">
              <a:off x="3599403" y="1713949"/>
              <a:ext cx="223082" cy="522877"/>
              <a:chOff x="9744" y="9585"/>
              <a:chExt cx="160" cy="405"/>
            </a:xfrm>
          </p:grpSpPr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 rot="16200000" flipV="1">
                <a:off x="9615" y="9750"/>
                <a:ext cx="405" cy="75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AutoShape 16"/>
              <p:cNvSpPr>
                <a:spLocks noChangeArrowheads="1"/>
              </p:cNvSpPr>
              <p:nvPr/>
            </p:nvSpPr>
            <p:spPr bwMode="auto">
              <a:xfrm rot="16200000">
                <a:off x="9785" y="9545"/>
                <a:ext cx="79" cy="159"/>
              </a:xfrm>
              <a:prstGeom prst="flowChartDelay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>
                <a:off x="9744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9817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 rot="18431020">
              <a:off x="1336626" y="4046636"/>
              <a:ext cx="222072" cy="506898"/>
              <a:chOff x="9744" y="9585"/>
              <a:chExt cx="160" cy="405"/>
            </a:xfrm>
          </p:grpSpPr>
          <p:sp>
            <p:nvSpPr>
              <p:cNvPr id="59" name="Rectangle 20"/>
              <p:cNvSpPr>
                <a:spLocks noChangeArrowheads="1"/>
              </p:cNvSpPr>
              <p:nvPr/>
            </p:nvSpPr>
            <p:spPr bwMode="auto">
              <a:xfrm rot="16200000" flipV="1">
                <a:off x="9615" y="9750"/>
                <a:ext cx="405" cy="75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AutoShape 21"/>
              <p:cNvSpPr>
                <a:spLocks noChangeArrowheads="1"/>
              </p:cNvSpPr>
              <p:nvPr/>
            </p:nvSpPr>
            <p:spPr bwMode="auto">
              <a:xfrm rot="16200000">
                <a:off x="9785" y="9545"/>
                <a:ext cx="79" cy="159"/>
              </a:xfrm>
              <a:prstGeom prst="flowChartDelay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Rectangle 22"/>
              <p:cNvSpPr>
                <a:spLocks noChangeArrowheads="1"/>
              </p:cNvSpPr>
              <p:nvPr/>
            </p:nvSpPr>
            <p:spPr bwMode="auto">
              <a:xfrm>
                <a:off x="9744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Rectangle 23"/>
              <p:cNvSpPr>
                <a:spLocks noChangeArrowheads="1"/>
              </p:cNvSpPr>
              <p:nvPr/>
            </p:nvSpPr>
            <p:spPr bwMode="auto">
              <a:xfrm>
                <a:off x="9817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 rot="3023925">
              <a:off x="1315392" y="1739804"/>
              <a:ext cx="190780" cy="458959"/>
              <a:chOff x="9744" y="9585"/>
              <a:chExt cx="160" cy="405"/>
            </a:xfrm>
          </p:grpSpPr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 rot="16200000" flipV="1">
                <a:off x="9615" y="9750"/>
                <a:ext cx="405" cy="75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AutoShape 26"/>
              <p:cNvSpPr>
                <a:spLocks noChangeArrowheads="1"/>
              </p:cNvSpPr>
              <p:nvPr/>
            </p:nvSpPr>
            <p:spPr bwMode="auto">
              <a:xfrm rot="16200000">
                <a:off x="9785" y="9545"/>
                <a:ext cx="79" cy="159"/>
              </a:xfrm>
              <a:prstGeom prst="flowChartDelay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9744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28"/>
              <p:cNvSpPr>
                <a:spLocks noChangeArrowheads="1"/>
              </p:cNvSpPr>
              <p:nvPr/>
            </p:nvSpPr>
            <p:spPr bwMode="auto">
              <a:xfrm>
                <a:off x="9817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2" name="Group 29"/>
            <p:cNvGrpSpPr>
              <a:grpSpLocks/>
            </p:cNvGrpSpPr>
            <p:nvPr/>
          </p:nvGrpSpPr>
          <p:grpSpPr bwMode="auto">
            <a:xfrm rot="2875890">
              <a:off x="3606738" y="4060527"/>
              <a:ext cx="189771" cy="503346"/>
              <a:chOff x="9744" y="9585"/>
              <a:chExt cx="160" cy="405"/>
            </a:xfrm>
          </p:grpSpPr>
          <p:sp>
            <p:nvSpPr>
              <p:cNvPr id="51" name="Rectangle 30"/>
              <p:cNvSpPr>
                <a:spLocks noChangeArrowheads="1"/>
              </p:cNvSpPr>
              <p:nvPr/>
            </p:nvSpPr>
            <p:spPr bwMode="auto">
              <a:xfrm rot="16200000" flipV="1">
                <a:off x="9615" y="9750"/>
                <a:ext cx="405" cy="75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AutoShape 31"/>
              <p:cNvSpPr>
                <a:spLocks noChangeArrowheads="1"/>
              </p:cNvSpPr>
              <p:nvPr/>
            </p:nvSpPr>
            <p:spPr bwMode="auto">
              <a:xfrm rot="16200000">
                <a:off x="9785" y="9545"/>
                <a:ext cx="79" cy="159"/>
              </a:xfrm>
              <a:prstGeom prst="flowChartDelay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32"/>
              <p:cNvSpPr>
                <a:spLocks noChangeArrowheads="1"/>
              </p:cNvSpPr>
              <p:nvPr/>
            </p:nvSpPr>
            <p:spPr bwMode="auto">
              <a:xfrm>
                <a:off x="9744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Rectangle 33"/>
              <p:cNvSpPr>
                <a:spLocks noChangeArrowheads="1"/>
              </p:cNvSpPr>
              <p:nvPr/>
            </p:nvSpPr>
            <p:spPr bwMode="auto">
              <a:xfrm>
                <a:off x="9817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1526670" y="2108127"/>
              <a:ext cx="2075526" cy="2070323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AutoShape 35"/>
            <p:cNvSpPr>
              <a:spLocks noChangeArrowheads="1"/>
            </p:cNvSpPr>
            <p:nvPr/>
          </p:nvSpPr>
          <p:spPr bwMode="auto">
            <a:xfrm>
              <a:off x="2007823" y="2499782"/>
              <a:ext cx="1138966" cy="1158816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AutoShape 36"/>
            <p:cNvSpPr>
              <a:spLocks noChangeArrowheads="1"/>
            </p:cNvSpPr>
            <p:nvPr/>
          </p:nvSpPr>
          <p:spPr bwMode="auto">
            <a:xfrm>
              <a:off x="2121453" y="2619903"/>
              <a:ext cx="910818" cy="919584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1526670" y="1980939"/>
              <a:ext cx="2055997" cy="127188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 rot="3083734">
              <a:off x="1312178" y="1874141"/>
              <a:ext cx="333109" cy="120733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 rot="18688196">
              <a:off x="3471152" y="1856918"/>
              <a:ext cx="333109" cy="119845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 rot="5400000">
              <a:off x="2613640" y="3095854"/>
              <a:ext cx="2070323" cy="95875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 rot="8009514">
              <a:off x="3593658" y="1984166"/>
              <a:ext cx="333109" cy="120733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 rot="2910439">
              <a:off x="3584783" y="4182686"/>
              <a:ext cx="333109" cy="120733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 rot="16200000">
              <a:off x="431257" y="3094201"/>
              <a:ext cx="2090511" cy="101202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 rot="18403052">
              <a:off x="1216302" y="4193788"/>
              <a:ext cx="333109" cy="120733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 rot="13872587">
              <a:off x="1205649" y="1969024"/>
              <a:ext cx="333109" cy="120733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 rot="10800000">
              <a:off x="1539099" y="4178449"/>
              <a:ext cx="2063099" cy="107000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 rot="13717790">
              <a:off x="3476477" y="4290693"/>
              <a:ext cx="333109" cy="120733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 rot="7640581">
              <a:off x="1329045" y="4287665"/>
              <a:ext cx="333109" cy="120733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AutoShape 50"/>
            <p:cNvSpPr>
              <a:spLocks noChangeArrowheads="1"/>
            </p:cNvSpPr>
            <p:nvPr/>
          </p:nvSpPr>
          <p:spPr bwMode="auto">
            <a:xfrm rot="1316800">
              <a:off x="876847" y="2808663"/>
              <a:ext cx="611650" cy="169583"/>
            </a:xfrm>
            <a:prstGeom prst="rightArrow">
              <a:avLst>
                <a:gd name="adj1" fmla="val 50000"/>
                <a:gd name="adj2" fmla="val 10253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Text Box 51"/>
            <p:cNvSpPr txBox="1">
              <a:spLocks noChangeArrowheads="1"/>
            </p:cNvSpPr>
            <p:nvPr/>
          </p:nvSpPr>
          <p:spPr bwMode="auto">
            <a:xfrm>
              <a:off x="51118" y="2460487"/>
              <a:ext cx="1189451" cy="724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Plates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AutoShape 52"/>
            <p:cNvSpPr>
              <a:spLocks noChangeArrowheads="1"/>
            </p:cNvSpPr>
            <p:nvPr/>
          </p:nvSpPr>
          <p:spPr bwMode="auto">
            <a:xfrm rot="10085373">
              <a:off x="3035820" y="2747089"/>
              <a:ext cx="771442" cy="169583"/>
            </a:xfrm>
            <a:prstGeom prst="rightArrow">
              <a:avLst>
                <a:gd name="adj1" fmla="val 50000"/>
                <a:gd name="adj2" fmla="val 12931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Text Box 53"/>
            <p:cNvSpPr txBox="1">
              <a:spLocks noChangeArrowheads="1"/>
            </p:cNvSpPr>
            <p:nvPr/>
          </p:nvSpPr>
          <p:spPr bwMode="auto">
            <a:xfrm>
              <a:off x="3781518" y="2467722"/>
              <a:ext cx="845106" cy="510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Pipe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AutoShape 54"/>
            <p:cNvCxnSpPr>
              <a:cxnSpLocks noChangeShapeType="1"/>
            </p:cNvCxnSpPr>
            <p:nvPr/>
          </p:nvCxnSpPr>
          <p:spPr bwMode="auto">
            <a:xfrm>
              <a:off x="2588403" y="2138409"/>
              <a:ext cx="0" cy="3048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55"/>
            <p:cNvCxnSpPr>
              <a:cxnSpLocks noChangeShapeType="1"/>
            </p:cNvCxnSpPr>
            <p:nvPr/>
          </p:nvCxnSpPr>
          <p:spPr bwMode="auto">
            <a:xfrm>
              <a:off x="1742389" y="2315056"/>
              <a:ext cx="290291" cy="3300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56"/>
            <p:cNvCxnSpPr>
              <a:cxnSpLocks noChangeShapeType="1"/>
            </p:cNvCxnSpPr>
            <p:nvPr/>
          </p:nvCxnSpPr>
          <p:spPr bwMode="auto">
            <a:xfrm flipH="1">
              <a:off x="3146788" y="2216133"/>
              <a:ext cx="313371" cy="3664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57"/>
            <p:cNvCxnSpPr>
              <a:cxnSpLocks noChangeShapeType="1"/>
            </p:cNvCxnSpPr>
            <p:nvPr/>
          </p:nvCxnSpPr>
          <p:spPr bwMode="auto">
            <a:xfrm flipV="1">
              <a:off x="1640301" y="3137735"/>
              <a:ext cx="283189" cy="40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58"/>
            <p:cNvCxnSpPr>
              <a:cxnSpLocks noChangeShapeType="1"/>
            </p:cNvCxnSpPr>
            <p:nvPr/>
          </p:nvCxnSpPr>
          <p:spPr bwMode="auto">
            <a:xfrm flipH="1">
              <a:off x="3243552" y="3137735"/>
              <a:ext cx="246791" cy="40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59"/>
            <p:cNvCxnSpPr>
              <a:cxnSpLocks noChangeShapeType="1"/>
            </p:cNvCxnSpPr>
            <p:nvPr/>
          </p:nvCxnSpPr>
          <p:spPr bwMode="auto">
            <a:xfrm flipH="1" flipV="1">
              <a:off x="3146788" y="3658596"/>
              <a:ext cx="276086" cy="2937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60"/>
            <p:cNvCxnSpPr>
              <a:cxnSpLocks noChangeShapeType="1"/>
            </p:cNvCxnSpPr>
            <p:nvPr/>
          </p:nvCxnSpPr>
          <p:spPr bwMode="auto">
            <a:xfrm flipV="1">
              <a:off x="1700666" y="3620235"/>
              <a:ext cx="352431" cy="3553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11" name="Rectangle 15"/>
          <p:cNvSpPr>
            <a:spLocks noChangeArrowheads="1"/>
          </p:cNvSpPr>
          <p:nvPr/>
        </p:nvSpPr>
        <p:spPr bwMode="auto">
          <a:xfrm>
            <a:off x="457200" y="1828800"/>
            <a:ext cx="56388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33400" y="1900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a)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1000" y="3962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b)</a:t>
            </a:r>
            <a:endParaRPr lang="en-US" sz="24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75" y="228600"/>
            <a:ext cx="9525000" cy="65563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Calibri" pitchFamily="34" charset="0"/>
              </a:rPr>
              <a:t>Pipe Pressure vs. Hydraulic Pressure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30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686550" y="990600"/>
                <a:ext cx="1753685" cy="610936"/>
              </a:xfrm>
              <a:prstGeom prst="rect">
                <a:avLst/>
              </a:prstGeom>
              <a:ln>
                <a:solidFill>
                  <a:srgbClr val="23242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9.425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50" y="990600"/>
                <a:ext cx="1753685" cy="61093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solidFill>
                  <a:srgbClr val="23242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9670133"/>
              </p:ext>
            </p:extLst>
          </p:nvPr>
        </p:nvGraphicFramePr>
        <p:xfrm>
          <a:off x="275004" y="1066800"/>
          <a:ext cx="7840296" cy="504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409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Testing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31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458200" cy="48006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Attached a strain gauge on the inside of the pipe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Get a relationship between hydraulic pressure and pressure on the pipe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Put copper wire between the pipe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Check to see how quasi-hydrostatic the pressure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29588" y="5760358"/>
            <a:ext cx="609600" cy="520700"/>
          </a:xfrm>
        </p:spPr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32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Cost</a:t>
            </a:r>
            <a:endParaRPr lang="en-US" sz="4800" b="1" dirty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5309169"/>
              </p:ext>
            </p:extLst>
          </p:nvPr>
        </p:nvGraphicFramePr>
        <p:xfrm>
          <a:off x="279288" y="753195"/>
          <a:ext cx="7833936" cy="5183489"/>
        </p:xfrm>
        <a:graphic>
          <a:graphicData uri="http://schemas.openxmlformats.org/drawingml/2006/table">
            <a:tbl>
              <a:tblPr/>
              <a:tblGrid>
                <a:gridCol w="3243432"/>
                <a:gridCol w="1451698"/>
                <a:gridCol w="1399384"/>
                <a:gridCol w="1739422"/>
              </a:tblGrid>
              <a:tr h="3946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Table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Hydraulic Pump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$262.50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$262.50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Hydraulic Cylinders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$219.00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$657.00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Hose and Connectors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$24.66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$98.64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Hydraulic Manifold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$103.07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$103.07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I-beam Sections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Steel Columns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$9.78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$29.33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Aluminum Blocks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$33.52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$201.12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Rubber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$11.95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$11.95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 Gauge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$63.67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 Adapter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$52.85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$52.85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$1,630.13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0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Conclusion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33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81" descr="C:\Users\Carlos\Desktop\DSC_3365.JPG"/>
          <p:cNvPicPr>
            <a:picLocks noChangeAspect="1" noChangeArrowheads="1"/>
          </p:cNvPicPr>
          <p:nvPr/>
        </p:nvPicPr>
        <p:blipFill>
          <a:blip r:embed="rId4" cstate="print"/>
          <a:srcRect t="15517" b="6897"/>
          <a:stretch>
            <a:fillRect/>
          </a:stretch>
        </p:blipFill>
        <p:spPr bwMode="auto">
          <a:xfrm>
            <a:off x="2209800" y="990599"/>
            <a:ext cx="3962400" cy="46237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019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Max Pipe Pressure = 1061 psi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r>
              <a:rPr lang="en-US" dirty="0" smtClean="0"/>
              <a:t>Dr. Eric </a:t>
            </a:r>
            <a:r>
              <a:rPr lang="en-US" dirty="0" err="1" smtClean="0"/>
              <a:t>Hellstrom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Dr. William Oates</a:t>
            </a:r>
          </a:p>
          <a:p>
            <a:endParaRPr lang="en-US" dirty="0" smtClean="0"/>
          </a:p>
          <a:p>
            <a:r>
              <a:rPr lang="en-US" dirty="0" smtClean="0"/>
              <a:t>Dr. Janet </a:t>
            </a:r>
            <a:r>
              <a:rPr lang="en-US" dirty="0" err="1" smtClean="0"/>
              <a:t>Wolfson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Zohrob</a:t>
            </a:r>
            <a:r>
              <a:rPr lang="en-US" dirty="0" smtClean="0"/>
              <a:t> </a:t>
            </a:r>
            <a:r>
              <a:rPr lang="en-US" dirty="0" err="1" smtClean="0"/>
              <a:t>Hovsapian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Srinivas</a:t>
            </a:r>
            <a:r>
              <a:rPr lang="en-US" dirty="0" smtClean="0"/>
              <a:t> </a:t>
            </a:r>
            <a:r>
              <a:rPr lang="en-US" dirty="0" err="1" smtClean="0"/>
              <a:t>Kosaraju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S &amp; H Hydraulics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34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752600"/>
            <a:ext cx="3657600" cy="4572000"/>
          </a:xfrm>
        </p:spPr>
        <p:txBody>
          <a:bodyPr/>
          <a:lstStyle/>
          <a:p>
            <a:r>
              <a:rPr lang="en-US" dirty="0" smtClean="0"/>
              <a:t>Jeremy Phillips</a:t>
            </a:r>
          </a:p>
          <a:p>
            <a:endParaRPr lang="en-US" dirty="0" smtClean="0"/>
          </a:p>
          <a:p>
            <a:r>
              <a:rPr lang="en-US" dirty="0" smtClean="0"/>
              <a:t>John Deep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952750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Calibri" pitchFamily="34" charset="0"/>
              </a:rPr>
              <a:t>Questions?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35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5400" b="1" dirty="0" smtClean="0">
                <a:latin typeface="Calibri" pitchFamily="34" charset="0"/>
              </a:rPr>
              <a:t>Concept Generation</a:t>
            </a:r>
            <a:endParaRPr lang="en-US" sz="5400" b="1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4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4600" y="1524000"/>
            <a:ext cx="2819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Figure 2 – Concepts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Four plates with an incompressible media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Fluid Pressure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High strength fabric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Hose Clamp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Segments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1000" y="1595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c)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28600" y="4186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d)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1805940" y="4935855"/>
            <a:ext cx="218440" cy="965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 rot="16200000" flipV="1">
            <a:off x="1818640" y="4942205"/>
            <a:ext cx="274320" cy="52070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873125" y="4479925"/>
            <a:ext cx="1028700" cy="944880"/>
          </a:xfrm>
          <a:prstGeom prst="ellipse">
            <a:avLst/>
          </a:prstGeom>
          <a:solidFill>
            <a:srgbClr val="C4BC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6"/>
          <p:cNvSpPr>
            <a:spLocks noChangeArrowheads="1"/>
          </p:cNvSpPr>
          <p:nvPr/>
        </p:nvSpPr>
        <p:spPr bwMode="auto">
          <a:xfrm>
            <a:off x="978535" y="4571365"/>
            <a:ext cx="822960" cy="755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 flipV="1">
            <a:off x="1786890" y="4878705"/>
            <a:ext cx="280670" cy="50800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 flipV="1">
            <a:off x="1786890" y="4973955"/>
            <a:ext cx="280670" cy="55880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AutoShape 9"/>
          <p:cNvSpPr>
            <a:spLocks noChangeArrowheads="1"/>
          </p:cNvSpPr>
          <p:nvPr/>
        </p:nvSpPr>
        <p:spPr bwMode="auto">
          <a:xfrm rot="16200000">
            <a:off x="1936115" y="4802505"/>
            <a:ext cx="53340" cy="109855"/>
          </a:xfrm>
          <a:prstGeom prst="flowChartDelay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1906905" y="5030470"/>
            <a:ext cx="50800" cy="48260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1953260" y="5030470"/>
            <a:ext cx="50800" cy="48260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2"/>
          <p:cNvSpPr>
            <a:spLocks noChangeArrowheads="1"/>
          </p:cNvSpPr>
          <p:nvPr/>
        </p:nvSpPr>
        <p:spPr bwMode="auto">
          <a:xfrm>
            <a:off x="228600" y="4114800"/>
            <a:ext cx="6080125" cy="18129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14"/>
          <p:cNvSpPr>
            <a:spLocks noChangeArrowheads="1"/>
          </p:cNvSpPr>
          <p:nvPr/>
        </p:nvSpPr>
        <p:spPr bwMode="auto">
          <a:xfrm>
            <a:off x="3181985" y="4561205"/>
            <a:ext cx="2442845" cy="728980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6" name="AutoShape 15"/>
          <p:cNvCxnSpPr>
            <a:cxnSpLocks noChangeShapeType="1"/>
          </p:cNvCxnSpPr>
          <p:nvPr/>
        </p:nvCxnSpPr>
        <p:spPr bwMode="auto">
          <a:xfrm>
            <a:off x="3200400" y="5197475"/>
            <a:ext cx="244284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107" name="AutoShape 16"/>
          <p:cNvCxnSpPr>
            <a:cxnSpLocks noChangeShapeType="1"/>
          </p:cNvCxnSpPr>
          <p:nvPr/>
        </p:nvCxnSpPr>
        <p:spPr bwMode="auto">
          <a:xfrm>
            <a:off x="3181985" y="4641215"/>
            <a:ext cx="244284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sp>
        <p:nvSpPr>
          <p:cNvPr id="108" name="Oval 17"/>
          <p:cNvSpPr>
            <a:spLocks noChangeArrowheads="1"/>
          </p:cNvSpPr>
          <p:nvPr/>
        </p:nvSpPr>
        <p:spPr bwMode="auto">
          <a:xfrm>
            <a:off x="969645" y="4551680"/>
            <a:ext cx="831215" cy="787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8"/>
          <p:cNvSpPr>
            <a:spLocks noChangeArrowheads="1"/>
          </p:cNvSpPr>
          <p:nvPr/>
        </p:nvSpPr>
        <p:spPr bwMode="auto">
          <a:xfrm>
            <a:off x="1052830" y="4632960"/>
            <a:ext cx="664845" cy="62992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19"/>
          <p:cNvSpPr>
            <a:spLocks noChangeArrowheads="1"/>
          </p:cNvSpPr>
          <p:nvPr/>
        </p:nvSpPr>
        <p:spPr bwMode="auto">
          <a:xfrm>
            <a:off x="1806575" y="4929505"/>
            <a:ext cx="100965" cy="463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2" name="AutoShape 20"/>
          <p:cNvCxnSpPr>
            <a:cxnSpLocks noChangeShapeType="1"/>
          </p:cNvCxnSpPr>
          <p:nvPr/>
        </p:nvCxnSpPr>
        <p:spPr bwMode="auto">
          <a:xfrm>
            <a:off x="1805940" y="4929505"/>
            <a:ext cx="9588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" name="AutoShape 21"/>
          <p:cNvCxnSpPr>
            <a:cxnSpLocks noChangeShapeType="1"/>
          </p:cNvCxnSpPr>
          <p:nvPr/>
        </p:nvCxnSpPr>
        <p:spPr bwMode="auto">
          <a:xfrm>
            <a:off x="1806575" y="4973955"/>
            <a:ext cx="9588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6" name="Rectangle 22"/>
          <p:cNvSpPr>
            <a:spLocks noChangeArrowheads="1"/>
          </p:cNvSpPr>
          <p:nvPr/>
        </p:nvSpPr>
        <p:spPr bwMode="auto">
          <a:xfrm>
            <a:off x="3526790" y="4479925"/>
            <a:ext cx="518795" cy="404495"/>
          </a:xfrm>
          <a:prstGeom prst="rect">
            <a:avLst/>
          </a:prstGeom>
          <a:solidFill>
            <a:srgbClr val="DDD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23"/>
          <p:cNvSpPr>
            <a:spLocks noChangeArrowheads="1"/>
          </p:cNvSpPr>
          <p:nvPr/>
        </p:nvSpPr>
        <p:spPr bwMode="auto">
          <a:xfrm>
            <a:off x="3526790" y="4973955"/>
            <a:ext cx="518795" cy="404495"/>
          </a:xfrm>
          <a:prstGeom prst="rect">
            <a:avLst/>
          </a:prstGeom>
          <a:solidFill>
            <a:srgbClr val="DDD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 rot="16200000" flipV="1">
            <a:off x="3497580" y="4906645"/>
            <a:ext cx="274320" cy="52070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25"/>
          <p:cNvSpPr>
            <a:spLocks noChangeArrowheads="1"/>
          </p:cNvSpPr>
          <p:nvPr/>
        </p:nvSpPr>
        <p:spPr bwMode="auto">
          <a:xfrm rot="16200000">
            <a:off x="3607435" y="4763135"/>
            <a:ext cx="53340" cy="109855"/>
          </a:xfrm>
          <a:prstGeom prst="flowChartDelay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26"/>
          <p:cNvSpPr>
            <a:spLocks noChangeArrowheads="1"/>
          </p:cNvSpPr>
          <p:nvPr/>
        </p:nvSpPr>
        <p:spPr bwMode="auto">
          <a:xfrm>
            <a:off x="3585845" y="5002530"/>
            <a:ext cx="50800" cy="48260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27"/>
          <p:cNvSpPr>
            <a:spLocks noChangeArrowheads="1"/>
          </p:cNvSpPr>
          <p:nvPr/>
        </p:nvSpPr>
        <p:spPr bwMode="auto">
          <a:xfrm>
            <a:off x="3632200" y="5002530"/>
            <a:ext cx="50800" cy="48260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28"/>
          <p:cNvSpPr>
            <a:spLocks noChangeArrowheads="1"/>
          </p:cNvSpPr>
          <p:nvPr/>
        </p:nvSpPr>
        <p:spPr bwMode="auto">
          <a:xfrm rot="16200000" flipV="1">
            <a:off x="3754120" y="4910455"/>
            <a:ext cx="274320" cy="52070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29"/>
          <p:cNvSpPr>
            <a:spLocks noChangeArrowheads="1"/>
          </p:cNvSpPr>
          <p:nvPr/>
        </p:nvSpPr>
        <p:spPr bwMode="auto">
          <a:xfrm rot="16200000">
            <a:off x="3865880" y="4763135"/>
            <a:ext cx="53340" cy="109855"/>
          </a:xfrm>
          <a:prstGeom prst="flowChartDelay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30"/>
          <p:cNvSpPr>
            <a:spLocks noChangeArrowheads="1"/>
          </p:cNvSpPr>
          <p:nvPr/>
        </p:nvSpPr>
        <p:spPr bwMode="auto">
          <a:xfrm>
            <a:off x="3842385" y="5006340"/>
            <a:ext cx="50800" cy="48260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31"/>
          <p:cNvSpPr>
            <a:spLocks noChangeArrowheads="1"/>
          </p:cNvSpPr>
          <p:nvPr/>
        </p:nvSpPr>
        <p:spPr bwMode="auto">
          <a:xfrm>
            <a:off x="3888740" y="5006340"/>
            <a:ext cx="50800" cy="48260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32"/>
          <p:cNvSpPr>
            <a:spLocks noChangeArrowheads="1"/>
          </p:cNvSpPr>
          <p:nvPr/>
        </p:nvSpPr>
        <p:spPr bwMode="auto">
          <a:xfrm rot="5400000">
            <a:off x="1794510" y="4564380"/>
            <a:ext cx="340360" cy="114300"/>
          </a:xfrm>
          <a:prstGeom prst="rightArrow">
            <a:avLst>
              <a:gd name="adj1" fmla="val 50000"/>
              <a:gd name="adj2" fmla="val 7444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33"/>
          <p:cNvSpPr>
            <a:spLocks noChangeArrowheads="1"/>
          </p:cNvSpPr>
          <p:nvPr/>
        </p:nvSpPr>
        <p:spPr bwMode="auto">
          <a:xfrm rot="16200000">
            <a:off x="1798320" y="5250815"/>
            <a:ext cx="340360" cy="114300"/>
          </a:xfrm>
          <a:prstGeom prst="rightArrow">
            <a:avLst>
              <a:gd name="adj1" fmla="val 50000"/>
              <a:gd name="adj2" fmla="val 7444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34"/>
          <p:cNvSpPr>
            <a:spLocks noChangeArrowheads="1"/>
          </p:cNvSpPr>
          <p:nvPr/>
        </p:nvSpPr>
        <p:spPr bwMode="auto">
          <a:xfrm>
            <a:off x="3526790" y="4854575"/>
            <a:ext cx="518795" cy="60960"/>
          </a:xfrm>
          <a:prstGeom prst="rect">
            <a:avLst/>
          </a:prstGeom>
          <a:solidFill>
            <a:srgbClr val="DDD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35"/>
          <p:cNvSpPr>
            <a:spLocks noChangeArrowheads="1"/>
          </p:cNvSpPr>
          <p:nvPr/>
        </p:nvSpPr>
        <p:spPr bwMode="auto">
          <a:xfrm>
            <a:off x="3526790" y="4937760"/>
            <a:ext cx="518795" cy="60960"/>
          </a:xfrm>
          <a:prstGeom prst="rect">
            <a:avLst/>
          </a:prstGeom>
          <a:solidFill>
            <a:srgbClr val="DDD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AutoShape 3"/>
          <p:cNvSpPr>
            <a:spLocks noChangeArrowheads="1"/>
          </p:cNvSpPr>
          <p:nvPr/>
        </p:nvSpPr>
        <p:spPr bwMode="auto">
          <a:xfrm rot="5400000">
            <a:off x="2465725" y="3098469"/>
            <a:ext cx="364061" cy="127608"/>
          </a:xfrm>
          <a:prstGeom prst="rightArrow">
            <a:avLst>
              <a:gd name="adj1" fmla="val 50000"/>
              <a:gd name="adj2" fmla="val 7126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utoShape 4"/>
          <p:cNvSpPr>
            <a:spLocks noChangeArrowheads="1"/>
          </p:cNvSpPr>
          <p:nvPr/>
        </p:nvSpPr>
        <p:spPr bwMode="auto">
          <a:xfrm rot="16200000">
            <a:off x="2458106" y="1812503"/>
            <a:ext cx="364061" cy="127608"/>
          </a:xfrm>
          <a:prstGeom prst="rightArrow">
            <a:avLst>
              <a:gd name="adj1" fmla="val 50000"/>
              <a:gd name="adj2" fmla="val 7126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5"/>
          <p:cNvSpPr>
            <a:spLocks/>
          </p:cNvSpPr>
          <p:nvPr/>
        </p:nvSpPr>
        <p:spPr bwMode="auto">
          <a:xfrm>
            <a:off x="1688791" y="2122508"/>
            <a:ext cx="1032926" cy="777044"/>
          </a:xfrm>
          <a:custGeom>
            <a:avLst/>
            <a:gdLst/>
            <a:ahLst/>
            <a:cxnLst>
              <a:cxn ang="0">
                <a:pos x="79" y="1017"/>
              </a:cxn>
              <a:cxn ang="0">
                <a:pos x="295" y="858"/>
              </a:cxn>
              <a:cxn ang="0">
                <a:pos x="385" y="846"/>
              </a:cxn>
              <a:cxn ang="0">
                <a:pos x="457" y="873"/>
              </a:cxn>
              <a:cxn ang="0">
                <a:pos x="592" y="895"/>
              </a:cxn>
              <a:cxn ang="0">
                <a:pos x="826" y="858"/>
              </a:cxn>
              <a:cxn ang="0">
                <a:pos x="904" y="828"/>
              </a:cxn>
              <a:cxn ang="0">
                <a:pos x="1072" y="879"/>
              </a:cxn>
              <a:cxn ang="0">
                <a:pos x="1210" y="876"/>
              </a:cxn>
              <a:cxn ang="0">
                <a:pos x="1336" y="839"/>
              </a:cxn>
              <a:cxn ang="0">
                <a:pos x="1384" y="895"/>
              </a:cxn>
              <a:cxn ang="0">
                <a:pos x="1444" y="1035"/>
              </a:cxn>
              <a:cxn ang="0">
                <a:pos x="1471" y="1159"/>
              </a:cxn>
              <a:cxn ang="0">
                <a:pos x="1489" y="1223"/>
              </a:cxn>
              <a:cxn ang="0">
                <a:pos x="1534" y="1197"/>
              </a:cxn>
              <a:cxn ang="0">
                <a:pos x="1570" y="1200"/>
              </a:cxn>
              <a:cxn ang="0">
                <a:pos x="1627" y="1182"/>
              </a:cxn>
              <a:cxn ang="0">
                <a:pos x="1609" y="942"/>
              </a:cxn>
              <a:cxn ang="0">
                <a:pos x="1546" y="699"/>
              </a:cxn>
              <a:cxn ang="0">
                <a:pos x="1471" y="615"/>
              </a:cxn>
              <a:cxn ang="0">
                <a:pos x="1582" y="459"/>
              </a:cxn>
              <a:cxn ang="0">
                <a:pos x="1627" y="283"/>
              </a:cxn>
              <a:cxn ang="0">
                <a:pos x="1627" y="135"/>
              </a:cxn>
              <a:cxn ang="0">
                <a:pos x="1606" y="75"/>
              </a:cxn>
              <a:cxn ang="0">
                <a:pos x="1588" y="42"/>
              </a:cxn>
              <a:cxn ang="0">
                <a:pos x="1528" y="48"/>
              </a:cxn>
              <a:cxn ang="0">
                <a:pos x="1471" y="39"/>
              </a:cxn>
              <a:cxn ang="0">
                <a:pos x="1407" y="87"/>
              </a:cxn>
              <a:cxn ang="0">
                <a:pos x="1375" y="306"/>
              </a:cxn>
              <a:cxn ang="0">
                <a:pos x="1282" y="435"/>
              </a:cxn>
              <a:cxn ang="0">
                <a:pos x="1168" y="435"/>
              </a:cxn>
              <a:cxn ang="0">
                <a:pos x="1024" y="394"/>
              </a:cxn>
              <a:cxn ang="0">
                <a:pos x="805" y="435"/>
              </a:cxn>
              <a:cxn ang="0">
                <a:pos x="616" y="423"/>
              </a:cxn>
              <a:cxn ang="0">
                <a:pos x="403" y="387"/>
              </a:cxn>
              <a:cxn ang="0">
                <a:pos x="265" y="423"/>
              </a:cxn>
            </a:cxnLst>
            <a:rect l="0" t="0" r="r" b="b"/>
            <a:pathLst>
              <a:path w="1627" h="1223">
                <a:moveTo>
                  <a:pt x="0" y="258"/>
                </a:moveTo>
                <a:lnTo>
                  <a:pt x="79" y="1017"/>
                </a:lnTo>
                <a:lnTo>
                  <a:pt x="244" y="846"/>
                </a:lnTo>
                <a:lnTo>
                  <a:pt x="295" y="858"/>
                </a:lnTo>
                <a:lnTo>
                  <a:pt x="331" y="858"/>
                </a:lnTo>
                <a:lnTo>
                  <a:pt x="385" y="846"/>
                </a:lnTo>
                <a:lnTo>
                  <a:pt x="409" y="840"/>
                </a:lnTo>
                <a:lnTo>
                  <a:pt x="457" y="873"/>
                </a:lnTo>
                <a:lnTo>
                  <a:pt x="511" y="895"/>
                </a:lnTo>
                <a:lnTo>
                  <a:pt x="592" y="895"/>
                </a:lnTo>
                <a:lnTo>
                  <a:pt x="727" y="873"/>
                </a:lnTo>
                <a:lnTo>
                  <a:pt x="826" y="858"/>
                </a:lnTo>
                <a:lnTo>
                  <a:pt x="883" y="840"/>
                </a:lnTo>
                <a:lnTo>
                  <a:pt x="904" y="828"/>
                </a:lnTo>
                <a:lnTo>
                  <a:pt x="961" y="840"/>
                </a:lnTo>
                <a:lnTo>
                  <a:pt x="1072" y="879"/>
                </a:lnTo>
                <a:lnTo>
                  <a:pt x="1138" y="895"/>
                </a:lnTo>
                <a:lnTo>
                  <a:pt x="1210" y="876"/>
                </a:lnTo>
                <a:lnTo>
                  <a:pt x="1258" y="858"/>
                </a:lnTo>
                <a:lnTo>
                  <a:pt x="1336" y="839"/>
                </a:lnTo>
                <a:lnTo>
                  <a:pt x="1348" y="858"/>
                </a:lnTo>
                <a:lnTo>
                  <a:pt x="1384" y="895"/>
                </a:lnTo>
                <a:lnTo>
                  <a:pt x="1429" y="963"/>
                </a:lnTo>
                <a:lnTo>
                  <a:pt x="1444" y="1035"/>
                </a:lnTo>
                <a:lnTo>
                  <a:pt x="1456" y="1086"/>
                </a:lnTo>
                <a:lnTo>
                  <a:pt x="1471" y="1159"/>
                </a:lnTo>
                <a:lnTo>
                  <a:pt x="1471" y="1182"/>
                </a:lnTo>
                <a:lnTo>
                  <a:pt x="1489" y="1223"/>
                </a:lnTo>
                <a:lnTo>
                  <a:pt x="1510" y="1223"/>
                </a:lnTo>
                <a:lnTo>
                  <a:pt x="1534" y="1197"/>
                </a:lnTo>
                <a:lnTo>
                  <a:pt x="1549" y="1182"/>
                </a:lnTo>
                <a:lnTo>
                  <a:pt x="1570" y="1200"/>
                </a:lnTo>
                <a:lnTo>
                  <a:pt x="1588" y="1182"/>
                </a:lnTo>
                <a:lnTo>
                  <a:pt x="1627" y="1182"/>
                </a:lnTo>
                <a:lnTo>
                  <a:pt x="1627" y="1053"/>
                </a:lnTo>
                <a:lnTo>
                  <a:pt x="1609" y="942"/>
                </a:lnTo>
                <a:lnTo>
                  <a:pt x="1588" y="822"/>
                </a:lnTo>
                <a:lnTo>
                  <a:pt x="1546" y="699"/>
                </a:lnTo>
                <a:lnTo>
                  <a:pt x="1489" y="615"/>
                </a:lnTo>
                <a:lnTo>
                  <a:pt x="1471" y="615"/>
                </a:lnTo>
                <a:lnTo>
                  <a:pt x="1525" y="549"/>
                </a:lnTo>
                <a:lnTo>
                  <a:pt x="1582" y="459"/>
                </a:lnTo>
                <a:lnTo>
                  <a:pt x="1612" y="369"/>
                </a:lnTo>
                <a:lnTo>
                  <a:pt x="1627" y="283"/>
                </a:lnTo>
                <a:lnTo>
                  <a:pt x="1627" y="194"/>
                </a:lnTo>
                <a:lnTo>
                  <a:pt x="1627" y="135"/>
                </a:lnTo>
                <a:lnTo>
                  <a:pt x="1627" y="87"/>
                </a:lnTo>
                <a:lnTo>
                  <a:pt x="1606" y="75"/>
                </a:lnTo>
                <a:lnTo>
                  <a:pt x="1606" y="45"/>
                </a:lnTo>
                <a:lnTo>
                  <a:pt x="1588" y="42"/>
                </a:lnTo>
                <a:lnTo>
                  <a:pt x="1552" y="42"/>
                </a:lnTo>
                <a:lnTo>
                  <a:pt x="1528" y="48"/>
                </a:lnTo>
                <a:lnTo>
                  <a:pt x="1513" y="0"/>
                </a:lnTo>
                <a:lnTo>
                  <a:pt x="1471" y="39"/>
                </a:lnTo>
                <a:lnTo>
                  <a:pt x="1408" y="0"/>
                </a:lnTo>
                <a:lnTo>
                  <a:pt x="1407" y="87"/>
                </a:lnTo>
                <a:lnTo>
                  <a:pt x="1390" y="194"/>
                </a:lnTo>
                <a:lnTo>
                  <a:pt x="1375" y="306"/>
                </a:lnTo>
                <a:lnTo>
                  <a:pt x="1348" y="372"/>
                </a:lnTo>
                <a:lnTo>
                  <a:pt x="1282" y="435"/>
                </a:lnTo>
                <a:lnTo>
                  <a:pt x="1258" y="459"/>
                </a:lnTo>
                <a:lnTo>
                  <a:pt x="1168" y="435"/>
                </a:lnTo>
                <a:lnTo>
                  <a:pt x="1117" y="423"/>
                </a:lnTo>
                <a:lnTo>
                  <a:pt x="1024" y="394"/>
                </a:lnTo>
                <a:lnTo>
                  <a:pt x="919" y="423"/>
                </a:lnTo>
                <a:lnTo>
                  <a:pt x="805" y="435"/>
                </a:lnTo>
                <a:lnTo>
                  <a:pt x="733" y="459"/>
                </a:lnTo>
                <a:lnTo>
                  <a:pt x="616" y="423"/>
                </a:lnTo>
                <a:lnTo>
                  <a:pt x="490" y="394"/>
                </a:lnTo>
                <a:lnTo>
                  <a:pt x="403" y="387"/>
                </a:lnTo>
                <a:lnTo>
                  <a:pt x="334" y="394"/>
                </a:lnTo>
                <a:lnTo>
                  <a:pt x="265" y="423"/>
                </a:lnTo>
                <a:lnTo>
                  <a:pt x="0" y="258"/>
                </a:lnTo>
                <a:close/>
              </a:path>
            </a:pathLst>
          </a:custGeom>
          <a:solidFill>
            <a:srgbClr val="E3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Oval 6"/>
          <p:cNvSpPr>
            <a:spLocks noChangeArrowheads="1"/>
          </p:cNvSpPr>
          <p:nvPr/>
        </p:nvSpPr>
        <p:spPr bwMode="auto">
          <a:xfrm>
            <a:off x="850768" y="2058337"/>
            <a:ext cx="1028482" cy="945414"/>
          </a:xfrm>
          <a:prstGeom prst="ellipse">
            <a:avLst/>
          </a:prstGeom>
          <a:solidFill>
            <a:srgbClr val="E36C0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7"/>
          <p:cNvSpPr>
            <a:spLocks noChangeArrowheads="1"/>
          </p:cNvSpPr>
          <p:nvPr/>
        </p:nvSpPr>
        <p:spPr bwMode="auto">
          <a:xfrm>
            <a:off x="1784020" y="2508171"/>
            <a:ext cx="100944" cy="463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8"/>
          <p:cNvSpPr>
            <a:spLocks noChangeArrowheads="1"/>
          </p:cNvSpPr>
          <p:nvPr/>
        </p:nvSpPr>
        <p:spPr bwMode="auto">
          <a:xfrm>
            <a:off x="3139458" y="2222259"/>
            <a:ext cx="2442328" cy="729392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7" name="AutoShape 9"/>
          <p:cNvCxnSpPr>
            <a:cxnSpLocks noChangeShapeType="1"/>
          </p:cNvCxnSpPr>
          <p:nvPr/>
        </p:nvCxnSpPr>
        <p:spPr bwMode="auto">
          <a:xfrm>
            <a:off x="3139458" y="2302315"/>
            <a:ext cx="244232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138" name="AutoShape 10"/>
          <p:cNvCxnSpPr>
            <a:cxnSpLocks noChangeShapeType="1"/>
          </p:cNvCxnSpPr>
          <p:nvPr/>
        </p:nvCxnSpPr>
        <p:spPr bwMode="auto">
          <a:xfrm>
            <a:off x="3157869" y="2858889"/>
            <a:ext cx="244232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sp>
        <p:nvSpPr>
          <p:cNvPr id="139" name="AutoShape 11"/>
          <p:cNvSpPr>
            <a:spLocks noChangeArrowheads="1"/>
          </p:cNvSpPr>
          <p:nvPr/>
        </p:nvSpPr>
        <p:spPr bwMode="auto">
          <a:xfrm rot="5400000">
            <a:off x="1753482" y="2437085"/>
            <a:ext cx="168370" cy="19109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0" name="AutoShape 12"/>
          <p:cNvCxnSpPr>
            <a:cxnSpLocks noChangeShapeType="1"/>
          </p:cNvCxnSpPr>
          <p:nvPr/>
        </p:nvCxnSpPr>
        <p:spPr bwMode="auto">
          <a:xfrm>
            <a:off x="1750373" y="2398889"/>
            <a:ext cx="125703" cy="55276"/>
          </a:xfrm>
          <a:prstGeom prst="straightConnector1">
            <a:avLst/>
          </a:prstGeom>
          <a:noFill/>
          <a:ln w="12700">
            <a:solidFill>
              <a:srgbClr val="E36C0A"/>
            </a:solidFill>
            <a:round/>
            <a:headEnd/>
            <a:tailEnd/>
          </a:ln>
        </p:spPr>
      </p:cxnSp>
      <p:sp>
        <p:nvSpPr>
          <p:cNvPr id="141" name="AutoShape 13"/>
          <p:cNvSpPr>
            <a:spLocks noChangeArrowheads="1"/>
          </p:cNvSpPr>
          <p:nvPr/>
        </p:nvSpPr>
        <p:spPr bwMode="auto">
          <a:xfrm>
            <a:off x="956156" y="2170160"/>
            <a:ext cx="814532" cy="729392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AutoShape 14"/>
          <p:cNvSpPr>
            <a:spLocks noChangeArrowheads="1"/>
          </p:cNvSpPr>
          <p:nvPr/>
        </p:nvSpPr>
        <p:spPr bwMode="auto">
          <a:xfrm>
            <a:off x="1037419" y="2245768"/>
            <a:ext cx="651372" cy="57881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3" name="AutoShape 15"/>
          <p:cNvCxnSpPr>
            <a:cxnSpLocks noChangeShapeType="1"/>
          </p:cNvCxnSpPr>
          <p:nvPr/>
        </p:nvCxnSpPr>
        <p:spPr bwMode="auto">
          <a:xfrm flipV="1">
            <a:off x="1759896" y="2591403"/>
            <a:ext cx="118085" cy="53370"/>
          </a:xfrm>
          <a:prstGeom prst="straightConnector1">
            <a:avLst/>
          </a:prstGeom>
          <a:noFill/>
          <a:ln w="12700">
            <a:solidFill>
              <a:srgbClr val="E36C0A"/>
            </a:solidFill>
            <a:round/>
            <a:headEnd/>
            <a:tailEnd/>
          </a:ln>
        </p:spPr>
      </p:cxnSp>
      <p:sp>
        <p:nvSpPr>
          <p:cNvPr id="144" name="Freeform 16"/>
          <p:cNvSpPr>
            <a:spLocks/>
          </p:cNvSpPr>
          <p:nvPr/>
        </p:nvSpPr>
        <p:spPr bwMode="auto">
          <a:xfrm>
            <a:off x="1857030" y="2368392"/>
            <a:ext cx="687559" cy="291630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66" y="9"/>
              </a:cxn>
              <a:cxn ang="0">
                <a:pos x="135" y="0"/>
              </a:cxn>
              <a:cxn ang="0">
                <a:pos x="234" y="12"/>
              </a:cxn>
              <a:cxn ang="0">
                <a:pos x="324" y="27"/>
              </a:cxn>
              <a:cxn ang="0">
                <a:pos x="462" y="57"/>
              </a:cxn>
              <a:cxn ang="0">
                <a:pos x="558" y="93"/>
              </a:cxn>
              <a:cxn ang="0">
                <a:pos x="603" y="111"/>
              </a:cxn>
              <a:cxn ang="0">
                <a:pos x="630" y="129"/>
              </a:cxn>
              <a:cxn ang="0">
                <a:pos x="666" y="156"/>
              </a:cxn>
              <a:cxn ang="0">
                <a:pos x="750" y="201"/>
              </a:cxn>
              <a:cxn ang="0">
                <a:pos x="774" y="210"/>
              </a:cxn>
              <a:cxn ang="0">
                <a:pos x="828" y="243"/>
              </a:cxn>
              <a:cxn ang="0">
                <a:pos x="858" y="273"/>
              </a:cxn>
              <a:cxn ang="0">
                <a:pos x="891" y="300"/>
              </a:cxn>
              <a:cxn ang="0">
                <a:pos x="921" y="327"/>
              </a:cxn>
              <a:cxn ang="0">
                <a:pos x="948" y="351"/>
              </a:cxn>
              <a:cxn ang="0">
                <a:pos x="981" y="372"/>
              </a:cxn>
              <a:cxn ang="0">
                <a:pos x="1017" y="399"/>
              </a:cxn>
              <a:cxn ang="0">
                <a:pos x="1044" y="417"/>
              </a:cxn>
              <a:cxn ang="0">
                <a:pos x="1083" y="459"/>
              </a:cxn>
            </a:cxnLst>
            <a:rect l="0" t="0" r="r" b="b"/>
            <a:pathLst>
              <a:path w="1083" h="459">
                <a:moveTo>
                  <a:pt x="0" y="39"/>
                </a:moveTo>
                <a:cubicBezTo>
                  <a:pt x="23" y="31"/>
                  <a:pt x="43" y="17"/>
                  <a:pt x="66" y="9"/>
                </a:cubicBezTo>
                <a:cubicBezTo>
                  <a:pt x="88" y="2"/>
                  <a:pt x="112" y="3"/>
                  <a:pt x="135" y="0"/>
                </a:cubicBezTo>
                <a:cubicBezTo>
                  <a:pt x="168" y="5"/>
                  <a:pt x="201" y="8"/>
                  <a:pt x="234" y="12"/>
                </a:cubicBezTo>
                <a:cubicBezTo>
                  <a:pt x="263" y="22"/>
                  <a:pt x="294" y="23"/>
                  <a:pt x="324" y="27"/>
                </a:cubicBezTo>
                <a:cubicBezTo>
                  <a:pt x="368" y="42"/>
                  <a:pt x="416" y="50"/>
                  <a:pt x="462" y="57"/>
                </a:cubicBezTo>
                <a:cubicBezTo>
                  <a:pt x="494" y="68"/>
                  <a:pt x="527" y="78"/>
                  <a:pt x="558" y="93"/>
                </a:cubicBezTo>
                <a:cubicBezTo>
                  <a:pt x="573" y="101"/>
                  <a:pt x="586" y="108"/>
                  <a:pt x="603" y="111"/>
                </a:cubicBezTo>
                <a:cubicBezTo>
                  <a:pt x="612" y="120"/>
                  <a:pt x="618" y="125"/>
                  <a:pt x="630" y="129"/>
                </a:cubicBezTo>
                <a:cubicBezTo>
                  <a:pt x="634" y="141"/>
                  <a:pt x="653" y="152"/>
                  <a:pt x="666" y="156"/>
                </a:cubicBezTo>
                <a:cubicBezTo>
                  <a:pt x="686" y="176"/>
                  <a:pt x="723" y="194"/>
                  <a:pt x="750" y="201"/>
                </a:cubicBezTo>
                <a:cubicBezTo>
                  <a:pt x="778" y="219"/>
                  <a:pt x="735" y="193"/>
                  <a:pt x="774" y="210"/>
                </a:cubicBezTo>
                <a:cubicBezTo>
                  <a:pt x="791" y="218"/>
                  <a:pt x="812" y="232"/>
                  <a:pt x="828" y="243"/>
                </a:cubicBezTo>
                <a:cubicBezTo>
                  <a:pt x="833" y="258"/>
                  <a:pt x="843" y="268"/>
                  <a:pt x="858" y="273"/>
                </a:cubicBezTo>
                <a:cubicBezTo>
                  <a:pt x="866" y="285"/>
                  <a:pt x="878" y="296"/>
                  <a:pt x="891" y="300"/>
                </a:cubicBezTo>
                <a:cubicBezTo>
                  <a:pt x="899" y="308"/>
                  <a:pt x="912" y="324"/>
                  <a:pt x="921" y="327"/>
                </a:cubicBezTo>
                <a:cubicBezTo>
                  <a:pt x="942" y="348"/>
                  <a:pt x="932" y="340"/>
                  <a:pt x="948" y="351"/>
                </a:cubicBezTo>
                <a:cubicBezTo>
                  <a:pt x="955" y="362"/>
                  <a:pt x="968" y="368"/>
                  <a:pt x="981" y="372"/>
                </a:cubicBezTo>
                <a:cubicBezTo>
                  <a:pt x="991" y="382"/>
                  <a:pt x="1003" y="394"/>
                  <a:pt x="1017" y="399"/>
                </a:cubicBezTo>
                <a:cubicBezTo>
                  <a:pt x="1026" y="408"/>
                  <a:pt x="1032" y="413"/>
                  <a:pt x="1044" y="417"/>
                </a:cubicBezTo>
                <a:cubicBezTo>
                  <a:pt x="1050" y="427"/>
                  <a:pt x="1071" y="459"/>
                  <a:pt x="1083" y="459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7"/>
          <p:cNvSpPr>
            <a:spLocks/>
          </p:cNvSpPr>
          <p:nvPr/>
        </p:nvSpPr>
        <p:spPr bwMode="auto">
          <a:xfrm>
            <a:off x="1862744" y="2648585"/>
            <a:ext cx="97134" cy="19061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144" y="15"/>
              </a:cxn>
              <a:cxn ang="0">
                <a:pos x="153" y="0"/>
              </a:cxn>
            </a:cxnLst>
            <a:rect l="0" t="0" r="r" b="b"/>
            <a:pathLst>
              <a:path w="153" h="30">
                <a:moveTo>
                  <a:pt x="0" y="27"/>
                </a:moveTo>
                <a:cubicBezTo>
                  <a:pt x="101" y="30"/>
                  <a:pt x="78" y="28"/>
                  <a:pt x="144" y="15"/>
                </a:cubicBezTo>
                <a:cubicBezTo>
                  <a:pt x="148" y="3"/>
                  <a:pt x="145" y="8"/>
                  <a:pt x="153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18"/>
          <p:cNvSpPr>
            <a:spLocks/>
          </p:cNvSpPr>
          <p:nvPr/>
        </p:nvSpPr>
        <p:spPr bwMode="auto">
          <a:xfrm>
            <a:off x="1879885" y="2600933"/>
            <a:ext cx="382824" cy="9022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24"/>
              </a:cxn>
              <a:cxn ang="0">
                <a:pos x="54" y="48"/>
              </a:cxn>
              <a:cxn ang="0">
                <a:pos x="171" y="123"/>
              </a:cxn>
              <a:cxn ang="0">
                <a:pos x="270" y="141"/>
              </a:cxn>
              <a:cxn ang="0">
                <a:pos x="540" y="108"/>
              </a:cxn>
              <a:cxn ang="0">
                <a:pos x="585" y="90"/>
              </a:cxn>
              <a:cxn ang="0">
                <a:pos x="603" y="81"/>
              </a:cxn>
            </a:cxnLst>
            <a:rect l="0" t="0" r="r" b="b"/>
            <a:pathLst>
              <a:path w="603" h="142">
                <a:moveTo>
                  <a:pt x="0" y="0"/>
                </a:moveTo>
                <a:cubicBezTo>
                  <a:pt x="8" y="11"/>
                  <a:pt x="9" y="20"/>
                  <a:pt x="21" y="24"/>
                </a:cubicBezTo>
                <a:cubicBezTo>
                  <a:pt x="43" y="46"/>
                  <a:pt x="31" y="39"/>
                  <a:pt x="54" y="48"/>
                </a:cubicBezTo>
                <a:cubicBezTo>
                  <a:pt x="64" y="79"/>
                  <a:pt x="139" y="117"/>
                  <a:pt x="171" y="123"/>
                </a:cubicBezTo>
                <a:cubicBezTo>
                  <a:pt x="200" y="142"/>
                  <a:pt x="237" y="139"/>
                  <a:pt x="270" y="141"/>
                </a:cubicBezTo>
                <a:cubicBezTo>
                  <a:pt x="366" y="137"/>
                  <a:pt x="447" y="127"/>
                  <a:pt x="540" y="108"/>
                </a:cubicBezTo>
                <a:cubicBezTo>
                  <a:pt x="554" y="99"/>
                  <a:pt x="569" y="93"/>
                  <a:pt x="585" y="90"/>
                </a:cubicBezTo>
                <a:cubicBezTo>
                  <a:pt x="591" y="86"/>
                  <a:pt x="603" y="81"/>
                  <a:pt x="603" y="81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9"/>
          <p:cNvSpPr>
            <a:spLocks/>
          </p:cNvSpPr>
          <p:nvPr/>
        </p:nvSpPr>
        <p:spPr bwMode="auto">
          <a:xfrm>
            <a:off x="1885599" y="2448447"/>
            <a:ext cx="651372" cy="24969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18"/>
              </a:cxn>
              <a:cxn ang="0">
                <a:pos x="72" y="30"/>
              </a:cxn>
              <a:cxn ang="0">
                <a:pos x="180" y="84"/>
              </a:cxn>
              <a:cxn ang="0">
                <a:pos x="225" y="102"/>
              </a:cxn>
              <a:cxn ang="0">
                <a:pos x="252" y="111"/>
              </a:cxn>
              <a:cxn ang="0">
                <a:pos x="315" y="135"/>
              </a:cxn>
              <a:cxn ang="0">
                <a:pos x="399" y="165"/>
              </a:cxn>
              <a:cxn ang="0">
                <a:pos x="441" y="183"/>
              </a:cxn>
              <a:cxn ang="0">
                <a:pos x="486" y="210"/>
              </a:cxn>
              <a:cxn ang="0">
                <a:pos x="513" y="243"/>
              </a:cxn>
              <a:cxn ang="0">
                <a:pos x="540" y="264"/>
              </a:cxn>
              <a:cxn ang="0">
                <a:pos x="579" y="291"/>
              </a:cxn>
              <a:cxn ang="0">
                <a:pos x="597" y="309"/>
              </a:cxn>
              <a:cxn ang="0">
                <a:pos x="651" y="327"/>
              </a:cxn>
              <a:cxn ang="0">
                <a:pos x="693" y="345"/>
              </a:cxn>
              <a:cxn ang="0">
                <a:pos x="786" y="372"/>
              </a:cxn>
              <a:cxn ang="0">
                <a:pos x="936" y="357"/>
              </a:cxn>
              <a:cxn ang="0">
                <a:pos x="1002" y="330"/>
              </a:cxn>
              <a:cxn ang="0">
                <a:pos x="1026" y="321"/>
              </a:cxn>
            </a:cxnLst>
            <a:rect l="0" t="0" r="r" b="b"/>
            <a:pathLst>
              <a:path w="1026" h="393">
                <a:moveTo>
                  <a:pt x="0" y="0"/>
                </a:moveTo>
                <a:cubicBezTo>
                  <a:pt x="12" y="4"/>
                  <a:pt x="17" y="13"/>
                  <a:pt x="27" y="18"/>
                </a:cubicBezTo>
                <a:cubicBezTo>
                  <a:pt x="43" y="26"/>
                  <a:pt x="55" y="27"/>
                  <a:pt x="72" y="30"/>
                </a:cubicBezTo>
                <a:cubicBezTo>
                  <a:pt x="105" y="55"/>
                  <a:pt x="138" y="77"/>
                  <a:pt x="180" y="84"/>
                </a:cubicBezTo>
                <a:cubicBezTo>
                  <a:pt x="194" y="93"/>
                  <a:pt x="209" y="99"/>
                  <a:pt x="225" y="102"/>
                </a:cubicBezTo>
                <a:cubicBezTo>
                  <a:pt x="245" y="116"/>
                  <a:pt x="220" y="100"/>
                  <a:pt x="252" y="111"/>
                </a:cubicBezTo>
                <a:cubicBezTo>
                  <a:pt x="274" y="118"/>
                  <a:pt x="292" y="129"/>
                  <a:pt x="315" y="135"/>
                </a:cubicBezTo>
                <a:cubicBezTo>
                  <a:pt x="340" y="154"/>
                  <a:pt x="369" y="161"/>
                  <a:pt x="399" y="165"/>
                </a:cubicBezTo>
                <a:cubicBezTo>
                  <a:pt x="411" y="173"/>
                  <a:pt x="427" y="178"/>
                  <a:pt x="441" y="183"/>
                </a:cubicBezTo>
                <a:cubicBezTo>
                  <a:pt x="456" y="194"/>
                  <a:pt x="470" y="201"/>
                  <a:pt x="486" y="210"/>
                </a:cubicBezTo>
                <a:cubicBezTo>
                  <a:pt x="490" y="223"/>
                  <a:pt x="501" y="235"/>
                  <a:pt x="513" y="243"/>
                </a:cubicBezTo>
                <a:cubicBezTo>
                  <a:pt x="518" y="258"/>
                  <a:pt x="527" y="254"/>
                  <a:pt x="540" y="264"/>
                </a:cubicBezTo>
                <a:cubicBezTo>
                  <a:pt x="558" y="279"/>
                  <a:pt x="557" y="286"/>
                  <a:pt x="579" y="291"/>
                </a:cubicBezTo>
                <a:cubicBezTo>
                  <a:pt x="586" y="296"/>
                  <a:pt x="590" y="305"/>
                  <a:pt x="597" y="309"/>
                </a:cubicBezTo>
                <a:cubicBezTo>
                  <a:pt x="608" y="315"/>
                  <a:pt x="638" y="325"/>
                  <a:pt x="651" y="327"/>
                </a:cubicBezTo>
                <a:cubicBezTo>
                  <a:pt x="664" y="336"/>
                  <a:pt x="678" y="342"/>
                  <a:pt x="693" y="345"/>
                </a:cubicBezTo>
                <a:cubicBezTo>
                  <a:pt x="725" y="361"/>
                  <a:pt x="750" y="369"/>
                  <a:pt x="786" y="372"/>
                </a:cubicBezTo>
                <a:cubicBezTo>
                  <a:pt x="837" y="393"/>
                  <a:pt x="886" y="365"/>
                  <a:pt x="936" y="357"/>
                </a:cubicBezTo>
                <a:cubicBezTo>
                  <a:pt x="956" y="344"/>
                  <a:pt x="979" y="336"/>
                  <a:pt x="1002" y="330"/>
                </a:cubicBezTo>
                <a:cubicBezTo>
                  <a:pt x="1010" y="324"/>
                  <a:pt x="1016" y="321"/>
                  <a:pt x="1026" y="321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20"/>
          <p:cNvSpPr>
            <a:spLocks/>
          </p:cNvSpPr>
          <p:nvPr/>
        </p:nvSpPr>
        <p:spPr bwMode="auto">
          <a:xfrm>
            <a:off x="2169384" y="2372840"/>
            <a:ext cx="556142" cy="500663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201" y="17"/>
              </a:cxn>
              <a:cxn ang="0">
                <a:pos x="363" y="20"/>
              </a:cxn>
              <a:cxn ang="0">
                <a:pos x="453" y="56"/>
              </a:cxn>
              <a:cxn ang="0">
                <a:pos x="489" y="68"/>
              </a:cxn>
              <a:cxn ang="0">
                <a:pos x="561" y="104"/>
              </a:cxn>
              <a:cxn ang="0">
                <a:pos x="687" y="194"/>
              </a:cxn>
              <a:cxn ang="0">
                <a:pos x="714" y="212"/>
              </a:cxn>
              <a:cxn ang="0">
                <a:pos x="741" y="239"/>
              </a:cxn>
              <a:cxn ang="0">
                <a:pos x="768" y="281"/>
              </a:cxn>
              <a:cxn ang="0">
                <a:pos x="786" y="299"/>
              </a:cxn>
              <a:cxn ang="0">
                <a:pos x="813" y="365"/>
              </a:cxn>
              <a:cxn ang="0">
                <a:pos x="831" y="437"/>
              </a:cxn>
              <a:cxn ang="0">
                <a:pos x="840" y="479"/>
              </a:cxn>
              <a:cxn ang="0">
                <a:pos x="858" y="590"/>
              </a:cxn>
              <a:cxn ang="0">
                <a:pos x="876" y="788"/>
              </a:cxn>
            </a:cxnLst>
            <a:rect l="0" t="0" r="r" b="b"/>
            <a:pathLst>
              <a:path w="876" h="788">
                <a:moveTo>
                  <a:pt x="0" y="47"/>
                </a:moveTo>
                <a:cubicBezTo>
                  <a:pt x="68" y="40"/>
                  <a:pt x="133" y="21"/>
                  <a:pt x="201" y="17"/>
                </a:cubicBezTo>
                <a:cubicBezTo>
                  <a:pt x="253" y="0"/>
                  <a:pt x="310" y="12"/>
                  <a:pt x="363" y="20"/>
                </a:cubicBezTo>
                <a:cubicBezTo>
                  <a:pt x="393" y="30"/>
                  <a:pt x="424" y="43"/>
                  <a:pt x="453" y="56"/>
                </a:cubicBezTo>
                <a:cubicBezTo>
                  <a:pt x="464" y="61"/>
                  <a:pt x="478" y="62"/>
                  <a:pt x="489" y="68"/>
                </a:cubicBezTo>
                <a:cubicBezTo>
                  <a:pt x="512" y="80"/>
                  <a:pt x="536" y="96"/>
                  <a:pt x="561" y="104"/>
                </a:cubicBezTo>
                <a:cubicBezTo>
                  <a:pt x="599" y="142"/>
                  <a:pt x="635" y="177"/>
                  <a:pt x="687" y="194"/>
                </a:cubicBezTo>
                <a:cubicBezTo>
                  <a:pt x="696" y="203"/>
                  <a:pt x="702" y="208"/>
                  <a:pt x="714" y="212"/>
                </a:cubicBezTo>
                <a:cubicBezTo>
                  <a:pt x="719" y="226"/>
                  <a:pt x="727" y="234"/>
                  <a:pt x="741" y="239"/>
                </a:cubicBezTo>
                <a:cubicBezTo>
                  <a:pt x="745" y="252"/>
                  <a:pt x="759" y="271"/>
                  <a:pt x="768" y="281"/>
                </a:cubicBezTo>
                <a:cubicBezTo>
                  <a:pt x="773" y="288"/>
                  <a:pt x="786" y="299"/>
                  <a:pt x="786" y="299"/>
                </a:cubicBezTo>
                <a:cubicBezTo>
                  <a:pt x="794" y="322"/>
                  <a:pt x="802" y="343"/>
                  <a:pt x="813" y="365"/>
                </a:cubicBezTo>
                <a:cubicBezTo>
                  <a:pt x="818" y="389"/>
                  <a:pt x="826" y="412"/>
                  <a:pt x="831" y="437"/>
                </a:cubicBezTo>
                <a:cubicBezTo>
                  <a:pt x="834" y="451"/>
                  <a:pt x="840" y="479"/>
                  <a:pt x="840" y="479"/>
                </a:cubicBezTo>
                <a:cubicBezTo>
                  <a:pt x="843" y="516"/>
                  <a:pt x="848" y="555"/>
                  <a:pt x="858" y="590"/>
                </a:cubicBezTo>
                <a:cubicBezTo>
                  <a:pt x="864" y="658"/>
                  <a:pt x="876" y="718"/>
                  <a:pt x="876" y="78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21"/>
          <p:cNvSpPr>
            <a:spLocks/>
          </p:cNvSpPr>
          <p:nvPr/>
        </p:nvSpPr>
        <p:spPr bwMode="auto">
          <a:xfrm>
            <a:off x="2540145" y="2655574"/>
            <a:ext cx="82533" cy="217928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6" y="19"/>
              </a:cxn>
              <a:cxn ang="0">
                <a:pos x="40" y="55"/>
              </a:cxn>
              <a:cxn ang="0">
                <a:pos x="79" y="118"/>
              </a:cxn>
              <a:cxn ang="0">
                <a:pos x="94" y="154"/>
              </a:cxn>
              <a:cxn ang="0">
                <a:pos x="106" y="232"/>
              </a:cxn>
              <a:cxn ang="0">
                <a:pos x="121" y="268"/>
              </a:cxn>
              <a:cxn ang="0">
                <a:pos x="130" y="343"/>
              </a:cxn>
            </a:cxnLst>
            <a:rect l="0" t="0" r="r" b="b"/>
            <a:pathLst>
              <a:path w="130" h="343">
                <a:moveTo>
                  <a:pt x="4" y="4"/>
                </a:moveTo>
                <a:cubicBezTo>
                  <a:pt x="12" y="38"/>
                  <a:pt x="0" y="0"/>
                  <a:pt x="16" y="19"/>
                </a:cubicBezTo>
                <a:cubicBezTo>
                  <a:pt x="26" y="30"/>
                  <a:pt x="31" y="43"/>
                  <a:pt x="40" y="55"/>
                </a:cubicBezTo>
                <a:cubicBezTo>
                  <a:pt x="48" y="78"/>
                  <a:pt x="67" y="97"/>
                  <a:pt x="79" y="118"/>
                </a:cubicBezTo>
                <a:cubicBezTo>
                  <a:pt x="85" y="129"/>
                  <a:pt x="88" y="142"/>
                  <a:pt x="94" y="154"/>
                </a:cubicBezTo>
                <a:cubicBezTo>
                  <a:pt x="99" y="180"/>
                  <a:pt x="100" y="206"/>
                  <a:pt x="106" y="232"/>
                </a:cubicBezTo>
                <a:cubicBezTo>
                  <a:pt x="109" y="245"/>
                  <a:pt x="121" y="268"/>
                  <a:pt x="121" y="268"/>
                </a:cubicBezTo>
                <a:cubicBezTo>
                  <a:pt x="125" y="294"/>
                  <a:pt x="130" y="316"/>
                  <a:pt x="130" y="34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22"/>
          <p:cNvSpPr>
            <a:spLocks/>
          </p:cNvSpPr>
          <p:nvPr/>
        </p:nvSpPr>
        <p:spPr bwMode="auto">
          <a:xfrm>
            <a:off x="2487451" y="2166348"/>
            <a:ext cx="95230" cy="247790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24" y="363"/>
              </a:cxn>
              <a:cxn ang="0">
                <a:pos x="69" y="327"/>
              </a:cxn>
              <a:cxn ang="0">
                <a:pos x="105" y="273"/>
              </a:cxn>
              <a:cxn ang="0">
                <a:pos x="123" y="210"/>
              </a:cxn>
              <a:cxn ang="0">
                <a:pos x="150" y="0"/>
              </a:cxn>
            </a:cxnLst>
            <a:rect l="0" t="0" r="r" b="b"/>
            <a:pathLst>
              <a:path w="150" h="390">
                <a:moveTo>
                  <a:pt x="0" y="390"/>
                </a:moveTo>
                <a:cubicBezTo>
                  <a:pt x="15" y="385"/>
                  <a:pt x="14" y="375"/>
                  <a:pt x="24" y="363"/>
                </a:cubicBezTo>
                <a:cubicBezTo>
                  <a:pt x="35" y="349"/>
                  <a:pt x="54" y="336"/>
                  <a:pt x="69" y="327"/>
                </a:cubicBezTo>
                <a:cubicBezTo>
                  <a:pt x="82" y="310"/>
                  <a:pt x="96" y="293"/>
                  <a:pt x="105" y="273"/>
                </a:cubicBezTo>
                <a:cubicBezTo>
                  <a:pt x="114" y="252"/>
                  <a:pt x="116" y="231"/>
                  <a:pt x="123" y="210"/>
                </a:cubicBezTo>
                <a:cubicBezTo>
                  <a:pt x="130" y="141"/>
                  <a:pt x="150" y="70"/>
                  <a:pt x="15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23"/>
          <p:cNvSpPr>
            <a:spLocks/>
          </p:cNvSpPr>
          <p:nvPr/>
        </p:nvSpPr>
        <p:spPr bwMode="auto">
          <a:xfrm>
            <a:off x="2634105" y="2177784"/>
            <a:ext cx="88246" cy="33547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36" y="471"/>
              </a:cxn>
              <a:cxn ang="0">
                <a:pos x="81" y="405"/>
              </a:cxn>
              <a:cxn ang="0">
                <a:pos x="135" y="255"/>
              </a:cxn>
              <a:cxn ang="0">
                <a:pos x="135" y="0"/>
              </a:cxn>
            </a:cxnLst>
            <a:rect l="0" t="0" r="r" b="b"/>
            <a:pathLst>
              <a:path w="139" h="528">
                <a:moveTo>
                  <a:pt x="0" y="528"/>
                </a:moveTo>
                <a:cubicBezTo>
                  <a:pt x="6" y="504"/>
                  <a:pt x="20" y="489"/>
                  <a:pt x="36" y="471"/>
                </a:cubicBezTo>
                <a:cubicBezTo>
                  <a:pt x="53" y="452"/>
                  <a:pt x="67" y="426"/>
                  <a:pt x="81" y="405"/>
                </a:cubicBezTo>
                <a:cubicBezTo>
                  <a:pt x="111" y="360"/>
                  <a:pt x="118" y="305"/>
                  <a:pt x="135" y="255"/>
                </a:cubicBezTo>
                <a:cubicBezTo>
                  <a:pt x="139" y="170"/>
                  <a:pt x="135" y="85"/>
                  <a:pt x="135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24"/>
          <p:cNvSpPr>
            <a:spLocks/>
          </p:cNvSpPr>
          <p:nvPr/>
        </p:nvSpPr>
        <p:spPr bwMode="auto">
          <a:xfrm>
            <a:off x="2582046" y="2122508"/>
            <a:ext cx="149828" cy="64171"/>
          </a:xfrm>
          <a:custGeom>
            <a:avLst/>
            <a:gdLst/>
            <a:ahLst/>
            <a:cxnLst>
              <a:cxn ang="0">
                <a:pos x="1" y="69"/>
              </a:cxn>
              <a:cxn ang="0">
                <a:pos x="4" y="9"/>
              </a:cxn>
              <a:cxn ang="0">
                <a:pos x="13" y="12"/>
              </a:cxn>
              <a:cxn ang="0">
                <a:pos x="64" y="45"/>
              </a:cxn>
              <a:cxn ang="0">
                <a:pos x="100" y="0"/>
              </a:cxn>
              <a:cxn ang="0">
                <a:pos x="118" y="54"/>
              </a:cxn>
              <a:cxn ang="0">
                <a:pos x="154" y="42"/>
              </a:cxn>
              <a:cxn ang="0">
                <a:pos x="193" y="45"/>
              </a:cxn>
              <a:cxn ang="0">
                <a:pos x="211" y="90"/>
              </a:cxn>
              <a:cxn ang="0">
                <a:pos x="226" y="90"/>
              </a:cxn>
            </a:cxnLst>
            <a:rect l="0" t="0" r="r" b="b"/>
            <a:pathLst>
              <a:path w="236" h="101">
                <a:moveTo>
                  <a:pt x="1" y="69"/>
                </a:moveTo>
                <a:cubicBezTo>
                  <a:pt x="2" y="49"/>
                  <a:pt x="0" y="29"/>
                  <a:pt x="4" y="9"/>
                </a:cubicBezTo>
                <a:cubicBezTo>
                  <a:pt x="5" y="6"/>
                  <a:pt x="10" y="10"/>
                  <a:pt x="13" y="12"/>
                </a:cubicBezTo>
                <a:cubicBezTo>
                  <a:pt x="32" y="22"/>
                  <a:pt x="45" y="37"/>
                  <a:pt x="64" y="45"/>
                </a:cubicBezTo>
                <a:cubicBezTo>
                  <a:pt x="78" y="31"/>
                  <a:pt x="84" y="11"/>
                  <a:pt x="100" y="0"/>
                </a:cubicBezTo>
                <a:cubicBezTo>
                  <a:pt x="106" y="18"/>
                  <a:pt x="111" y="36"/>
                  <a:pt x="118" y="54"/>
                </a:cubicBezTo>
                <a:cubicBezTo>
                  <a:pt x="131" y="50"/>
                  <a:pt x="141" y="45"/>
                  <a:pt x="154" y="42"/>
                </a:cubicBezTo>
                <a:cubicBezTo>
                  <a:pt x="168" y="46"/>
                  <a:pt x="178" y="49"/>
                  <a:pt x="193" y="45"/>
                </a:cubicBezTo>
                <a:cubicBezTo>
                  <a:pt x="231" y="53"/>
                  <a:pt x="183" y="38"/>
                  <a:pt x="211" y="90"/>
                </a:cubicBezTo>
                <a:cubicBezTo>
                  <a:pt x="217" y="101"/>
                  <a:pt x="236" y="80"/>
                  <a:pt x="226" y="9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25"/>
          <p:cNvSpPr>
            <a:spLocks/>
          </p:cNvSpPr>
          <p:nvPr/>
        </p:nvSpPr>
        <p:spPr bwMode="auto">
          <a:xfrm>
            <a:off x="2622678" y="2865878"/>
            <a:ext cx="99039" cy="43840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30" y="48"/>
              </a:cxn>
              <a:cxn ang="0">
                <a:pos x="75" y="24"/>
              </a:cxn>
              <a:cxn ang="0">
                <a:pos x="108" y="33"/>
              </a:cxn>
              <a:cxn ang="0">
                <a:pos x="117" y="24"/>
              </a:cxn>
              <a:cxn ang="0">
                <a:pos x="120" y="15"/>
              </a:cxn>
              <a:cxn ang="0">
                <a:pos x="129" y="39"/>
              </a:cxn>
              <a:cxn ang="0">
                <a:pos x="156" y="0"/>
              </a:cxn>
            </a:cxnLst>
            <a:rect l="0" t="0" r="r" b="b"/>
            <a:pathLst>
              <a:path w="156" h="69">
                <a:moveTo>
                  <a:pt x="0" y="21"/>
                </a:moveTo>
                <a:cubicBezTo>
                  <a:pt x="4" y="39"/>
                  <a:pt x="13" y="42"/>
                  <a:pt x="30" y="48"/>
                </a:cubicBezTo>
                <a:cubicBezTo>
                  <a:pt x="51" y="69"/>
                  <a:pt x="51" y="32"/>
                  <a:pt x="75" y="24"/>
                </a:cubicBezTo>
                <a:cubicBezTo>
                  <a:pt x="95" y="31"/>
                  <a:pt x="81" y="38"/>
                  <a:pt x="108" y="33"/>
                </a:cubicBezTo>
                <a:cubicBezTo>
                  <a:pt x="111" y="30"/>
                  <a:pt x="115" y="28"/>
                  <a:pt x="117" y="24"/>
                </a:cubicBezTo>
                <a:cubicBezTo>
                  <a:pt x="119" y="21"/>
                  <a:pt x="117" y="14"/>
                  <a:pt x="120" y="15"/>
                </a:cubicBezTo>
                <a:cubicBezTo>
                  <a:pt x="124" y="16"/>
                  <a:pt x="128" y="36"/>
                  <a:pt x="129" y="39"/>
                </a:cubicBezTo>
                <a:cubicBezTo>
                  <a:pt x="138" y="27"/>
                  <a:pt x="149" y="13"/>
                  <a:pt x="156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26"/>
          <p:cNvSpPr>
            <a:spLocks/>
          </p:cNvSpPr>
          <p:nvPr/>
        </p:nvSpPr>
        <p:spPr bwMode="auto">
          <a:xfrm>
            <a:off x="1865918" y="2440188"/>
            <a:ext cx="27299" cy="19696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6" y="16"/>
              </a:cxn>
              <a:cxn ang="0">
                <a:pos x="19" y="25"/>
              </a:cxn>
              <a:cxn ang="0">
                <a:pos x="43" y="31"/>
              </a:cxn>
            </a:cxnLst>
            <a:rect l="0" t="0" r="r" b="b"/>
            <a:pathLst>
              <a:path w="43" h="31">
                <a:moveTo>
                  <a:pt x="4" y="4"/>
                </a:moveTo>
                <a:cubicBezTo>
                  <a:pt x="12" y="28"/>
                  <a:pt x="0" y="0"/>
                  <a:pt x="16" y="16"/>
                </a:cubicBezTo>
                <a:cubicBezTo>
                  <a:pt x="18" y="18"/>
                  <a:pt x="16" y="23"/>
                  <a:pt x="19" y="25"/>
                </a:cubicBezTo>
                <a:cubicBezTo>
                  <a:pt x="26" y="29"/>
                  <a:pt x="43" y="31"/>
                  <a:pt x="43" y="31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5" name="AutoShape 27"/>
          <p:cNvCxnSpPr>
            <a:cxnSpLocks noChangeShapeType="1"/>
          </p:cNvCxnSpPr>
          <p:nvPr/>
        </p:nvCxnSpPr>
        <p:spPr bwMode="auto">
          <a:xfrm>
            <a:off x="1871632" y="2459884"/>
            <a:ext cx="12062" cy="48287"/>
          </a:xfrm>
          <a:prstGeom prst="straightConnector1">
            <a:avLst/>
          </a:prstGeom>
          <a:noFill/>
          <a:ln w="28575">
            <a:solidFill>
              <a:srgbClr val="E36C0A"/>
            </a:solidFill>
            <a:round/>
            <a:headEnd/>
            <a:tailEnd/>
          </a:ln>
        </p:spPr>
      </p:cxnSp>
      <p:cxnSp>
        <p:nvCxnSpPr>
          <p:cNvPr id="156" name="AutoShape 28"/>
          <p:cNvCxnSpPr>
            <a:cxnSpLocks noChangeShapeType="1"/>
          </p:cNvCxnSpPr>
          <p:nvPr/>
        </p:nvCxnSpPr>
        <p:spPr bwMode="auto">
          <a:xfrm flipH="1">
            <a:off x="1871632" y="2554552"/>
            <a:ext cx="13967" cy="48287"/>
          </a:xfrm>
          <a:prstGeom prst="straightConnector1">
            <a:avLst/>
          </a:prstGeom>
          <a:noFill/>
          <a:ln w="28575">
            <a:solidFill>
              <a:srgbClr val="E36C0A"/>
            </a:solidFill>
            <a:round/>
            <a:headEnd/>
            <a:tailEnd/>
          </a:ln>
        </p:spPr>
      </p:cxnSp>
      <p:sp>
        <p:nvSpPr>
          <p:cNvPr id="157" name="AutoShape 29"/>
          <p:cNvSpPr>
            <a:spLocks noChangeArrowheads="1"/>
          </p:cNvSpPr>
          <p:nvPr/>
        </p:nvSpPr>
        <p:spPr bwMode="auto">
          <a:xfrm rot="5580767">
            <a:off x="1745872" y="2433912"/>
            <a:ext cx="146768" cy="199348"/>
          </a:xfrm>
          <a:custGeom>
            <a:avLst/>
            <a:gdLst>
              <a:gd name="G0" fmla="+- 6385 0 0"/>
              <a:gd name="G1" fmla="+- -10183619 0 0"/>
              <a:gd name="G2" fmla="+- 0 0 -10183619"/>
              <a:gd name="T0" fmla="*/ 0 256 1"/>
              <a:gd name="T1" fmla="*/ 180 256 1"/>
              <a:gd name="G3" fmla="+- -10183619 T0 T1"/>
              <a:gd name="T2" fmla="*/ 0 256 1"/>
              <a:gd name="T3" fmla="*/ 90 256 1"/>
              <a:gd name="G4" fmla="+- -10183619 T2 T3"/>
              <a:gd name="G5" fmla="*/ G4 2 1"/>
              <a:gd name="T4" fmla="*/ 90 256 1"/>
              <a:gd name="T5" fmla="*/ 0 256 1"/>
              <a:gd name="G6" fmla="+- -10183619 T4 T5"/>
              <a:gd name="G7" fmla="*/ G6 2 1"/>
              <a:gd name="G8" fmla="abs -1018361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385"/>
              <a:gd name="G18" fmla="*/ 6385 1 2"/>
              <a:gd name="G19" fmla="+- G18 5400 0"/>
              <a:gd name="G20" fmla="cos G19 -10183619"/>
              <a:gd name="G21" fmla="sin G19 -10183619"/>
              <a:gd name="G22" fmla="+- G20 10800 0"/>
              <a:gd name="G23" fmla="+- G21 10800 0"/>
              <a:gd name="G24" fmla="+- 10800 0 G20"/>
              <a:gd name="G25" fmla="+- 6385 10800 0"/>
              <a:gd name="G26" fmla="?: G9 G17 G25"/>
              <a:gd name="G27" fmla="?: G9 0 21600"/>
              <a:gd name="G28" fmla="cos 10800 -10183619"/>
              <a:gd name="G29" fmla="sin 10800 -10183619"/>
              <a:gd name="G30" fmla="sin 6385 -10183619"/>
              <a:gd name="G31" fmla="+- G28 10800 0"/>
              <a:gd name="G32" fmla="+- G29 10800 0"/>
              <a:gd name="G33" fmla="+- G30 10800 0"/>
              <a:gd name="G34" fmla="?: G4 0 G31"/>
              <a:gd name="G35" fmla="?: -10183619 G34 0"/>
              <a:gd name="G36" fmla="?: G6 G35 G31"/>
              <a:gd name="G37" fmla="+- 21600 0 G36"/>
              <a:gd name="G38" fmla="?: G4 0 G33"/>
              <a:gd name="G39" fmla="?: -1018361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987 w 21600"/>
              <a:gd name="T15" fmla="*/ 7221 h 21600"/>
              <a:gd name="T16" fmla="*/ 10800 w 21600"/>
              <a:gd name="T17" fmla="*/ 4415 h 21600"/>
              <a:gd name="T18" fmla="*/ 18613 w 21600"/>
              <a:gd name="T19" fmla="*/ 722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995" y="8141"/>
                </a:moveTo>
                <a:cubicBezTo>
                  <a:pt x="6034" y="5870"/>
                  <a:pt x="8302" y="4414"/>
                  <a:pt x="10800" y="4415"/>
                </a:cubicBezTo>
                <a:cubicBezTo>
                  <a:pt x="13297" y="4415"/>
                  <a:pt x="15565" y="5870"/>
                  <a:pt x="16604" y="8141"/>
                </a:cubicBezTo>
                <a:lnTo>
                  <a:pt x="20618" y="6302"/>
                </a:lnTo>
                <a:cubicBezTo>
                  <a:pt x="18859" y="2462"/>
                  <a:pt x="15023" y="-1"/>
                  <a:pt x="10799" y="0"/>
                </a:cubicBezTo>
                <a:cubicBezTo>
                  <a:pt x="6576" y="0"/>
                  <a:pt x="2740" y="2462"/>
                  <a:pt x="981" y="6302"/>
                </a:cubicBezTo>
                <a:close/>
              </a:path>
            </a:pathLst>
          </a:custGeom>
          <a:solidFill>
            <a:srgbClr val="E36C0A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30"/>
          <p:cNvSpPr>
            <a:spLocks/>
          </p:cNvSpPr>
          <p:nvPr/>
        </p:nvSpPr>
        <p:spPr bwMode="auto">
          <a:xfrm>
            <a:off x="3433401" y="2122508"/>
            <a:ext cx="499639" cy="921906"/>
          </a:xfrm>
          <a:custGeom>
            <a:avLst/>
            <a:gdLst/>
            <a:ahLst/>
            <a:cxnLst>
              <a:cxn ang="0">
                <a:pos x="86" y="33"/>
              </a:cxn>
              <a:cxn ang="0">
                <a:pos x="32" y="75"/>
              </a:cxn>
              <a:cxn ang="0">
                <a:pos x="102" y="101"/>
              </a:cxn>
              <a:cxn ang="0">
                <a:pos x="16" y="101"/>
              </a:cxn>
              <a:cxn ang="0">
                <a:pos x="16" y="157"/>
              </a:cxn>
              <a:cxn ang="0">
                <a:pos x="54" y="194"/>
              </a:cxn>
              <a:cxn ang="0">
                <a:pos x="16" y="387"/>
              </a:cxn>
              <a:cxn ang="0">
                <a:pos x="16" y="459"/>
              </a:cxn>
              <a:cxn ang="0">
                <a:pos x="32" y="607"/>
              </a:cxn>
              <a:cxn ang="0">
                <a:pos x="54" y="680"/>
              </a:cxn>
              <a:cxn ang="0">
                <a:pos x="43" y="762"/>
              </a:cxn>
              <a:cxn ang="0">
                <a:pos x="27" y="858"/>
              </a:cxn>
              <a:cxn ang="0">
                <a:pos x="27" y="943"/>
              </a:cxn>
              <a:cxn ang="0">
                <a:pos x="27" y="1159"/>
              </a:cxn>
              <a:cxn ang="0">
                <a:pos x="11" y="1305"/>
              </a:cxn>
              <a:cxn ang="0">
                <a:pos x="0" y="1387"/>
              </a:cxn>
              <a:cxn ang="0">
                <a:pos x="38" y="1387"/>
              </a:cxn>
              <a:cxn ang="0">
                <a:pos x="102" y="1387"/>
              </a:cxn>
              <a:cxn ang="0">
                <a:pos x="134" y="1419"/>
              </a:cxn>
              <a:cxn ang="0">
                <a:pos x="209" y="1435"/>
              </a:cxn>
              <a:cxn ang="0">
                <a:pos x="327" y="1419"/>
              </a:cxn>
              <a:cxn ang="0">
                <a:pos x="375" y="1387"/>
              </a:cxn>
              <a:cxn ang="0">
                <a:pos x="455" y="1435"/>
              </a:cxn>
              <a:cxn ang="0">
                <a:pos x="498" y="1451"/>
              </a:cxn>
              <a:cxn ang="0">
                <a:pos x="600" y="1387"/>
              </a:cxn>
              <a:cxn ang="0">
                <a:pos x="680" y="1387"/>
              </a:cxn>
              <a:cxn ang="0">
                <a:pos x="739" y="1387"/>
              </a:cxn>
              <a:cxn ang="0">
                <a:pos x="755" y="1349"/>
              </a:cxn>
              <a:cxn ang="0">
                <a:pos x="733" y="1305"/>
              </a:cxn>
              <a:cxn ang="0">
                <a:pos x="739" y="1105"/>
              </a:cxn>
              <a:cxn ang="0">
                <a:pos x="776" y="948"/>
              </a:cxn>
              <a:cxn ang="0">
                <a:pos x="755" y="822"/>
              </a:cxn>
              <a:cxn ang="0">
                <a:pos x="723" y="643"/>
              </a:cxn>
              <a:cxn ang="0">
                <a:pos x="787" y="459"/>
              </a:cxn>
              <a:cxn ang="0">
                <a:pos x="723" y="322"/>
              </a:cxn>
              <a:cxn ang="0">
                <a:pos x="723" y="157"/>
              </a:cxn>
              <a:cxn ang="0">
                <a:pos x="707" y="0"/>
              </a:cxn>
              <a:cxn ang="0">
                <a:pos x="562" y="0"/>
              </a:cxn>
              <a:cxn ang="0">
                <a:pos x="482" y="69"/>
              </a:cxn>
              <a:cxn ang="0">
                <a:pos x="380" y="0"/>
              </a:cxn>
              <a:cxn ang="0">
                <a:pos x="225" y="0"/>
              </a:cxn>
              <a:cxn ang="0">
                <a:pos x="112" y="0"/>
              </a:cxn>
              <a:cxn ang="0">
                <a:pos x="80" y="0"/>
              </a:cxn>
            </a:cxnLst>
            <a:rect l="0" t="0" r="r" b="b"/>
            <a:pathLst>
              <a:path w="787" h="1451">
                <a:moveTo>
                  <a:pt x="86" y="33"/>
                </a:moveTo>
                <a:lnTo>
                  <a:pt x="32" y="75"/>
                </a:lnTo>
                <a:lnTo>
                  <a:pt x="102" y="101"/>
                </a:lnTo>
                <a:lnTo>
                  <a:pt x="16" y="101"/>
                </a:lnTo>
                <a:lnTo>
                  <a:pt x="16" y="157"/>
                </a:lnTo>
                <a:lnTo>
                  <a:pt x="54" y="194"/>
                </a:lnTo>
                <a:lnTo>
                  <a:pt x="16" y="387"/>
                </a:lnTo>
                <a:lnTo>
                  <a:pt x="16" y="459"/>
                </a:lnTo>
                <a:lnTo>
                  <a:pt x="32" y="607"/>
                </a:lnTo>
                <a:lnTo>
                  <a:pt x="54" y="680"/>
                </a:lnTo>
                <a:lnTo>
                  <a:pt x="43" y="762"/>
                </a:lnTo>
                <a:lnTo>
                  <a:pt x="27" y="858"/>
                </a:lnTo>
                <a:lnTo>
                  <a:pt x="27" y="943"/>
                </a:lnTo>
                <a:lnTo>
                  <a:pt x="27" y="1159"/>
                </a:lnTo>
                <a:lnTo>
                  <a:pt x="11" y="1305"/>
                </a:lnTo>
                <a:lnTo>
                  <a:pt x="0" y="1387"/>
                </a:lnTo>
                <a:lnTo>
                  <a:pt x="38" y="1387"/>
                </a:lnTo>
                <a:lnTo>
                  <a:pt x="102" y="1387"/>
                </a:lnTo>
                <a:lnTo>
                  <a:pt x="134" y="1419"/>
                </a:lnTo>
                <a:lnTo>
                  <a:pt x="209" y="1435"/>
                </a:lnTo>
                <a:lnTo>
                  <a:pt x="327" y="1419"/>
                </a:lnTo>
                <a:lnTo>
                  <a:pt x="375" y="1387"/>
                </a:lnTo>
                <a:lnTo>
                  <a:pt x="455" y="1435"/>
                </a:lnTo>
                <a:lnTo>
                  <a:pt x="498" y="1451"/>
                </a:lnTo>
                <a:lnTo>
                  <a:pt x="600" y="1387"/>
                </a:lnTo>
                <a:lnTo>
                  <a:pt x="680" y="1387"/>
                </a:lnTo>
                <a:lnTo>
                  <a:pt x="739" y="1387"/>
                </a:lnTo>
                <a:lnTo>
                  <a:pt x="755" y="1349"/>
                </a:lnTo>
                <a:lnTo>
                  <a:pt x="733" y="1305"/>
                </a:lnTo>
                <a:lnTo>
                  <a:pt x="739" y="1105"/>
                </a:lnTo>
                <a:lnTo>
                  <a:pt x="776" y="948"/>
                </a:lnTo>
                <a:lnTo>
                  <a:pt x="755" y="822"/>
                </a:lnTo>
                <a:lnTo>
                  <a:pt x="723" y="643"/>
                </a:lnTo>
                <a:lnTo>
                  <a:pt x="787" y="459"/>
                </a:lnTo>
                <a:lnTo>
                  <a:pt x="723" y="322"/>
                </a:lnTo>
                <a:lnTo>
                  <a:pt x="723" y="157"/>
                </a:lnTo>
                <a:lnTo>
                  <a:pt x="707" y="0"/>
                </a:lnTo>
                <a:lnTo>
                  <a:pt x="562" y="0"/>
                </a:lnTo>
                <a:lnTo>
                  <a:pt x="482" y="69"/>
                </a:lnTo>
                <a:lnTo>
                  <a:pt x="380" y="0"/>
                </a:lnTo>
                <a:lnTo>
                  <a:pt x="225" y="0"/>
                </a:lnTo>
                <a:lnTo>
                  <a:pt x="112" y="0"/>
                </a:lnTo>
                <a:lnTo>
                  <a:pt x="80" y="0"/>
                </a:lnTo>
              </a:path>
            </a:pathLst>
          </a:custGeom>
          <a:solidFill>
            <a:srgbClr val="E36C0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31"/>
          <p:cNvSpPr>
            <a:spLocks noChangeArrowheads="1"/>
          </p:cNvSpPr>
          <p:nvPr/>
        </p:nvSpPr>
        <p:spPr bwMode="auto">
          <a:xfrm>
            <a:off x="228600" y="1524000"/>
            <a:ext cx="5994400" cy="22479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5400" b="1" dirty="0" smtClean="0">
                <a:latin typeface="Calibri" pitchFamily="34" charset="0"/>
              </a:rPr>
              <a:t>Concept Generation</a:t>
            </a:r>
            <a:endParaRPr lang="en-US" sz="5400" b="1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5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4600" y="1524000"/>
            <a:ext cx="2819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Figure 2 – Concepts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Four plates with an incompressible media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Fluid Pressure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High strength fabric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Hose Clamp</a:t>
            </a:r>
          </a:p>
          <a:p>
            <a:pPr marL="457200" indent="-457200">
              <a:buAutoNum type="alphaLcParenR"/>
            </a:pPr>
            <a:endParaRPr lang="en-US" sz="2000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i="1" dirty="0" smtClean="0">
                <a:latin typeface="Calibri" pitchFamily="34" charset="0"/>
              </a:rPr>
              <a:t>Segments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04800" y="2590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e)</a:t>
            </a:r>
            <a:endParaRPr lang="en-US" sz="2400" i="1" dirty="0">
              <a:latin typeface="Calibri" pitchFamily="34" charset="0"/>
            </a:endParaRPr>
          </a:p>
        </p:txBody>
      </p:sp>
      <p:grpSp>
        <p:nvGrpSpPr>
          <p:cNvPr id="71" name="Group 152"/>
          <p:cNvGrpSpPr>
            <a:grpSpLocks/>
          </p:cNvGrpSpPr>
          <p:nvPr/>
        </p:nvGrpSpPr>
        <p:grpSpPr bwMode="auto">
          <a:xfrm>
            <a:off x="457200" y="2895600"/>
            <a:ext cx="2649538" cy="2590800"/>
            <a:chOff x="119" y="3179"/>
            <a:chExt cx="5494" cy="5475"/>
          </a:xfrm>
        </p:grpSpPr>
        <p:grpSp>
          <p:nvGrpSpPr>
            <p:cNvPr id="72" name="Group 153"/>
            <p:cNvGrpSpPr>
              <a:grpSpLocks/>
            </p:cNvGrpSpPr>
            <p:nvPr/>
          </p:nvGrpSpPr>
          <p:grpSpPr bwMode="auto">
            <a:xfrm>
              <a:off x="2591" y="3532"/>
              <a:ext cx="526" cy="896"/>
              <a:chOff x="2941" y="3622"/>
              <a:chExt cx="526" cy="896"/>
            </a:xfrm>
          </p:grpSpPr>
          <p:grpSp>
            <p:nvGrpSpPr>
              <p:cNvPr id="244" name="Group 154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246" name="AutoShape 155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Rectangle 156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Rectangle 157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AutoShape 15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" name="AutoShape 159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45" name="Rectangle 160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3" name="Group 161"/>
            <p:cNvGrpSpPr>
              <a:grpSpLocks/>
            </p:cNvGrpSpPr>
            <p:nvPr/>
          </p:nvGrpSpPr>
          <p:grpSpPr bwMode="auto">
            <a:xfrm rot="10800000">
              <a:off x="2624" y="7446"/>
              <a:ext cx="526" cy="896"/>
              <a:chOff x="2941" y="3622"/>
              <a:chExt cx="526" cy="896"/>
            </a:xfrm>
          </p:grpSpPr>
          <p:grpSp>
            <p:nvGrpSpPr>
              <p:cNvPr id="237" name="Group 162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239" name="AutoShape 163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Rectangle 164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Rectangle 165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" name="AutoShape 16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AutoShape 167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38" name="Rectangle 168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4" name="Group 169"/>
            <p:cNvGrpSpPr>
              <a:grpSpLocks/>
            </p:cNvGrpSpPr>
            <p:nvPr/>
          </p:nvGrpSpPr>
          <p:grpSpPr bwMode="auto">
            <a:xfrm rot="5400000">
              <a:off x="4561" y="5468"/>
              <a:ext cx="526" cy="896"/>
              <a:chOff x="2941" y="3622"/>
              <a:chExt cx="526" cy="896"/>
            </a:xfrm>
          </p:grpSpPr>
          <p:grpSp>
            <p:nvGrpSpPr>
              <p:cNvPr id="230" name="Group 170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232" name="AutoShape 171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Rectangle 172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" name="Rectangle 173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AutoShape 17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AutoShape 175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31" name="Rectangle 176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5" name="Group 177"/>
            <p:cNvGrpSpPr>
              <a:grpSpLocks/>
            </p:cNvGrpSpPr>
            <p:nvPr/>
          </p:nvGrpSpPr>
          <p:grpSpPr bwMode="auto">
            <a:xfrm rot="16200000">
              <a:off x="638" y="5478"/>
              <a:ext cx="526" cy="896"/>
              <a:chOff x="2941" y="3622"/>
              <a:chExt cx="526" cy="896"/>
            </a:xfrm>
          </p:grpSpPr>
          <p:grpSp>
            <p:nvGrpSpPr>
              <p:cNvPr id="223" name="Group 178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225" name="AutoShape 179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" name="Rectangle 180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" name="Rectangle 181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AutoShape 182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AutoShape 183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24" name="Rectangle 184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6" name="Group 185"/>
            <p:cNvGrpSpPr>
              <a:grpSpLocks/>
            </p:cNvGrpSpPr>
            <p:nvPr/>
          </p:nvGrpSpPr>
          <p:grpSpPr bwMode="auto">
            <a:xfrm rot="-2640454">
              <a:off x="1198" y="4089"/>
              <a:ext cx="526" cy="896"/>
              <a:chOff x="2941" y="3622"/>
              <a:chExt cx="526" cy="896"/>
            </a:xfrm>
          </p:grpSpPr>
          <p:grpSp>
            <p:nvGrpSpPr>
              <p:cNvPr id="216" name="Group 186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218" name="AutoShape 187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AutoShape 19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AutoShape 191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7" name="Rectangle 192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7" name="Group 193"/>
            <p:cNvGrpSpPr>
              <a:grpSpLocks/>
            </p:cNvGrpSpPr>
            <p:nvPr/>
          </p:nvGrpSpPr>
          <p:grpSpPr bwMode="auto">
            <a:xfrm rot="2682652">
              <a:off x="3982" y="4056"/>
              <a:ext cx="526" cy="896"/>
              <a:chOff x="2941" y="3622"/>
              <a:chExt cx="526" cy="896"/>
            </a:xfrm>
          </p:grpSpPr>
          <p:grpSp>
            <p:nvGrpSpPr>
              <p:cNvPr id="209" name="Group 194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211" name="AutoShape 195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" name="Rectangle 196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" name="Rectangle 197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" name="AutoShape 19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" name="AutoShape 199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0" name="Rectangle 200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8" name="Group 201"/>
            <p:cNvGrpSpPr>
              <a:grpSpLocks/>
            </p:cNvGrpSpPr>
            <p:nvPr/>
          </p:nvGrpSpPr>
          <p:grpSpPr bwMode="auto">
            <a:xfrm rot="8136474">
              <a:off x="4022" y="6824"/>
              <a:ext cx="526" cy="896"/>
              <a:chOff x="2941" y="3622"/>
              <a:chExt cx="526" cy="896"/>
            </a:xfrm>
          </p:grpSpPr>
          <p:grpSp>
            <p:nvGrpSpPr>
              <p:cNvPr id="202" name="Group 202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204" name="AutoShape 203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Rectangle 204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Rectangle 205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AutoShape 2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" name="AutoShape 207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03" name="Rectangle 208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9" name="Group 209"/>
            <p:cNvGrpSpPr>
              <a:grpSpLocks/>
            </p:cNvGrpSpPr>
            <p:nvPr/>
          </p:nvGrpSpPr>
          <p:grpSpPr bwMode="auto">
            <a:xfrm rot="13428821">
              <a:off x="1259" y="6889"/>
              <a:ext cx="526" cy="896"/>
              <a:chOff x="2941" y="3622"/>
              <a:chExt cx="526" cy="896"/>
            </a:xfrm>
          </p:grpSpPr>
          <p:grpSp>
            <p:nvGrpSpPr>
              <p:cNvPr id="195" name="Group 210"/>
              <p:cNvGrpSpPr>
                <a:grpSpLocks/>
              </p:cNvGrpSpPr>
              <p:nvPr/>
            </p:nvGrpSpPr>
            <p:grpSpPr bwMode="auto">
              <a:xfrm>
                <a:off x="2941" y="3622"/>
                <a:ext cx="526" cy="896"/>
                <a:chOff x="2923" y="3498"/>
                <a:chExt cx="526" cy="896"/>
              </a:xfrm>
            </p:grpSpPr>
            <p:sp>
              <p:nvSpPr>
                <p:cNvPr id="197" name="AutoShape 211"/>
                <p:cNvSpPr>
                  <a:spLocks noChangeArrowheads="1"/>
                </p:cNvSpPr>
                <p:nvPr/>
              </p:nvSpPr>
              <p:spPr bwMode="auto">
                <a:xfrm rot="10800000">
                  <a:off x="2923" y="3498"/>
                  <a:ext cx="526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Rectangle 212"/>
                <p:cNvSpPr>
                  <a:spLocks noChangeArrowheads="1"/>
                </p:cNvSpPr>
                <p:nvPr/>
              </p:nvSpPr>
              <p:spPr bwMode="auto">
                <a:xfrm>
                  <a:off x="3094" y="3546"/>
                  <a:ext cx="188" cy="8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Rectangle 213"/>
                <p:cNvSpPr>
                  <a:spLocks noChangeArrowheads="1"/>
                </p:cNvSpPr>
                <p:nvPr/>
              </p:nvSpPr>
              <p:spPr bwMode="auto">
                <a:xfrm>
                  <a:off x="3013" y="3997"/>
                  <a:ext cx="344" cy="39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AutoShape 21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16" y="3561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AutoShape 215"/>
                <p:cNvSpPr>
                  <a:spLocks noChangeArrowheads="1"/>
                </p:cNvSpPr>
                <p:nvPr/>
              </p:nvSpPr>
              <p:spPr bwMode="auto">
                <a:xfrm rot="10800000">
                  <a:off x="2979" y="3546"/>
                  <a:ext cx="162" cy="2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96" name="Rectangle 216"/>
              <p:cNvSpPr>
                <a:spLocks noChangeArrowheads="1"/>
              </p:cNvSpPr>
              <p:nvPr/>
            </p:nvSpPr>
            <p:spPr bwMode="auto">
              <a:xfrm>
                <a:off x="3055" y="3649"/>
                <a:ext cx="297" cy="9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0" name="Group 217"/>
            <p:cNvGrpSpPr>
              <a:grpSpLocks/>
            </p:cNvGrpSpPr>
            <p:nvPr/>
          </p:nvGrpSpPr>
          <p:grpSpPr bwMode="auto">
            <a:xfrm rot="-1380112">
              <a:off x="1245" y="4292"/>
              <a:ext cx="3255" cy="3257"/>
              <a:chOff x="4508" y="6723"/>
              <a:chExt cx="3255" cy="3257"/>
            </a:xfrm>
          </p:grpSpPr>
          <p:sp>
            <p:nvSpPr>
              <p:cNvPr id="162" name="AutoShape 218"/>
              <p:cNvSpPr>
                <a:spLocks noChangeArrowheads="1"/>
              </p:cNvSpPr>
              <p:nvPr/>
            </p:nvSpPr>
            <p:spPr bwMode="auto">
              <a:xfrm>
                <a:off x="4562" y="6777"/>
                <a:ext cx="3136" cy="3136"/>
              </a:xfrm>
              <a:custGeom>
                <a:avLst/>
                <a:gdLst>
                  <a:gd name="G0" fmla="+- 3722 0 0"/>
                  <a:gd name="G1" fmla="+- 21600 0 3722"/>
                  <a:gd name="G2" fmla="+- 21600 0 372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722" y="10800"/>
                    </a:moveTo>
                    <a:cubicBezTo>
                      <a:pt x="3722" y="14709"/>
                      <a:pt x="6891" y="17878"/>
                      <a:pt x="10800" y="17878"/>
                    </a:cubicBezTo>
                    <a:cubicBezTo>
                      <a:pt x="14709" y="17878"/>
                      <a:pt x="17878" y="14709"/>
                      <a:pt x="17878" y="10800"/>
                    </a:cubicBezTo>
                    <a:cubicBezTo>
                      <a:pt x="17878" y="6891"/>
                      <a:pt x="14709" y="3722"/>
                      <a:pt x="10800" y="3722"/>
                    </a:cubicBezTo>
                    <a:cubicBezTo>
                      <a:pt x="6891" y="3722"/>
                      <a:pt x="3722" y="6891"/>
                      <a:pt x="3722" y="10800"/>
                    </a:cubicBezTo>
                    <a:close/>
                  </a:path>
                </a:pathLst>
              </a:custGeom>
              <a:solidFill>
                <a:srgbClr val="97470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63" name="Group 219"/>
              <p:cNvGrpSpPr>
                <a:grpSpLocks/>
              </p:cNvGrpSpPr>
              <p:nvPr/>
            </p:nvGrpSpPr>
            <p:grpSpPr bwMode="auto">
              <a:xfrm>
                <a:off x="6099" y="9318"/>
                <a:ext cx="71" cy="662"/>
                <a:chOff x="7055" y="9672"/>
                <a:chExt cx="71" cy="662"/>
              </a:xfrm>
            </p:grpSpPr>
            <p:sp>
              <p:nvSpPr>
                <p:cNvPr id="192" name="Rectangle 220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93" name="AutoShape 221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" name="AutoShape 222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4" name="Group 223"/>
              <p:cNvGrpSpPr>
                <a:grpSpLocks/>
              </p:cNvGrpSpPr>
              <p:nvPr/>
            </p:nvGrpSpPr>
            <p:grpSpPr bwMode="auto">
              <a:xfrm>
                <a:off x="6102" y="6723"/>
                <a:ext cx="71" cy="662"/>
                <a:chOff x="7055" y="9672"/>
                <a:chExt cx="71" cy="662"/>
              </a:xfrm>
            </p:grpSpPr>
            <p:sp>
              <p:nvSpPr>
                <p:cNvPr id="189" name="Rectangle 224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90" name="AutoShape 225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1" name="AutoShape 226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5" name="Group 227"/>
              <p:cNvGrpSpPr>
                <a:grpSpLocks/>
              </p:cNvGrpSpPr>
              <p:nvPr/>
            </p:nvGrpSpPr>
            <p:grpSpPr bwMode="auto">
              <a:xfrm rot="-5400000">
                <a:off x="4803" y="8006"/>
                <a:ext cx="71" cy="662"/>
                <a:chOff x="7055" y="9672"/>
                <a:chExt cx="71" cy="662"/>
              </a:xfrm>
            </p:grpSpPr>
            <p:sp>
              <p:nvSpPr>
                <p:cNvPr id="186" name="Rectangle 228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87" name="AutoShape 229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8" name="AutoShape 230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6" name="Group 231"/>
              <p:cNvGrpSpPr>
                <a:grpSpLocks/>
              </p:cNvGrpSpPr>
              <p:nvPr/>
            </p:nvGrpSpPr>
            <p:grpSpPr bwMode="auto">
              <a:xfrm rot="-5400000">
                <a:off x="7396" y="8015"/>
                <a:ext cx="71" cy="662"/>
                <a:chOff x="7055" y="9672"/>
                <a:chExt cx="71" cy="662"/>
              </a:xfrm>
            </p:grpSpPr>
            <p:sp>
              <p:nvSpPr>
                <p:cNvPr id="183" name="Rectangle 232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84" name="AutoShape 233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" name="AutoShape 234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7" name="Group 235"/>
              <p:cNvGrpSpPr>
                <a:grpSpLocks/>
              </p:cNvGrpSpPr>
              <p:nvPr/>
            </p:nvGrpSpPr>
            <p:grpSpPr bwMode="auto">
              <a:xfrm rot="2700000">
                <a:off x="5177" y="8942"/>
                <a:ext cx="71" cy="662"/>
                <a:chOff x="7055" y="9672"/>
                <a:chExt cx="71" cy="662"/>
              </a:xfrm>
            </p:grpSpPr>
            <p:sp>
              <p:nvSpPr>
                <p:cNvPr id="180" name="Rectangle 236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81" name="AutoShape 237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2" name="AutoShape 238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8" name="Group 239"/>
              <p:cNvGrpSpPr>
                <a:grpSpLocks/>
              </p:cNvGrpSpPr>
              <p:nvPr/>
            </p:nvGrpSpPr>
            <p:grpSpPr bwMode="auto">
              <a:xfrm rot="-2700000">
                <a:off x="5170" y="7114"/>
                <a:ext cx="71" cy="662"/>
                <a:chOff x="7055" y="9672"/>
                <a:chExt cx="71" cy="662"/>
              </a:xfrm>
            </p:grpSpPr>
            <p:sp>
              <p:nvSpPr>
                <p:cNvPr id="177" name="Rectangle 240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78" name="AutoShape 241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9" name="AutoShape 242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9" name="Group 243"/>
              <p:cNvGrpSpPr>
                <a:grpSpLocks/>
              </p:cNvGrpSpPr>
              <p:nvPr/>
            </p:nvGrpSpPr>
            <p:grpSpPr bwMode="auto">
              <a:xfrm rot="-2700000">
                <a:off x="7015" y="8938"/>
                <a:ext cx="71" cy="662"/>
                <a:chOff x="7055" y="9672"/>
                <a:chExt cx="71" cy="662"/>
              </a:xfrm>
            </p:grpSpPr>
            <p:sp>
              <p:nvSpPr>
                <p:cNvPr id="174" name="Rectangle 244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75" name="AutoShape 245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6" name="AutoShape 246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70" name="Group 247"/>
              <p:cNvGrpSpPr>
                <a:grpSpLocks/>
              </p:cNvGrpSpPr>
              <p:nvPr/>
            </p:nvGrpSpPr>
            <p:grpSpPr bwMode="auto">
              <a:xfrm rot="2700000">
                <a:off x="7006" y="7095"/>
                <a:ext cx="71" cy="662"/>
                <a:chOff x="7055" y="9672"/>
                <a:chExt cx="71" cy="662"/>
              </a:xfrm>
            </p:grpSpPr>
            <p:sp>
              <p:nvSpPr>
                <p:cNvPr id="171" name="Rectangle 248"/>
                <p:cNvSpPr>
                  <a:spLocks noChangeArrowheads="1"/>
                </p:cNvSpPr>
                <p:nvPr/>
              </p:nvSpPr>
              <p:spPr bwMode="auto">
                <a:xfrm>
                  <a:off x="7055" y="9672"/>
                  <a:ext cx="71" cy="6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72" name="AutoShape 249"/>
                <p:cNvCxnSpPr>
                  <a:cxnSpLocks noChangeShapeType="1"/>
                </p:cNvCxnSpPr>
                <p:nvPr/>
              </p:nvCxnSpPr>
              <p:spPr bwMode="auto">
                <a:xfrm>
                  <a:off x="7126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3" name="AutoShape 250"/>
                <p:cNvCxnSpPr>
                  <a:cxnSpLocks noChangeShapeType="1"/>
                </p:cNvCxnSpPr>
                <p:nvPr/>
              </p:nvCxnSpPr>
              <p:spPr bwMode="auto">
                <a:xfrm>
                  <a:off x="7058" y="9726"/>
                  <a:ext cx="0" cy="5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81" name="AutoShape 251"/>
            <p:cNvSpPr>
              <a:spLocks noChangeArrowheads="1"/>
            </p:cNvSpPr>
            <p:nvPr/>
          </p:nvSpPr>
          <p:spPr bwMode="auto">
            <a:xfrm>
              <a:off x="1829" y="4862"/>
              <a:ext cx="2095" cy="2095"/>
            </a:xfrm>
            <a:custGeom>
              <a:avLst/>
              <a:gdLst>
                <a:gd name="G0" fmla="+- 3523 0 0"/>
                <a:gd name="G1" fmla="+- 21600 0 3523"/>
                <a:gd name="G2" fmla="+- 21600 0 352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523" y="10800"/>
                  </a:moveTo>
                  <a:cubicBezTo>
                    <a:pt x="3523" y="14819"/>
                    <a:pt x="6781" y="18077"/>
                    <a:pt x="10800" y="18077"/>
                  </a:cubicBezTo>
                  <a:cubicBezTo>
                    <a:pt x="14819" y="18077"/>
                    <a:pt x="18077" y="14819"/>
                    <a:pt x="18077" y="10800"/>
                  </a:cubicBezTo>
                  <a:cubicBezTo>
                    <a:pt x="18077" y="6781"/>
                    <a:pt x="14819" y="3523"/>
                    <a:pt x="10800" y="3523"/>
                  </a:cubicBezTo>
                  <a:cubicBezTo>
                    <a:pt x="6781" y="3523"/>
                    <a:pt x="3523" y="6781"/>
                    <a:pt x="3523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82" name="AutoShape 252"/>
            <p:cNvCxnSpPr>
              <a:cxnSpLocks noChangeShapeType="1"/>
            </p:cNvCxnSpPr>
            <p:nvPr/>
          </p:nvCxnSpPr>
          <p:spPr bwMode="auto">
            <a:xfrm>
              <a:off x="1004" y="5920"/>
              <a:ext cx="19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3" name="AutoShape 253"/>
            <p:cNvCxnSpPr>
              <a:cxnSpLocks noChangeShapeType="1"/>
            </p:cNvCxnSpPr>
            <p:nvPr/>
          </p:nvCxnSpPr>
          <p:spPr bwMode="auto">
            <a:xfrm flipH="1">
              <a:off x="4495" y="5924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4" name="AutoShape 254"/>
            <p:cNvSpPr>
              <a:spLocks noChangeArrowheads="1"/>
            </p:cNvSpPr>
            <p:nvPr/>
          </p:nvSpPr>
          <p:spPr bwMode="auto">
            <a:xfrm rot="5400000">
              <a:off x="128" y="3170"/>
              <a:ext cx="5475" cy="5494"/>
            </a:xfrm>
            <a:custGeom>
              <a:avLst/>
              <a:gdLst>
                <a:gd name="G0" fmla="+- 1513 0 0"/>
                <a:gd name="G1" fmla="+- 21600 0 1513"/>
                <a:gd name="G2" fmla="+- 21600 0 15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13" y="10800"/>
                  </a:moveTo>
                  <a:cubicBezTo>
                    <a:pt x="1513" y="15929"/>
                    <a:pt x="5671" y="20087"/>
                    <a:pt x="10800" y="20087"/>
                  </a:cubicBezTo>
                  <a:cubicBezTo>
                    <a:pt x="15929" y="20087"/>
                    <a:pt x="20087" y="15929"/>
                    <a:pt x="20087" y="10800"/>
                  </a:cubicBezTo>
                  <a:cubicBezTo>
                    <a:pt x="20087" y="5671"/>
                    <a:pt x="15929" y="1513"/>
                    <a:pt x="10800" y="1513"/>
                  </a:cubicBezTo>
                  <a:cubicBezTo>
                    <a:pt x="5671" y="1513"/>
                    <a:pt x="1513" y="5671"/>
                    <a:pt x="1513" y="10800"/>
                  </a:cubicBezTo>
                  <a:close/>
                </a:path>
              </a:pathLst>
            </a:custGeom>
            <a:solidFill>
              <a:srgbClr val="93895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85" name="AutoShape 255"/>
            <p:cNvCxnSpPr>
              <a:cxnSpLocks noChangeShapeType="1"/>
            </p:cNvCxnSpPr>
            <p:nvPr/>
          </p:nvCxnSpPr>
          <p:spPr bwMode="auto">
            <a:xfrm>
              <a:off x="2860" y="4072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6" name="AutoShape 256"/>
            <p:cNvCxnSpPr>
              <a:cxnSpLocks noChangeShapeType="1"/>
            </p:cNvCxnSpPr>
            <p:nvPr/>
          </p:nvCxnSpPr>
          <p:spPr bwMode="auto">
            <a:xfrm flipV="1">
              <a:off x="2857" y="3660"/>
              <a:ext cx="0" cy="2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AutoShape 257"/>
            <p:cNvCxnSpPr>
              <a:cxnSpLocks noChangeShapeType="1"/>
            </p:cNvCxnSpPr>
            <p:nvPr/>
          </p:nvCxnSpPr>
          <p:spPr bwMode="auto">
            <a:xfrm>
              <a:off x="4867" y="5916"/>
              <a:ext cx="19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258"/>
            <p:cNvCxnSpPr>
              <a:cxnSpLocks noChangeShapeType="1"/>
            </p:cNvCxnSpPr>
            <p:nvPr/>
          </p:nvCxnSpPr>
          <p:spPr bwMode="auto">
            <a:xfrm flipH="1">
              <a:off x="643" y="5921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9" name="AutoShape 259"/>
            <p:cNvCxnSpPr>
              <a:cxnSpLocks noChangeShapeType="1"/>
            </p:cNvCxnSpPr>
            <p:nvPr/>
          </p:nvCxnSpPr>
          <p:spPr bwMode="auto">
            <a:xfrm flipV="1">
              <a:off x="2884" y="7563"/>
              <a:ext cx="0" cy="2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260"/>
            <p:cNvCxnSpPr>
              <a:cxnSpLocks noChangeShapeType="1"/>
            </p:cNvCxnSpPr>
            <p:nvPr/>
          </p:nvCxnSpPr>
          <p:spPr bwMode="auto">
            <a:xfrm>
              <a:off x="2877" y="7933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261"/>
            <p:cNvCxnSpPr>
              <a:cxnSpLocks noChangeShapeType="1"/>
            </p:cNvCxnSpPr>
            <p:nvPr/>
          </p:nvCxnSpPr>
          <p:spPr bwMode="auto">
            <a:xfrm rot="2700000" flipH="1">
              <a:off x="1233" y="4394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262"/>
            <p:cNvCxnSpPr>
              <a:cxnSpLocks noChangeShapeType="1"/>
            </p:cNvCxnSpPr>
            <p:nvPr/>
          </p:nvCxnSpPr>
          <p:spPr bwMode="auto">
            <a:xfrm rot="18900000" flipH="1">
              <a:off x="1287" y="7484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3" name="AutoShape 263"/>
            <p:cNvCxnSpPr>
              <a:cxnSpLocks noChangeShapeType="1"/>
            </p:cNvCxnSpPr>
            <p:nvPr/>
          </p:nvCxnSpPr>
          <p:spPr bwMode="auto">
            <a:xfrm rot="13500000" flipH="1">
              <a:off x="1525" y="4699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4" name="AutoShape 264"/>
            <p:cNvCxnSpPr>
              <a:cxnSpLocks noChangeShapeType="1"/>
            </p:cNvCxnSpPr>
            <p:nvPr/>
          </p:nvCxnSpPr>
          <p:spPr bwMode="auto">
            <a:xfrm rot="8100000" flipH="1">
              <a:off x="1565" y="7188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1" name="AutoShape 265"/>
            <p:cNvCxnSpPr>
              <a:cxnSpLocks noChangeShapeType="1"/>
            </p:cNvCxnSpPr>
            <p:nvPr/>
          </p:nvCxnSpPr>
          <p:spPr bwMode="auto">
            <a:xfrm rot="2700000" flipH="1">
              <a:off x="4018" y="7102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0" name="AutoShape 266"/>
            <p:cNvCxnSpPr>
              <a:cxnSpLocks noChangeShapeType="1"/>
            </p:cNvCxnSpPr>
            <p:nvPr/>
          </p:nvCxnSpPr>
          <p:spPr bwMode="auto">
            <a:xfrm rot="8100000" flipH="1">
              <a:off x="4271" y="4366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0" name="AutoShape 267"/>
            <p:cNvCxnSpPr>
              <a:cxnSpLocks noChangeShapeType="1"/>
            </p:cNvCxnSpPr>
            <p:nvPr/>
          </p:nvCxnSpPr>
          <p:spPr bwMode="auto">
            <a:xfrm rot="13500000" flipH="1">
              <a:off x="4308" y="7406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1" name="AutoShape 268"/>
            <p:cNvCxnSpPr>
              <a:cxnSpLocks noChangeShapeType="1"/>
            </p:cNvCxnSpPr>
            <p:nvPr/>
          </p:nvCxnSpPr>
          <p:spPr bwMode="auto">
            <a:xfrm rot="18900000" flipH="1">
              <a:off x="3962" y="4672"/>
              <a:ext cx="1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54" name="Rectangle 1105"/>
          <p:cNvSpPr>
            <a:spLocks noChangeArrowheads="1"/>
          </p:cNvSpPr>
          <p:nvPr/>
        </p:nvSpPr>
        <p:spPr bwMode="auto">
          <a:xfrm>
            <a:off x="3581400" y="3810000"/>
            <a:ext cx="2720077" cy="8382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9900">
                  <a:gamma/>
                  <a:shade val="61961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5" name="AutoShape 1106"/>
          <p:cNvCxnSpPr>
            <a:cxnSpLocks noChangeShapeType="1"/>
          </p:cNvCxnSpPr>
          <p:nvPr/>
        </p:nvCxnSpPr>
        <p:spPr bwMode="auto">
          <a:xfrm>
            <a:off x="3581400" y="4495800"/>
            <a:ext cx="2720077" cy="54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256" name="AutoShape 1107"/>
          <p:cNvCxnSpPr>
            <a:cxnSpLocks noChangeShapeType="1"/>
          </p:cNvCxnSpPr>
          <p:nvPr/>
        </p:nvCxnSpPr>
        <p:spPr bwMode="auto">
          <a:xfrm>
            <a:off x="3581400" y="3961855"/>
            <a:ext cx="2720077" cy="54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257" name="Rectangle 1108"/>
          <p:cNvSpPr>
            <a:spLocks noChangeArrowheads="1"/>
          </p:cNvSpPr>
          <p:nvPr/>
        </p:nvSpPr>
        <p:spPr bwMode="auto">
          <a:xfrm>
            <a:off x="3886200" y="3086343"/>
            <a:ext cx="1072378" cy="2275594"/>
          </a:xfrm>
          <a:prstGeom prst="rect">
            <a:avLst/>
          </a:prstGeom>
          <a:gradFill rotWithShape="1">
            <a:gsLst>
              <a:gs pos="0">
                <a:srgbClr val="938953"/>
              </a:gs>
              <a:gs pos="50000">
                <a:srgbClr val="938953">
                  <a:gamma/>
                  <a:shade val="57255"/>
                  <a:invGamma/>
                </a:srgbClr>
              </a:gs>
              <a:gs pos="100000">
                <a:srgbClr val="93895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8" name="AutoShape 1109"/>
          <p:cNvCxnSpPr>
            <a:cxnSpLocks noChangeShapeType="1"/>
          </p:cNvCxnSpPr>
          <p:nvPr/>
        </p:nvCxnSpPr>
        <p:spPr bwMode="auto">
          <a:xfrm>
            <a:off x="3886200" y="3243977"/>
            <a:ext cx="1072378" cy="54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259" name="AutoShape 1110"/>
          <p:cNvCxnSpPr>
            <a:cxnSpLocks noChangeShapeType="1"/>
          </p:cNvCxnSpPr>
          <p:nvPr/>
        </p:nvCxnSpPr>
        <p:spPr bwMode="auto">
          <a:xfrm>
            <a:off x="3886200" y="5205395"/>
            <a:ext cx="1072378" cy="54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483" name="Rectangle 12"/>
          <p:cNvSpPr>
            <a:spLocks noChangeArrowheads="1"/>
          </p:cNvSpPr>
          <p:nvPr/>
        </p:nvSpPr>
        <p:spPr bwMode="auto">
          <a:xfrm>
            <a:off x="304800" y="2514600"/>
            <a:ext cx="6080125" cy="3124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609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alibri" pitchFamily="34" charset="0"/>
              </a:rPr>
              <a:t>The Design Process</a:t>
            </a:r>
            <a:endParaRPr lang="en-US" sz="5400" b="1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6250" y="5065693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Figure 3</a:t>
            </a:r>
            <a:r>
              <a:rPr lang="en-US" sz="2800" dirty="0" smtClean="0">
                <a:latin typeface="Calibri" pitchFamily="34" charset="0"/>
              </a:rPr>
              <a:t> – Transverse cross section of the pipe being compressed by six sections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6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1110" name="Picture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524000"/>
            <a:ext cx="30384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9" name="Straight Arrow Connector 148"/>
          <p:cNvCxnSpPr>
            <a:stCxn id="156" idx="3"/>
          </p:cNvCxnSpPr>
          <p:nvPr/>
        </p:nvCxnSpPr>
        <p:spPr>
          <a:xfrm>
            <a:off x="2286000" y="2319010"/>
            <a:ext cx="838200" cy="19559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57" idx="1"/>
          </p:cNvCxnSpPr>
          <p:nvPr/>
        </p:nvCxnSpPr>
        <p:spPr>
          <a:xfrm rot="10800000" flipV="1">
            <a:off x="5029200" y="1772453"/>
            <a:ext cx="762000" cy="43734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59" idx="1"/>
          </p:cNvCxnSpPr>
          <p:nvPr/>
        </p:nvCxnSpPr>
        <p:spPr>
          <a:xfrm rot="10800000" flipV="1">
            <a:off x="4724400" y="2913966"/>
            <a:ext cx="1752600" cy="134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2362200" y="3200400"/>
            <a:ext cx="1524000" cy="5334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57200" y="2057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Outer Ring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791200" y="12954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Hydrostatic Press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81000" y="3447871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Spacing (incompressible media)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477000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Pipe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81000" y="1219200"/>
            <a:ext cx="7772400" cy="381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7467600" cy="731838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Calibri" pitchFamily="34" charset="0"/>
              </a:rPr>
              <a:t>FEA</a:t>
            </a:r>
            <a:endParaRPr lang="en-US" sz="8000" b="1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1600200"/>
            <a:ext cx="3886200" cy="4572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Thinking about these sections and </a:t>
            </a:r>
            <a:r>
              <a:rPr lang="en-US" b="1" dirty="0" smtClean="0">
                <a:latin typeface="Calibri" pitchFamily="34" charset="0"/>
              </a:rPr>
              <a:t>how close</a:t>
            </a:r>
            <a:r>
              <a:rPr lang="en-US" dirty="0" smtClean="0">
                <a:latin typeface="Calibri" pitchFamily="34" charset="0"/>
              </a:rPr>
              <a:t> to real hydrostatic pressure these forces will be, we have to find out how many pieces (sections) we need.</a:t>
            </a:r>
          </a:p>
          <a:p>
            <a:r>
              <a:rPr lang="en-US" dirty="0" smtClean="0">
                <a:latin typeface="Calibri" pitchFamily="34" charset="0"/>
              </a:rPr>
              <a:t>An FEA was done to determine the pressure distribution, failure points and strains.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8471" t="14501" r="21867" b="11770"/>
          <a:stretch>
            <a:fillRect/>
          </a:stretch>
        </p:blipFill>
        <p:spPr bwMode="auto">
          <a:xfrm>
            <a:off x="5029200" y="10668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172200" y="838200"/>
            <a:ext cx="914400" cy="304800"/>
            <a:chOff x="4618" y="4941"/>
            <a:chExt cx="2135" cy="720"/>
          </a:xfrm>
        </p:grpSpPr>
        <p:cxnSp>
          <p:nvCxnSpPr>
            <p:cNvPr id="5123" name="AutoShape 3"/>
            <p:cNvCxnSpPr>
              <a:cxnSpLocks noChangeShapeType="1"/>
            </p:cNvCxnSpPr>
            <p:nvPr/>
          </p:nvCxnSpPr>
          <p:spPr bwMode="auto">
            <a:xfrm>
              <a:off x="461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24" name="AutoShape 4"/>
            <p:cNvCxnSpPr>
              <a:cxnSpLocks noChangeShapeType="1"/>
            </p:cNvCxnSpPr>
            <p:nvPr/>
          </p:nvCxnSpPr>
          <p:spPr bwMode="auto">
            <a:xfrm>
              <a:off x="483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25" name="AutoShape 5"/>
            <p:cNvCxnSpPr>
              <a:cxnSpLocks noChangeShapeType="1"/>
            </p:cNvCxnSpPr>
            <p:nvPr/>
          </p:nvCxnSpPr>
          <p:spPr bwMode="auto">
            <a:xfrm>
              <a:off x="5040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26" name="AutoShape 6"/>
            <p:cNvCxnSpPr>
              <a:cxnSpLocks noChangeShapeType="1"/>
            </p:cNvCxnSpPr>
            <p:nvPr/>
          </p:nvCxnSpPr>
          <p:spPr bwMode="auto">
            <a:xfrm>
              <a:off x="526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27" name="AutoShape 7"/>
            <p:cNvCxnSpPr>
              <a:cxnSpLocks noChangeShapeType="1"/>
            </p:cNvCxnSpPr>
            <p:nvPr/>
          </p:nvCxnSpPr>
          <p:spPr bwMode="auto">
            <a:xfrm>
              <a:off x="543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28" name="AutoShape 8"/>
            <p:cNvCxnSpPr>
              <a:cxnSpLocks noChangeShapeType="1"/>
            </p:cNvCxnSpPr>
            <p:nvPr/>
          </p:nvCxnSpPr>
          <p:spPr bwMode="auto">
            <a:xfrm>
              <a:off x="567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29" name="AutoShape 9"/>
            <p:cNvCxnSpPr>
              <a:cxnSpLocks noChangeShapeType="1"/>
            </p:cNvCxnSpPr>
            <p:nvPr/>
          </p:nvCxnSpPr>
          <p:spPr bwMode="auto">
            <a:xfrm>
              <a:off x="5885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0" name="AutoShape 10"/>
            <p:cNvCxnSpPr>
              <a:cxnSpLocks noChangeShapeType="1"/>
            </p:cNvCxnSpPr>
            <p:nvPr/>
          </p:nvCxnSpPr>
          <p:spPr bwMode="auto">
            <a:xfrm>
              <a:off x="610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1" name="AutoShape 11"/>
            <p:cNvCxnSpPr>
              <a:cxnSpLocks noChangeShapeType="1"/>
            </p:cNvCxnSpPr>
            <p:nvPr/>
          </p:nvCxnSpPr>
          <p:spPr bwMode="auto">
            <a:xfrm>
              <a:off x="632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2" name="AutoShape 12"/>
            <p:cNvCxnSpPr>
              <a:cxnSpLocks noChangeShapeType="1"/>
            </p:cNvCxnSpPr>
            <p:nvPr/>
          </p:nvCxnSpPr>
          <p:spPr bwMode="auto">
            <a:xfrm>
              <a:off x="6530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3" name="AutoShape 13"/>
            <p:cNvCxnSpPr>
              <a:cxnSpLocks noChangeShapeType="1"/>
            </p:cNvCxnSpPr>
            <p:nvPr/>
          </p:nvCxnSpPr>
          <p:spPr bwMode="auto">
            <a:xfrm>
              <a:off x="675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 rot="5400000">
            <a:off x="7848599" y="2438402"/>
            <a:ext cx="1143001" cy="381000"/>
            <a:chOff x="4618" y="4941"/>
            <a:chExt cx="2135" cy="720"/>
          </a:xfrm>
        </p:grpSpPr>
        <p:cxnSp>
          <p:nvCxnSpPr>
            <p:cNvPr id="5135" name="AutoShape 15"/>
            <p:cNvCxnSpPr>
              <a:cxnSpLocks noChangeShapeType="1"/>
            </p:cNvCxnSpPr>
            <p:nvPr/>
          </p:nvCxnSpPr>
          <p:spPr bwMode="auto">
            <a:xfrm>
              <a:off x="461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6" name="AutoShape 16"/>
            <p:cNvCxnSpPr>
              <a:cxnSpLocks noChangeShapeType="1"/>
            </p:cNvCxnSpPr>
            <p:nvPr/>
          </p:nvCxnSpPr>
          <p:spPr bwMode="auto">
            <a:xfrm>
              <a:off x="483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7" name="AutoShape 17"/>
            <p:cNvCxnSpPr>
              <a:cxnSpLocks noChangeShapeType="1"/>
            </p:cNvCxnSpPr>
            <p:nvPr/>
          </p:nvCxnSpPr>
          <p:spPr bwMode="auto">
            <a:xfrm>
              <a:off x="5040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8" name="AutoShape 18"/>
            <p:cNvCxnSpPr>
              <a:cxnSpLocks noChangeShapeType="1"/>
            </p:cNvCxnSpPr>
            <p:nvPr/>
          </p:nvCxnSpPr>
          <p:spPr bwMode="auto">
            <a:xfrm>
              <a:off x="526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9" name="AutoShape 19"/>
            <p:cNvCxnSpPr>
              <a:cxnSpLocks noChangeShapeType="1"/>
            </p:cNvCxnSpPr>
            <p:nvPr/>
          </p:nvCxnSpPr>
          <p:spPr bwMode="auto">
            <a:xfrm>
              <a:off x="543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0" name="AutoShape 20"/>
            <p:cNvCxnSpPr>
              <a:cxnSpLocks noChangeShapeType="1"/>
            </p:cNvCxnSpPr>
            <p:nvPr/>
          </p:nvCxnSpPr>
          <p:spPr bwMode="auto">
            <a:xfrm>
              <a:off x="567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1" name="AutoShape 21"/>
            <p:cNvCxnSpPr>
              <a:cxnSpLocks noChangeShapeType="1"/>
            </p:cNvCxnSpPr>
            <p:nvPr/>
          </p:nvCxnSpPr>
          <p:spPr bwMode="auto">
            <a:xfrm>
              <a:off x="5885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2" name="AutoShape 22"/>
            <p:cNvCxnSpPr>
              <a:cxnSpLocks noChangeShapeType="1"/>
            </p:cNvCxnSpPr>
            <p:nvPr/>
          </p:nvCxnSpPr>
          <p:spPr bwMode="auto">
            <a:xfrm>
              <a:off x="610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3" name="AutoShape 23"/>
            <p:cNvCxnSpPr>
              <a:cxnSpLocks noChangeShapeType="1"/>
            </p:cNvCxnSpPr>
            <p:nvPr/>
          </p:nvCxnSpPr>
          <p:spPr bwMode="auto">
            <a:xfrm>
              <a:off x="632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4" name="AutoShape 24"/>
            <p:cNvCxnSpPr>
              <a:cxnSpLocks noChangeShapeType="1"/>
            </p:cNvCxnSpPr>
            <p:nvPr/>
          </p:nvCxnSpPr>
          <p:spPr bwMode="auto">
            <a:xfrm>
              <a:off x="6530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5" name="AutoShape 25"/>
            <p:cNvCxnSpPr>
              <a:cxnSpLocks noChangeShapeType="1"/>
            </p:cNvCxnSpPr>
            <p:nvPr/>
          </p:nvCxnSpPr>
          <p:spPr bwMode="auto">
            <a:xfrm>
              <a:off x="675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Group 26"/>
          <p:cNvGrpSpPr>
            <a:grpSpLocks/>
          </p:cNvGrpSpPr>
          <p:nvPr/>
        </p:nvGrpSpPr>
        <p:grpSpPr bwMode="auto">
          <a:xfrm rot="10800000">
            <a:off x="6019800" y="4114800"/>
            <a:ext cx="1295400" cy="457200"/>
            <a:chOff x="4618" y="4941"/>
            <a:chExt cx="2135" cy="720"/>
          </a:xfrm>
        </p:grpSpPr>
        <p:cxnSp>
          <p:nvCxnSpPr>
            <p:cNvPr id="5147" name="AutoShape 27"/>
            <p:cNvCxnSpPr>
              <a:cxnSpLocks noChangeShapeType="1"/>
            </p:cNvCxnSpPr>
            <p:nvPr/>
          </p:nvCxnSpPr>
          <p:spPr bwMode="auto">
            <a:xfrm>
              <a:off x="461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8" name="AutoShape 28"/>
            <p:cNvCxnSpPr>
              <a:cxnSpLocks noChangeShapeType="1"/>
            </p:cNvCxnSpPr>
            <p:nvPr/>
          </p:nvCxnSpPr>
          <p:spPr bwMode="auto">
            <a:xfrm>
              <a:off x="483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9" name="AutoShape 29"/>
            <p:cNvCxnSpPr>
              <a:cxnSpLocks noChangeShapeType="1"/>
            </p:cNvCxnSpPr>
            <p:nvPr/>
          </p:nvCxnSpPr>
          <p:spPr bwMode="auto">
            <a:xfrm>
              <a:off x="5040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50" name="AutoShape 30"/>
            <p:cNvCxnSpPr>
              <a:cxnSpLocks noChangeShapeType="1"/>
            </p:cNvCxnSpPr>
            <p:nvPr/>
          </p:nvCxnSpPr>
          <p:spPr bwMode="auto">
            <a:xfrm>
              <a:off x="526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51" name="AutoShape 31"/>
            <p:cNvCxnSpPr>
              <a:cxnSpLocks noChangeShapeType="1"/>
            </p:cNvCxnSpPr>
            <p:nvPr/>
          </p:nvCxnSpPr>
          <p:spPr bwMode="auto">
            <a:xfrm>
              <a:off x="543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52" name="AutoShape 32"/>
            <p:cNvCxnSpPr>
              <a:cxnSpLocks noChangeShapeType="1"/>
            </p:cNvCxnSpPr>
            <p:nvPr/>
          </p:nvCxnSpPr>
          <p:spPr bwMode="auto">
            <a:xfrm>
              <a:off x="567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53" name="AutoShape 33"/>
            <p:cNvCxnSpPr>
              <a:cxnSpLocks noChangeShapeType="1"/>
            </p:cNvCxnSpPr>
            <p:nvPr/>
          </p:nvCxnSpPr>
          <p:spPr bwMode="auto">
            <a:xfrm>
              <a:off x="5885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54" name="AutoShape 34"/>
            <p:cNvCxnSpPr>
              <a:cxnSpLocks noChangeShapeType="1"/>
            </p:cNvCxnSpPr>
            <p:nvPr/>
          </p:nvCxnSpPr>
          <p:spPr bwMode="auto">
            <a:xfrm>
              <a:off x="610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55" name="AutoShape 35"/>
            <p:cNvCxnSpPr>
              <a:cxnSpLocks noChangeShapeType="1"/>
            </p:cNvCxnSpPr>
            <p:nvPr/>
          </p:nvCxnSpPr>
          <p:spPr bwMode="auto">
            <a:xfrm>
              <a:off x="632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56" name="AutoShape 36"/>
            <p:cNvCxnSpPr>
              <a:cxnSpLocks noChangeShapeType="1"/>
            </p:cNvCxnSpPr>
            <p:nvPr/>
          </p:nvCxnSpPr>
          <p:spPr bwMode="auto">
            <a:xfrm>
              <a:off x="6530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57" name="AutoShape 37"/>
            <p:cNvCxnSpPr>
              <a:cxnSpLocks noChangeShapeType="1"/>
            </p:cNvCxnSpPr>
            <p:nvPr/>
          </p:nvCxnSpPr>
          <p:spPr bwMode="auto">
            <a:xfrm>
              <a:off x="675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38"/>
          <p:cNvGrpSpPr>
            <a:grpSpLocks/>
          </p:cNvGrpSpPr>
          <p:nvPr/>
        </p:nvGrpSpPr>
        <p:grpSpPr bwMode="auto">
          <a:xfrm rot="16200000">
            <a:off x="4358481" y="2377281"/>
            <a:ext cx="1036638" cy="457200"/>
            <a:chOff x="4618" y="4941"/>
            <a:chExt cx="2135" cy="720"/>
          </a:xfrm>
        </p:grpSpPr>
        <p:cxnSp>
          <p:nvCxnSpPr>
            <p:cNvPr id="5159" name="AutoShape 39"/>
            <p:cNvCxnSpPr>
              <a:cxnSpLocks noChangeShapeType="1"/>
            </p:cNvCxnSpPr>
            <p:nvPr/>
          </p:nvCxnSpPr>
          <p:spPr bwMode="auto">
            <a:xfrm>
              <a:off x="461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0" name="AutoShape 40"/>
            <p:cNvCxnSpPr>
              <a:cxnSpLocks noChangeShapeType="1"/>
            </p:cNvCxnSpPr>
            <p:nvPr/>
          </p:nvCxnSpPr>
          <p:spPr bwMode="auto">
            <a:xfrm>
              <a:off x="483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1" name="AutoShape 41"/>
            <p:cNvCxnSpPr>
              <a:cxnSpLocks noChangeShapeType="1"/>
            </p:cNvCxnSpPr>
            <p:nvPr/>
          </p:nvCxnSpPr>
          <p:spPr bwMode="auto">
            <a:xfrm>
              <a:off x="5040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2" name="AutoShape 42"/>
            <p:cNvCxnSpPr>
              <a:cxnSpLocks noChangeShapeType="1"/>
            </p:cNvCxnSpPr>
            <p:nvPr/>
          </p:nvCxnSpPr>
          <p:spPr bwMode="auto">
            <a:xfrm>
              <a:off x="526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3" name="AutoShape 43"/>
            <p:cNvCxnSpPr>
              <a:cxnSpLocks noChangeShapeType="1"/>
            </p:cNvCxnSpPr>
            <p:nvPr/>
          </p:nvCxnSpPr>
          <p:spPr bwMode="auto">
            <a:xfrm>
              <a:off x="543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4" name="AutoShape 44"/>
            <p:cNvCxnSpPr>
              <a:cxnSpLocks noChangeShapeType="1"/>
            </p:cNvCxnSpPr>
            <p:nvPr/>
          </p:nvCxnSpPr>
          <p:spPr bwMode="auto">
            <a:xfrm>
              <a:off x="567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5" name="AutoShape 45"/>
            <p:cNvCxnSpPr>
              <a:cxnSpLocks noChangeShapeType="1"/>
            </p:cNvCxnSpPr>
            <p:nvPr/>
          </p:nvCxnSpPr>
          <p:spPr bwMode="auto">
            <a:xfrm>
              <a:off x="5885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6" name="AutoShape 46"/>
            <p:cNvCxnSpPr>
              <a:cxnSpLocks noChangeShapeType="1"/>
            </p:cNvCxnSpPr>
            <p:nvPr/>
          </p:nvCxnSpPr>
          <p:spPr bwMode="auto">
            <a:xfrm>
              <a:off x="6108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7" name="AutoShape 47"/>
            <p:cNvCxnSpPr>
              <a:cxnSpLocks noChangeShapeType="1"/>
            </p:cNvCxnSpPr>
            <p:nvPr/>
          </p:nvCxnSpPr>
          <p:spPr bwMode="auto">
            <a:xfrm>
              <a:off x="632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8" name="AutoShape 48"/>
            <p:cNvCxnSpPr>
              <a:cxnSpLocks noChangeShapeType="1"/>
            </p:cNvCxnSpPr>
            <p:nvPr/>
          </p:nvCxnSpPr>
          <p:spPr bwMode="auto">
            <a:xfrm>
              <a:off x="6530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9" name="AutoShape 49"/>
            <p:cNvCxnSpPr>
              <a:cxnSpLocks noChangeShapeType="1"/>
            </p:cNvCxnSpPr>
            <p:nvPr/>
          </p:nvCxnSpPr>
          <p:spPr bwMode="auto">
            <a:xfrm>
              <a:off x="6753" y="4941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56" name="TextBox 55"/>
          <p:cNvSpPr txBox="1"/>
          <p:nvPr/>
        </p:nvSpPr>
        <p:spPr>
          <a:xfrm>
            <a:off x="4800600" y="4648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Figure 4 – FEA sample </a:t>
            </a:r>
          </a:p>
          <a:p>
            <a:pPr algn="ctr"/>
            <a:r>
              <a:rPr lang="en-US" sz="2400" i="1" dirty="0" smtClean="0">
                <a:latin typeface="Calibri" pitchFamily="34" charset="0"/>
              </a:rPr>
              <a:t>Using 4 sections and a distributed known load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7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Calibri" pitchFamily="34" charset="0"/>
              </a:rPr>
              <a:t>Two sections</a:t>
            </a:r>
            <a:endParaRPr lang="en-US" sz="4400" b="1" dirty="0"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8621" t="13208" r="20690" b="11321"/>
          <a:stretch>
            <a:fillRect/>
          </a:stretch>
        </p:blipFill>
        <p:spPr bwMode="auto">
          <a:xfrm>
            <a:off x="1905000" y="99060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6059269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Figure 5 – Two sections</a:t>
            </a:r>
          </a:p>
          <a:p>
            <a:pPr algn="ctr"/>
            <a:r>
              <a:rPr lang="en-US" sz="2400" i="1" dirty="0" smtClean="0"/>
              <a:t>Not an option!</a:t>
            </a:r>
            <a:endParaRPr lang="en-US" sz="2400" b="1" i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505200" y="762000"/>
            <a:ext cx="1219200" cy="457200"/>
            <a:chOff x="3625850" y="1215570"/>
            <a:chExt cx="946150" cy="457200"/>
          </a:xfrm>
        </p:grpSpPr>
        <p:cxnSp>
          <p:nvCxnSpPr>
            <p:cNvPr id="6150" name="AutoShape 6"/>
            <p:cNvCxnSpPr>
              <a:cxnSpLocks noChangeShapeType="1"/>
            </p:cNvCxnSpPr>
            <p:nvPr/>
          </p:nvCxnSpPr>
          <p:spPr bwMode="auto">
            <a:xfrm>
              <a:off x="3625850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1" name="AutoShape 7"/>
            <p:cNvCxnSpPr>
              <a:cxnSpLocks noChangeShapeType="1"/>
            </p:cNvCxnSpPr>
            <p:nvPr/>
          </p:nvCxnSpPr>
          <p:spPr bwMode="auto">
            <a:xfrm>
              <a:off x="3736975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2" name="AutoShape 8"/>
            <p:cNvCxnSpPr>
              <a:cxnSpLocks noChangeShapeType="1"/>
            </p:cNvCxnSpPr>
            <p:nvPr/>
          </p:nvCxnSpPr>
          <p:spPr bwMode="auto">
            <a:xfrm>
              <a:off x="3889375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3" name="AutoShape 9"/>
            <p:cNvCxnSpPr>
              <a:cxnSpLocks noChangeShapeType="1"/>
            </p:cNvCxnSpPr>
            <p:nvPr/>
          </p:nvCxnSpPr>
          <p:spPr bwMode="auto">
            <a:xfrm>
              <a:off x="4020820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4" name="AutoShape 10"/>
            <p:cNvCxnSpPr>
              <a:cxnSpLocks noChangeShapeType="1"/>
            </p:cNvCxnSpPr>
            <p:nvPr/>
          </p:nvCxnSpPr>
          <p:spPr bwMode="auto">
            <a:xfrm>
              <a:off x="4162425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5" name="AutoShape 11"/>
            <p:cNvCxnSpPr>
              <a:cxnSpLocks noChangeShapeType="1"/>
            </p:cNvCxnSpPr>
            <p:nvPr/>
          </p:nvCxnSpPr>
          <p:spPr bwMode="auto">
            <a:xfrm>
              <a:off x="4298950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6" name="AutoShape 12"/>
            <p:cNvCxnSpPr>
              <a:cxnSpLocks noChangeShapeType="1"/>
            </p:cNvCxnSpPr>
            <p:nvPr/>
          </p:nvCxnSpPr>
          <p:spPr bwMode="auto">
            <a:xfrm>
              <a:off x="4430395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7" name="AutoShape 13"/>
            <p:cNvCxnSpPr>
              <a:cxnSpLocks noChangeShapeType="1"/>
            </p:cNvCxnSpPr>
            <p:nvPr/>
          </p:nvCxnSpPr>
          <p:spPr bwMode="auto">
            <a:xfrm>
              <a:off x="4572000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4"/>
          <p:cNvGrpSpPr/>
          <p:nvPr/>
        </p:nvGrpSpPr>
        <p:grpSpPr>
          <a:xfrm rot="10800000">
            <a:off x="3535136" y="5257800"/>
            <a:ext cx="1341664" cy="457200"/>
            <a:chOff x="3625850" y="1215570"/>
            <a:chExt cx="946150" cy="457200"/>
          </a:xfrm>
        </p:grpSpPr>
        <p:cxnSp>
          <p:nvCxnSpPr>
            <p:cNvPr id="36" name="AutoShape 6"/>
            <p:cNvCxnSpPr>
              <a:cxnSpLocks noChangeShapeType="1"/>
            </p:cNvCxnSpPr>
            <p:nvPr/>
          </p:nvCxnSpPr>
          <p:spPr bwMode="auto">
            <a:xfrm>
              <a:off x="3625850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7"/>
            <p:cNvCxnSpPr>
              <a:cxnSpLocks noChangeShapeType="1"/>
            </p:cNvCxnSpPr>
            <p:nvPr/>
          </p:nvCxnSpPr>
          <p:spPr bwMode="auto">
            <a:xfrm>
              <a:off x="3736975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8"/>
            <p:cNvCxnSpPr>
              <a:cxnSpLocks noChangeShapeType="1"/>
            </p:cNvCxnSpPr>
            <p:nvPr/>
          </p:nvCxnSpPr>
          <p:spPr bwMode="auto">
            <a:xfrm>
              <a:off x="3889375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9"/>
            <p:cNvCxnSpPr>
              <a:cxnSpLocks noChangeShapeType="1"/>
            </p:cNvCxnSpPr>
            <p:nvPr/>
          </p:nvCxnSpPr>
          <p:spPr bwMode="auto">
            <a:xfrm>
              <a:off x="4020820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10"/>
            <p:cNvCxnSpPr>
              <a:cxnSpLocks noChangeShapeType="1"/>
            </p:cNvCxnSpPr>
            <p:nvPr/>
          </p:nvCxnSpPr>
          <p:spPr bwMode="auto">
            <a:xfrm>
              <a:off x="4162425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" name="AutoShape 11"/>
            <p:cNvCxnSpPr>
              <a:cxnSpLocks noChangeShapeType="1"/>
            </p:cNvCxnSpPr>
            <p:nvPr/>
          </p:nvCxnSpPr>
          <p:spPr bwMode="auto">
            <a:xfrm>
              <a:off x="4298950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12"/>
            <p:cNvCxnSpPr>
              <a:cxnSpLocks noChangeShapeType="1"/>
            </p:cNvCxnSpPr>
            <p:nvPr/>
          </p:nvCxnSpPr>
          <p:spPr bwMode="auto">
            <a:xfrm>
              <a:off x="4430395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13"/>
            <p:cNvCxnSpPr>
              <a:cxnSpLocks noChangeShapeType="1"/>
            </p:cNvCxnSpPr>
            <p:nvPr/>
          </p:nvCxnSpPr>
          <p:spPr bwMode="auto">
            <a:xfrm>
              <a:off x="4572000" y="121557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762000"/>
            <a:ext cx="7715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238"/>
          <p:cNvSpPr txBox="1">
            <a:spLocks noChangeArrowheads="1"/>
          </p:cNvSpPr>
          <p:nvPr/>
        </p:nvSpPr>
        <p:spPr bwMode="auto">
          <a:xfrm>
            <a:off x="5019675" y="228600"/>
            <a:ext cx="397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Pressure Distribution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MPa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>
          <a:blip r:embed="rId3" cstate="print"/>
          <a:srcRect l="10089" t="7965" r="20420" b="13853"/>
          <a:stretch>
            <a:fillRect/>
          </a:stretch>
        </p:blipFill>
        <p:spPr bwMode="auto">
          <a:xfrm>
            <a:off x="2057400" y="9906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Four sections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019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Figure 6 – Four sections</a:t>
            </a:r>
          </a:p>
          <a:p>
            <a:pPr algn="ctr"/>
            <a:r>
              <a:rPr lang="en-US" sz="2800" i="1" dirty="0" smtClean="0">
                <a:latin typeface="Calibri" pitchFamily="34" charset="0"/>
              </a:rPr>
              <a:t>Still not uniform</a:t>
            </a:r>
            <a:endParaRPr lang="en-US" sz="2800" b="1" i="1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BC8B-5BE3-46C4-A7D7-933215032A6D}" type="slidenum">
              <a:rPr lang="en-US" smtClean="0">
                <a:latin typeface="Calibri" pitchFamily="34" charset="0"/>
              </a:rPr>
              <a:pPr>
                <a:defRPr/>
              </a:pPr>
              <a:t>9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6151" name="AutoShape 7"/>
          <p:cNvCxnSpPr>
            <a:cxnSpLocks noChangeShapeType="1"/>
          </p:cNvCxnSpPr>
          <p:nvPr/>
        </p:nvCxnSpPr>
        <p:spPr bwMode="auto">
          <a:xfrm>
            <a:off x="3581400" y="1066800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3" name="AutoShape 9"/>
          <p:cNvCxnSpPr>
            <a:cxnSpLocks noChangeShapeType="1"/>
          </p:cNvCxnSpPr>
          <p:nvPr/>
        </p:nvCxnSpPr>
        <p:spPr bwMode="auto">
          <a:xfrm>
            <a:off x="3810000" y="1066800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5" name="AutoShape 11"/>
          <p:cNvCxnSpPr>
            <a:cxnSpLocks noChangeShapeType="1"/>
          </p:cNvCxnSpPr>
          <p:nvPr/>
        </p:nvCxnSpPr>
        <p:spPr bwMode="auto">
          <a:xfrm>
            <a:off x="4038600" y="1066800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6" name="AutoShape 12"/>
          <p:cNvCxnSpPr>
            <a:cxnSpLocks noChangeShapeType="1"/>
          </p:cNvCxnSpPr>
          <p:nvPr/>
        </p:nvCxnSpPr>
        <p:spPr bwMode="auto">
          <a:xfrm>
            <a:off x="4267200" y="1066800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5715000"/>
            <a:ext cx="1244600" cy="6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2"/>
          <p:cNvGrpSpPr/>
          <p:nvPr/>
        </p:nvGrpSpPr>
        <p:grpSpPr>
          <a:xfrm rot="10800000">
            <a:off x="3429000" y="5486399"/>
            <a:ext cx="1371600" cy="533399"/>
            <a:chOff x="3845922" y="1382484"/>
            <a:chExt cx="693420" cy="457200"/>
          </a:xfrm>
        </p:grpSpPr>
        <p:cxnSp>
          <p:nvCxnSpPr>
            <p:cNvPr id="27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3"/>
          <p:cNvGrpSpPr/>
          <p:nvPr/>
        </p:nvGrpSpPr>
        <p:grpSpPr>
          <a:xfrm rot="16200000">
            <a:off x="1181100" y="3238500"/>
            <a:ext cx="1219200" cy="533400"/>
            <a:chOff x="3845922" y="1382484"/>
            <a:chExt cx="693420" cy="457200"/>
          </a:xfrm>
        </p:grpSpPr>
        <p:cxnSp>
          <p:nvCxnSpPr>
            <p:cNvPr id="35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49"/>
          <p:cNvGrpSpPr/>
          <p:nvPr/>
        </p:nvGrpSpPr>
        <p:grpSpPr>
          <a:xfrm rot="5400000">
            <a:off x="5905500" y="3162300"/>
            <a:ext cx="1219200" cy="685800"/>
            <a:chOff x="3845922" y="1382484"/>
            <a:chExt cx="693420" cy="457200"/>
          </a:xfrm>
        </p:grpSpPr>
        <p:cxnSp>
          <p:nvCxnSpPr>
            <p:cNvPr id="51" name="AutoShape 7"/>
            <p:cNvCxnSpPr>
              <a:cxnSpLocks noChangeShapeType="1"/>
            </p:cNvCxnSpPr>
            <p:nvPr/>
          </p:nvCxnSpPr>
          <p:spPr bwMode="auto">
            <a:xfrm>
              <a:off x="38459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8"/>
            <p:cNvCxnSpPr>
              <a:cxnSpLocks noChangeShapeType="1"/>
            </p:cNvCxnSpPr>
            <p:nvPr/>
          </p:nvCxnSpPr>
          <p:spPr bwMode="auto">
            <a:xfrm>
              <a:off x="399832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9"/>
            <p:cNvCxnSpPr>
              <a:cxnSpLocks noChangeShapeType="1"/>
            </p:cNvCxnSpPr>
            <p:nvPr/>
          </p:nvCxnSpPr>
          <p:spPr bwMode="auto">
            <a:xfrm>
              <a:off x="412976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10"/>
            <p:cNvCxnSpPr>
              <a:cxnSpLocks noChangeShapeType="1"/>
            </p:cNvCxnSpPr>
            <p:nvPr/>
          </p:nvCxnSpPr>
          <p:spPr bwMode="auto">
            <a:xfrm>
              <a:off x="427137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5" name="AutoShape 11"/>
            <p:cNvCxnSpPr>
              <a:cxnSpLocks noChangeShapeType="1"/>
            </p:cNvCxnSpPr>
            <p:nvPr/>
          </p:nvCxnSpPr>
          <p:spPr bwMode="auto">
            <a:xfrm>
              <a:off x="4407897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12"/>
            <p:cNvCxnSpPr>
              <a:cxnSpLocks noChangeShapeType="1"/>
            </p:cNvCxnSpPr>
            <p:nvPr/>
          </p:nvCxnSpPr>
          <p:spPr bwMode="auto">
            <a:xfrm>
              <a:off x="4539342" y="1382484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762000"/>
            <a:ext cx="7715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238"/>
          <p:cNvSpPr txBox="1">
            <a:spLocks noChangeArrowheads="1"/>
          </p:cNvSpPr>
          <p:nvPr/>
        </p:nvSpPr>
        <p:spPr bwMode="auto">
          <a:xfrm>
            <a:off x="5019675" y="228600"/>
            <a:ext cx="397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Pressure Distribution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MPa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AutoShape 11"/>
          <p:cNvCxnSpPr>
            <a:cxnSpLocks noChangeShapeType="1"/>
          </p:cNvCxnSpPr>
          <p:nvPr/>
        </p:nvCxnSpPr>
        <p:spPr bwMode="auto">
          <a:xfrm>
            <a:off x="4516755" y="1066800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0" name="AutoShape 12"/>
          <p:cNvCxnSpPr>
            <a:cxnSpLocks noChangeShapeType="1"/>
          </p:cNvCxnSpPr>
          <p:nvPr/>
        </p:nvCxnSpPr>
        <p:spPr bwMode="auto">
          <a:xfrm>
            <a:off x="4724400" y="1066800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10790</TotalTime>
  <Words>986</Words>
  <Application>Microsoft Office PowerPoint</Application>
  <PresentationFormat>On-screen Show (4:3)</PresentationFormat>
  <Paragraphs>364</Paragraphs>
  <Slides>35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Oriel</vt:lpstr>
      <vt:lpstr>Image</vt:lpstr>
      <vt:lpstr>The CRUSHED Experiment </vt:lpstr>
      <vt:lpstr>The Experiment</vt:lpstr>
      <vt:lpstr>Concept Generation</vt:lpstr>
      <vt:lpstr>Concept Generation</vt:lpstr>
      <vt:lpstr>Concept Generation</vt:lpstr>
      <vt:lpstr>The Design Process</vt:lpstr>
      <vt:lpstr>FEA</vt:lpstr>
      <vt:lpstr>Two sections</vt:lpstr>
      <vt:lpstr>Four sections</vt:lpstr>
      <vt:lpstr>Six sections</vt:lpstr>
      <vt:lpstr>Eight sections</vt:lpstr>
      <vt:lpstr>Force application</vt:lpstr>
      <vt:lpstr>Material Selection</vt:lpstr>
      <vt:lpstr>Final Design (for 10,000 psi)</vt:lpstr>
      <vt:lpstr>The problem:</vt:lpstr>
      <vt:lpstr>Available actuators considering our budget</vt:lpstr>
      <vt:lpstr>New Ring Dimensions and forces</vt:lpstr>
      <vt:lpstr>Optimizing</vt:lpstr>
      <vt:lpstr>I - beams</vt:lpstr>
      <vt:lpstr>I - beams</vt:lpstr>
      <vt:lpstr>I – beams w4-13</vt:lpstr>
      <vt:lpstr>Replacing Actuators by Stationary Columns</vt:lpstr>
      <vt:lpstr>Replacing Actuators by Stationary Columns</vt:lpstr>
      <vt:lpstr>Replacing Actuators by Stationary Columns</vt:lpstr>
      <vt:lpstr>Final System</vt:lpstr>
      <vt:lpstr>New FEA</vt:lpstr>
      <vt:lpstr>Welding points</vt:lpstr>
      <vt:lpstr>Safety</vt:lpstr>
      <vt:lpstr>Procedure for Use</vt:lpstr>
      <vt:lpstr>Pipe Pressure vs. Hydraulic Pressure</vt:lpstr>
      <vt:lpstr>Testing</vt:lpstr>
      <vt:lpstr>Cost</vt:lpstr>
      <vt:lpstr>Conclusion</vt:lpstr>
      <vt:lpstr>Acknowledgments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 TF-L5 Cable   Individual Strand Analysis</dc:title>
  <dc:creator>asc-user</dc:creator>
  <cp:lastModifiedBy>Carlos</cp:lastModifiedBy>
  <cp:revision>508</cp:revision>
  <dcterms:created xsi:type="dcterms:W3CDTF">2010-05-05T16:17:54Z</dcterms:created>
  <dcterms:modified xsi:type="dcterms:W3CDTF">2011-04-11T21:37:05Z</dcterms:modified>
</cp:coreProperties>
</file>