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2" r:id="rId3"/>
    <p:sldId id="282" r:id="rId4"/>
    <p:sldId id="257" r:id="rId5"/>
    <p:sldId id="279" r:id="rId6"/>
    <p:sldId id="286" r:id="rId7"/>
    <p:sldId id="264" r:id="rId8"/>
    <p:sldId id="281" r:id="rId9"/>
    <p:sldId id="273" r:id="rId10"/>
    <p:sldId id="276" r:id="rId11"/>
    <p:sldId id="277" r:id="rId12"/>
    <p:sldId id="278" r:id="rId13"/>
    <p:sldId id="296" r:id="rId14"/>
    <p:sldId id="298" r:id="rId15"/>
    <p:sldId id="291" r:id="rId16"/>
    <p:sldId id="283" r:id="rId17"/>
    <p:sldId id="284" r:id="rId18"/>
    <p:sldId id="285" r:id="rId19"/>
    <p:sldId id="288" r:id="rId20"/>
    <p:sldId id="289" r:id="rId21"/>
    <p:sldId id="299" r:id="rId22"/>
    <p:sldId id="300" r:id="rId23"/>
    <p:sldId id="301" r:id="rId24"/>
    <p:sldId id="304" r:id="rId25"/>
    <p:sldId id="305" r:id="rId26"/>
    <p:sldId id="306" r:id="rId27"/>
    <p:sldId id="309" r:id="rId28"/>
    <p:sldId id="271" r:id="rId29"/>
    <p:sldId id="287" r:id="rId30"/>
    <p:sldId id="280" r:id="rId31"/>
    <p:sldId id="303" r:id="rId32"/>
    <p:sldId id="307" r:id="rId33"/>
    <p:sldId id="30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129" autoAdjust="0"/>
    <p:restoredTop sz="86996" autoAdjust="0"/>
  </p:normalViewPr>
  <p:slideViewPr>
    <p:cSldViewPr>
      <p:cViewPr>
        <p:scale>
          <a:sx n="57" d="100"/>
          <a:sy n="57" d="100"/>
        </p:scale>
        <p:origin x="1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%20Desautel\School\Fall%202010\Senior%20Design\Calculations\Experim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%20Desautel\School\Spring%202011\Senior%20Design\Calculations\Experiment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%20Desautel\School\Spring%202011\Senior%20Design\Calculations\Experiment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800"/>
              <a:t>Non-Dimensional Linear expansion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Theoretical</c:v>
          </c:tx>
          <c:xVal>
            <c:numRef>
              <c:f>Calculations!$G$9:$G$19</c:f>
              <c:numCache>
                <c:formatCode>General</c:formatCode>
                <c:ptCount val="11"/>
                <c:pt idx="0">
                  <c:v>3.6800000000000455E-4</c:v>
                </c:pt>
                <c:pt idx="1">
                  <c:v>5.9800000000000803E-4</c:v>
                </c:pt>
                <c:pt idx="2">
                  <c:v>8.2800000000000267E-4</c:v>
                </c:pt>
                <c:pt idx="3">
                  <c:v>1.0579999999999958E-3</c:v>
                </c:pt>
                <c:pt idx="4">
                  <c:v>1.2880000000000111E-3</c:v>
                </c:pt>
                <c:pt idx="5">
                  <c:v>1.5180000000000117E-3</c:v>
                </c:pt>
                <c:pt idx="6">
                  <c:v>1.7480000000000178E-3</c:v>
                </c:pt>
                <c:pt idx="7">
                  <c:v>1.9780000000000188E-3</c:v>
                </c:pt>
                <c:pt idx="8">
                  <c:v>2.2080000000000276E-3</c:v>
                </c:pt>
                <c:pt idx="9">
                  <c:v>2.4380000000000074E-3</c:v>
                </c:pt>
                <c:pt idx="10">
                  <c:v>2.6680000000000258E-3</c:v>
                </c:pt>
              </c:numCache>
            </c:numRef>
          </c:xVal>
          <c:yVal>
            <c:numRef>
              <c:f>Calculations!$F$9:$F$19</c:f>
              <c:numCache>
                <c:formatCode>General</c:formatCode>
                <c:ptCount val="11"/>
                <c:pt idx="0">
                  <c:v>3.6800000000000455E-4</c:v>
                </c:pt>
                <c:pt idx="1">
                  <c:v>5.9800000000000803E-4</c:v>
                </c:pt>
                <c:pt idx="2">
                  <c:v>8.2800000000000267E-4</c:v>
                </c:pt>
                <c:pt idx="3">
                  <c:v>1.0580000000000053E-3</c:v>
                </c:pt>
                <c:pt idx="4">
                  <c:v>1.2879999999999999E-3</c:v>
                </c:pt>
                <c:pt idx="5">
                  <c:v>1.5180000000000117E-3</c:v>
                </c:pt>
                <c:pt idx="6">
                  <c:v>1.7480000000000178E-3</c:v>
                </c:pt>
                <c:pt idx="7">
                  <c:v>1.9780000000000188E-3</c:v>
                </c:pt>
                <c:pt idx="8">
                  <c:v>2.2080000000000276E-3</c:v>
                </c:pt>
                <c:pt idx="9">
                  <c:v>2.4380000000000074E-3</c:v>
                </c:pt>
                <c:pt idx="10">
                  <c:v>2.6680000000000258E-3</c:v>
                </c:pt>
              </c:numCache>
            </c:numRef>
          </c:yVal>
        </c:ser>
        <c:ser>
          <c:idx val="1"/>
          <c:order val="1"/>
          <c:tx>
            <c:v>Experimental</c:v>
          </c:tx>
          <c:xVal>
            <c:numRef>
              <c:f>Calculations!$G$27:$G$37</c:f>
              <c:numCache>
                <c:formatCode>General</c:formatCode>
                <c:ptCount val="11"/>
                <c:pt idx="0">
                  <c:v>4.8300000000000415E-4</c:v>
                </c:pt>
                <c:pt idx="1">
                  <c:v>6.210000000000049E-4</c:v>
                </c:pt>
                <c:pt idx="2">
                  <c:v>7.176000000000079E-4</c:v>
                </c:pt>
                <c:pt idx="3">
                  <c:v>9.2000000000000447E-4</c:v>
                </c:pt>
                <c:pt idx="4">
                  <c:v>1.0809999999999999E-3</c:v>
                </c:pt>
                <c:pt idx="5">
                  <c:v>1.2190000000000037E-3</c:v>
                </c:pt>
                <c:pt idx="6">
                  <c:v>1.3386000000000125E-3</c:v>
                </c:pt>
                <c:pt idx="7">
                  <c:v>1.3937999999999999E-3</c:v>
                </c:pt>
                <c:pt idx="8">
                  <c:v>1.4720000000000093E-3</c:v>
                </c:pt>
                <c:pt idx="9">
                  <c:v>1.7480000000000178E-3</c:v>
                </c:pt>
                <c:pt idx="10">
                  <c:v>1.9780000000000188E-3</c:v>
                </c:pt>
              </c:numCache>
            </c:numRef>
          </c:xVal>
          <c:yVal>
            <c:numRef>
              <c:f>Calculations!$F$27:$F$37</c:f>
              <c:numCache>
                <c:formatCode>General</c:formatCode>
                <c:ptCount val="11"/>
                <c:pt idx="0">
                  <c:v>5.400902065557815E-4</c:v>
                </c:pt>
                <c:pt idx="1">
                  <c:v>6.0903789249907485E-4</c:v>
                </c:pt>
                <c:pt idx="2">
                  <c:v>7.7566146686202265E-4</c:v>
                </c:pt>
                <c:pt idx="3">
                  <c:v>1.0054870866729867E-3</c:v>
                </c:pt>
                <c:pt idx="4">
                  <c:v>1.1606193800453941E-3</c:v>
                </c:pt>
                <c:pt idx="5">
                  <c:v>1.2525496279697781E-3</c:v>
                </c:pt>
                <c:pt idx="6">
                  <c:v>1.5053578097618671E-3</c:v>
                </c:pt>
                <c:pt idx="7">
                  <c:v>1.608779338676797E-3</c:v>
                </c:pt>
                <c:pt idx="8">
                  <c:v>1.7064552270964503E-3</c:v>
                </c:pt>
                <c:pt idx="9">
                  <c:v>1.8960613634405011E-3</c:v>
                </c:pt>
                <c:pt idx="10">
                  <c:v>1.9535177683932554E-3</c:v>
                </c:pt>
              </c:numCache>
            </c:numRef>
          </c:yVal>
        </c:ser>
        <c:axId val="63687680"/>
        <c:axId val="63329408"/>
      </c:scatterChart>
      <c:valAx>
        <c:axId val="63687680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l-GR" sz="2400" b="0" dirty="0"/>
                  <a:t>α</a:t>
                </a:r>
                <a:r>
                  <a:rPr lang="el-GR" sz="2400" b="0" dirty="0" smtClean="0"/>
                  <a:t>*(</a:t>
                </a:r>
                <a:r>
                  <a:rPr lang="en-US" sz="2400" b="0" dirty="0" smtClean="0"/>
                  <a:t>T</a:t>
                </a:r>
                <a:r>
                  <a:rPr lang="en-US" sz="2400" b="0" dirty="0"/>
                  <a:t>₂-T₁)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63329408"/>
        <c:crosses val="autoZero"/>
        <c:crossBetween val="midCat"/>
      </c:valAx>
      <c:valAx>
        <c:axId val="6332940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l-GR" sz="2400" b="0" dirty="0"/>
                  <a:t>Δ</a:t>
                </a:r>
                <a:r>
                  <a:rPr lang="en-US" sz="2400" b="0" dirty="0"/>
                  <a:t>L/L</a:t>
                </a:r>
                <a:r>
                  <a:rPr lang="en-US" b="0" dirty="0"/>
                  <a:t>₀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636876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8924618970375082"/>
          <c:y val="0.41216964634114928"/>
          <c:w val="0.2048946551587324"/>
          <c:h val="0.16794653218299999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Change in Housing Temperature vs. Time 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Theoretical Housing Temperature Change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Data!$C$7:$C$111</c:f>
              <c:numCache>
                <c:formatCode>0.00E+00</c:formatCode>
                <c:ptCount val="105"/>
                <c:pt idx="0" formatCode="General">
                  <c:v>0</c:v>
                </c:pt>
                <c:pt idx="1">
                  <c:v>2.1381513718371019E-3</c:v>
                </c:pt>
                <c:pt idx="2">
                  <c:v>4.2763027436742143E-3</c:v>
                </c:pt>
                <c:pt idx="3">
                  <c:v>6.4144541155112724E-3</c:v>
                </c:pt>
                <c:pt idx="4">
                  <c:v>8.5526054873484043E-3</c:v>
                </c:pt>
                <c:pt idx="5">
                  <c:v>1.924336234653385E-2</c:v>
                </c:pt>
                <c:pt idx="6">
                  <c:v>2.9934119205719392E-2</c:v>
                </c:pt>
                <c:pt idx="7">
                  <c:v>4.0624876064904655E-2</c:v>
                </c:pt>
                <c:pt idx="8">
                  <c:v>5.1315632924090443E-2</c:v>
                </c:pt>
                <c:pt idx="9">
                  <c:v>9.1429782302255E-2</c:v>
                </c:pt>
                <c:pt idx="10">
                  <c:v>0.13154393168042081</c:v>
                </c:pt>
                <c:pt idx="11">
                  <c:v>0.17165808105858488</c:v>
                </c:pt>
                <c:pt idx="12">
                  <c:v>0.21177223043674942</c:v>
                </c:pt>
                <c:pt idx="13">
                  <c:v>0.2580508657427919</c:v>
                </c:pt>
                <c:pt idx="14">
                  <c:v>0.30432950104883344</c:v>
                </c:pt>
                <c:pt idx="15">
                  <c:v>0.35060813635487514</c:v>
                </c:pt>
                <c:pt idx="16">
                  <c:v>0.39688677166091735</c:v>
                </c:pt>
                <c:pt idx="17">
                  <c:v>0.45228140821770502</c:v>
                </c:pt>
                <c:pt idx="18" formatCode="General">
                  <c:v>0.50767604477449402</c:v>
                </c:pt>
                <c:pt idx="19" formatCode="General">
                  <c:v>0.56307068133128302</c:v>
                </c:pt>
                <c:pt idx="20" formatCode="General">
                  <c:v>0.61846531788807479</c:v>
                </c:pt>
                <c:pt idx="21" formatCode="General">
                  <c:v>0.68404267554392695</c:v>
                </c:pt>
                <c:pt idx="22" formatCode="General">
                  <c:v>0.74962003319978554</c:v>
                </c:pt>
                <c:pt idx="23" formatCode="General">
                  <c:v>0.81519739085563458</c:v>
                </c:pt>
                <c:pt idx="24" formatCode="General">
                  <c:v>0.88077474851149062</c:v>
                </c:pt>
                <c:pt idx="25" formatCode="General">
                  <c:v>0.95975721256044311</c:v>
                </c:pt>
                <c:pt idx="26" formatCode="General">
                  <c:v>1.0387396766093868</c:v>
                </c:pt>
                <c:pt idx="27" formatCode="General">
                  <c:v>1.11772214065834</c:v>
                </c:pt>
                <c:pt idx="28" formatCode="General">
                  <c:v>1.19670460470729</c:v>
                </c:pt>
                <c:pt idx="29" formatCode="General">
                  <c:v>1.2943025634119045</c:v>
                </c:pt>
                <c:pt idx="30" formatCode="General">
                  <c:v>1.3919005221164999</c:v>
                </c:pt>
                <c:pt idx="31" formatCode="General">
                  <c:v>1.4894984808211098</c:v>
                </c:pt>
                <c:pt idx="32" formatCode="General">
                  <c:v>1.5870964395257101</c:v>
                </c:pt>
                <c:pt idx="33" formatCode="General">
                  <c:v>1.7122344994395298</c:v>
                </c:pt>
                <c:pt idx="34" formatCode="General">
                  <c:v>1.8373725593533401</c:v>
                </c:pt>
                <c:pt idx="35" formatCode="General">
                  <c:v>1.96251061926715</c:v>
                </c:pt>
                <c:pt idx="36" formatCode="General">
                  <c:v>2.0876486791809588</c:v>
                </c:pt>
                <c:pt idx="37" formatCode="General">
                  <c:v>2.2555400842625999</c:v>
                </c:pt>
                <c:pt idx="38" formatCode="General">
                  <c:v>2.4234314893442397</c:v>
                </c:pt>
                <c:pt idx="39" formatCode="General">
                  <c:v>2.5913228944258639</c:v>
                </c:pt>
                <c:pt idx="40" formatCode="General">
                  <c:v>2.7592142995075162</c:v>
                </c:pt>
                <c:pt idx="41" formatCode="General">
                  <c:v>2.9879014185644062</c:v>
                </c:pt>
                <c:pt idx="42" formatCode="General">
                  <c:v>3.2165885376212877</c:v>
                </c:pt>
                <c:pt idx="43" formatCode="General">
                  <c:v>3.4452756566781777</c:v>
                </c:pt>
                <c:pt idx="44" formatCode="General">
                  <c:v>3.6739627757350699</c:v>
                </c:pt>
                <c:pt idx="45" formatCode="General">
                  <c:v>3.9311150688088277</c:v>
                </c:pt>
                <c:pt idx="46" formatCode="General">
                  <c:v>4.1882673618825814</c:v>
                </c:pt>
                <c:pt idx="47" formatCode="General">
                  <c:v>4.4454196549563401</c:v>
                </c:pt>
                <c:pt idx="48" formatCode="General">
                  <c:v>4.7025719480300863</c:v>
                </c:pt>
                <c:pt idx="49" formatCode="General">
                  <c:v>4.8536394925096289</c:v>
                </c:pt>
                <c:pt idx="50" formatCode="General">
                  <c:v>5.00470703698912</c:v>
                </c:pt>
                <c:pt idx="51" formatCode="General">
                  <c:v>5.1557745814686298</c:v>
                </c:pt>
                <c:pt idx="52" formatCode="General">
                  <c:v>5.3068421259481564</c:v>
                </c:pt>
                <c:pt idx="53" formatCode="General">
                  <c:v>5.4579096704276475</c:v>
                </c:pt>
                <c:pt idx="54" formatCode="General">
                  <c:v>5.6089772149071555</c:v>
                </c:pt>
                <c:pt idx="55" formatCode="General">
                  <c:v>5.7600447593866697</c:v>
                </c:pt>
                <c:pt idx="56" formatCode="General">
                  <c:v>5.9111123038661804</c:v>
                </c:pt>
                <c:pt idx="57" formatCode="General">
                  <c:v>6.1180426263763765</c:v>
                </c:pt>
                <c:pt idx="58" formatCode="General">
                  <c:v>6.3249729488865656</c:v>
                </c:pt>
                <c:pt idx="59" formatCode="General">
                  <c:v>6.5319032713967875</c:v>
                </c:pt>
                <c:pt idx="60" formatCode="General">
                  <c:v>6.7388335939069899</c:v>
                </c:pt>
                <c:pt idx="61" formatCode="General">
                  <c:v>6.9956424965459902</c:v>
                </c:pt>
                <c:pt idx="62" formatCode="General">
                  <c:v>7.2524513991849897</c:v>
                </c:pt>
                <c:pt idx="63" formatCode="General">
                  <c:v>7.5092603018240061</c:v>
                </c:pt>
                <c:pt idx="64" formatCode="General">
                  <c:v>7.7660692044629904</c:v>
                </c:pt>
                <c:pt idx="65" formatCode="General">
                  <c:v>7.9310885503917703</c:v>
                </c:pt>
                <c:pt idx="66" formatCode="General">
                  <c:v>8.0961078963205395</c:v>
                </c:pt>
                <c:pt idx="67" formatCode="General">
                  <c:v>8.2611272422493105</c:v>
                </c:pt>
                <c:pt idx="68" formatCode="General">
                  <c:v>8.4261465881781028</c:v>
                </c:pt>
                <c:pt idx="69" formatCode="General">
                  <c:v>8.5911659341068489</c:v>
                </c:pt>
                <c:pt idx="70" formatCode="General">
                  <c:v>8.7561852800356306</c:v>
                </c:pt>
                <c:pt idx="71" formatCode="General">
                  <c:v>8.9212046259644104</c:v>
                </c:pt>
                <c:pt idx="72" formatCode="General">
                  <c:v>9.0862239718931619</c:v>
                </c:pt>
                <c:pt idx="73" formatCode="General">
                  <c:v>9.2963139704347419</c:v>
                </c:pt>
                <c:pt idx="74" formatCode="General">
                  <c:v>9.5064039689763806</c:v>
                </c:pt>
                <c:pt idx="75" formatCode="General">
                  <c:v>9.7164939675179802</c:v>
                </c:pt>
                <c:pt idx="76" formatCode="General">
                  <c:v>9.926583966059578</c:v>
                </c:pt>
                <c:pt idx="77" formatCode="General">
                  <c:v>10.1699070107751</c:v>
                </c:pt>
                <c:pt idx="78" formatCode="General">
                  <c:v>10.413230055490599</c:v>
                </c:pt>
                <c:pt idx="79" formatCode="General">
                  <c:v>10.656553100206002</c:v>
                </c:pt>
                <c:pt idx="80" formatCode="General">
                  <c:v>10.8998761449215</c:v>
                </c:pt>
                <c:pt idx="81" formatCode="General">
                  <c:v>11.066374386280801</c:v>
                </c:pt>
                <c:pt idx="82" formatCode="General">
                  <c:v>11.232872627640001</c:v>
                </c:pt>
                <c:pt idx="83" formatCode="General">
                  <c:v>11.3993708689993</c:v>
                </c:pt>
                <c:pt idx="84" formatCode="General">
                  <c:v>11.565869110358626</c:v>
                </c:pt>
                <c:pt idx="85" formatCode="General">
                  <c:v>11.732367351717798</c:v>
                </c:pt>
                <c:pt idx="86" formatCode="General">
                  <c:v>11.898865593077099</c:v>
                </c:pt>
                <c:pt idx="87" formatCode="General">
                  <c:v>12.065363834436306</c:v>
                </c:pt>
                <c:pt idx="88" formatCode="General">
                  <c:v>12.231862075795569</c:v>
                </c:pt>
                <c:pt idx="89" formatCode="General">
                  <c:v>12.439314660890398</c:v>
                </c:pt>
                <c:pt idx="90" formatCode="General">
                  <c:v>12.6467672459853</c:v>
                </c:pt>
                <c:pt idx="91" formatCode="General">
                  <c:v>12.854219831080124</c:v>
                </c:pt>
                <c:pt idx="92" formatCode="General">
                  <c:v>13.0616724161749</c:v>
                </c:pt>
                <c:pt idx="93" formatCode="General">
                  <c:v>13.300564369087128</c:v>
                </c:pt>
                <c:pt idx="94" formatCode="General">
                  <c:v>13.539456321999324</c:v>
                </c:pt>
                <c:pt idx="95" formatCode="General">
                  <c:v>13.778348274911398</c:v>
                </c:pt>
                <c:pt idx="96" formatCode="General">
                  <c:v>14.017240227823599</c:v>
                </c:pt>
                <c:pt idx="97" formatCode="General">
                  <c:v>14.186818176730998</c:v>
                </c:pt>
                <c:pt idx="98" formatCode="General">
                  <c:v>14.356396125638328</c:v>
                </c:pt>
                <c:pt idx="99" formatCode="General">
                  <c:v>14.525974074545704</c:v>
                </c:pt>
                <c:pt idx="100" formatCode="General">
                  <c:v>14.6955520234531</c:v>
                </c:pt>
                <c:pt idx="101" formatCode="General">
                  <c:v>14.771664017589806</c:v>
                </c:pt>
                <c:pt idx="102" formatCode="General">
                  <c:v>14.8477760117265</c:v>
                </c:pt>
                <c:pt idx="103" formatCode="General">
                  <c:v>14.923888005863304</c:v>
                </c:pt>
                <c:pt idx="104" formatCode="General">
                  <c:v>15</c:v>
                </c:pt>
              </c:numCache>
            </c:numRef>
          </c:xVal>
          <c:yVal>
            <c:numRef>
              <c:f>Data!$D$7:$D$111</c:f>
              <c:numCache>
                <c:formatCode>0.00</c:formatCode>
                <c:ptCount val="105"/>
                <c:pt idx="0">
                  <c:v>0</c:v>
                </c:pt>
                <c:pt idx="1">
                  <c:v>6.1935169000548902E-5</c:v>
                </c:pt>
                <c:pt idx="2">
                  <c:v>2.4698847639825896E-4</c:v>
                </c:pt>
                <c:pt idx="3">
                  <c:v>5.5403917900065651E-4</c:v>
                </c:pt>
                <c:pt idx="4">
                  <c:v>9.8197660789978657E-4</c:v>
                </c:pt>
                <c:pt idx="5">
                  <c:v>4.8966706857989277E-3</c:v>
                </c:pt>
                <c:pt idx="6">
                  <c:v>1.1672685806900092E-2</c:v>
                </c:pt>
                <c:pt idx="7">
                  <c:v>2.1182177282600707E-2</c:v>
                </c:pt>
                <c:pt idx="8">
                  <c:v>3.3302713308799532E-2</c:v>
                </c:pt>
                <c:pt idx="9">
                  <c:v>0.10001843208510053</c:v>
                </c:pt>
                <c:pt idx="10">
                  <c:v>0.19642675879499921</c:v>
                </c:pt>
                <c:pt idx="11">
                  <c:v>0.31795061785050077</c:v>
                </c:pt>
                <c:pt idx="12">
                  <c:v>0.46046954956090147</c:v>
                </c:pt>
                <c:pt idx="13">
                  <c:v>0.64642279970480132</c:v>
                </c:pt>
                <c:pt idx="14">
                  <c:v>0.85172031303320372</c:v>
                </c:pt>
                <c:pt idx="15">
                  <c:v>1.0729865919094017</c:v>
                </c:pt>
                <c:pt idx="16">
                  <c:v>1.3071571435171001</c:v>
                </c:pt>
                <c:pt idx="17">
                  <c:v>1.6008698980432996</c:v>
                </c:pt>
                <c:pt idx="18">
                  <c:v>1.9065379997958027</c:v>
                </c:pt>
                <c:pt idx="19">
                  <c:v>2.2217372735269127</c:v>
                </c:pt>
                <c:pt idx="20">
                  <c:v>2.5441872971338992</c:v>
                </c:pt>
                <c:pt idx="21">
                  <c:v>2.9327809844550967</c:v>
                </c:pt>
                <c:pt idx="22">
                  <c:v>3.3273239550629095</c:v>
                </c:pt>
                <c:pt idx="23">
                  <c:v>3.7264098622170012</c:v>
                </c:pt>
                <c:pt idx="24">
                  <c:v>4.1286025447473955</c:v>
                </c:pt>
                <c:pt idx="25">
                  <c:v>4.6155604783868842</c:v>
                </c:pt>
                <c:pt idx="26">
                  <c:v>5.1046834923939004</c:v>
                </c:pt>
                <c:pt idx="27">
                  <c:v>5.5952996120743137</c:v>
                </c:pt>
                <c:pt idx="28">
                  <c:v>6.0865706725808018</c:v>
                </c:pt>
                <c:pt idx="29">
                  <c:v>6.6936108866208945</c:v>
                </c:pt>
                <c:pt idx="30">
                  <c:v>7.3005730592361955</c:v>
                </c:pt>
                <c:pt idx="31">
                  <c:v>7.9072337327785034</c:v>
                </c:pt>
                <c:pt idx="32">
                  <c:v>8.5131182706140986</c:v>
                </c:pt>
                <c:pt idx="33">
                  <c:v>9.2883072083920979</c:v>
                </c:pt>
                <c:pt idx="34">
                  <c:v>10.061875746246598</c:v>
                </c:pt>
                <c:pt idx="35">
                  <c:v>10.833822670589306</c:v>
                </c:pt>
                <c:pt idx="36">
                  <c:v>11.6038555798714</c:v>
                </c:pt>
                <c:pt idx="37">
                  <c:v>12.633628377794203</c:v>
                </c:pt>
                <c:pt idx="38">
                  <c:v>13.659989851176826</c:v>
                </c:pt>
                <c:pt idx="39">
                  <c:v>14.683039819009545</c:v>
                </c:pt>
                <c:pt idx="40">
                  <c:v>15.702517832634932</c:v>
                </c:pt>
                <c:pt idx="41">
                  <c:v>17.084948481895204</c:v>
                </c:pt>
                <c:pt idx="42">
                  <c:v>18.461143160520827</c:v>
                </c:pt>
                <c:pt idx="43">
                  <c:v>19.831478678627388</c:v>
                </c:pt>
                <c:pt idx="44">
                  <c:v>21.195145026054654</c:v>
                </c:pt>
                <c:pt idx="45">
                  <c:v>22.718415203543234</c:v>
                </c:pt>
                <c:pt idx="46">
                  <c:v>24.235155142403698</c:v>
                </c:pt>
                <c:pt idx="47">
                  <c:v>25.747473046249389</c:v>
                </c:pt>
                <c:pt idx="48">
                  <c:v>27.250357590786699</c:v>
                </c:pt>
                <c:pt idx="49">
                  <c:v>28.127069473907902</c:v>
                </c:pt>
                <c:pt idx="50">
                  <c:v>29.001821871398388</c:v>
                </c:pt>
                <c:pt idx="51">
                  <c:v>29.87486272037048</c:v>
                </c:pt>
                <c:pt idx="52">
                  <c:v>30.745170018998003</c:v>
                </c:pt>
                <c:pt idx="53">
                  <c:v>31.612095620883657</c:v>
                </c:pt>
                <c:pt idx="54">
                  <c:v>32.476526021595298</c:v>
                </c:pt>
                <c:pt idx="55">
                  <c:v>33.338533737447001</c:v>
                </c:pt>
                <c:pt idx="56">
                  <c:v>34.197851297280295</c:v>
                </c:pt>
                <c:pt idx="57">
                  <c:v>35.370192630501307</c:v>
                </c:pt>
                <c:pt idx="58">
                  <c:v>36.537725047316002</c:v>
                </c:pt>
                <c:pt idx="59">
                  <c:v>37.700675630782399</c:v>
                </c:pt>
                <c:pt idx="60">
                  <c:v>38.858554232900602</c:v>
                </c:pt>
                <c:pt idx="61">
                  <c:v>40.287118968605213</c:v>
                </c:pt>
                <c:pt idx="62">
                  <c:v>41.709071763546284</c:v>
                </c:pt>
                <c:pt idx="63">
                  <c:v>43.125722629886312</c:v>
                </c:pt>
                <c:pt idx="64">
                  <c:v>44.534004553849755</c:v>
                </c:pt>
                <c:pt idx="65">
                  <c:v>45.433208320496604</c:v>
                </c:pt>
                <c:pt idx="66">
                  <c:v>46.329984949242984</c:v>
                </c:pt>
                <c:pt idx="67">
                  <c:v>47.224674378630496</c:v>
                </c:pt>
                <c:pt idx="68">
                  <c:v>48.116219763339544</c:v>
                </c:pt>
                <c:pt idx="69">
                  <c:v>49.003920680329003</c:v>
                </c:pt>
                <c:pt idx="70">
                  <c:v>49.888851864273477</c:v>
                </c:pt>
                <c:pt idx="71">
                  <c:v>50.771154730008611</c:v>
                </c:pt>
                <c:pt idx="72">
                  <c:v>51.650414841003098</c:v>
                </c:pt>
                <c:pt idx="73">
                  <c:v>52.764880393886195</c:v>
                </c:pt>
                <c:pt idx="74">
                  <c:v>53.874801867531325</c:v>
                </c:pt>
                <c:pt idx="75">
                  <c:v>54.980510199263904</c:v>
                </c:pt>
                <c:pt idx="76">
                  <c:v>56.081260069614117</c:v>
                </c:pt>
                <c:pt idx="77">
                  <c:v>57.348396553389094</c:v>
                </c:pt>
                <c:pt idx="78">
                  <c:v>58.610207517864239</c:v>
                </c:pt>
                <c:pt idx="79">
                  <c:v>59.868061060305095</c:v>
                </c:pt>
                <c:pt idx="80">
                  <c:v>61.11874236092013</c:v>
                </c:pt>
                <c:pt idx="81">
                  <c:v>61.968938601348903</c:v>
                </c:pt>
                <c:pt idx="82">
                  <c:v>62.816907209607969</c:v>
                </c:pt>
                <c:pt idx="83">
                  <c:v>63.663033707863306</c:v>
                </c:pt>
                <c:pt idx="84">
                  <c:v>64.506136188449688</c:v>
                </c:pt>
                <c:pt idx="85">
                  <c:v>65.34542504696978</c:v>
                </c:pt>
                <c:pt idx="86">
                  <c:v>66.182119506084348</c:v>
                </c:pt>
                <c:pt idx="87">
                  <c:v>67.016385817760565</c:v>
                </c:pt>
                <c:pt idx="88">
                  <c:v>67.847737555853797</c:v>
                </c:pt>
                <c:pt idx="89">
                  <c:v>68.878905265218506</c:v>
                </c:pt>
                <c:pt idx="90">
                  <c:v>69.905970488352096</c:v>
                </c:pt>
                <c:pt idx="91">
                  <c:v>70.929281665554299</c:v>
                </c:pt>
                <c:pt idx="92">
                  <c:v>71.948039217989589</c:v>
                </c:pt>
                <c:pt idx="93">
                  <c:v>73.114035140302207</c:v>
                </c:pt>
                <c:pt idx="94">
                  <c:v>74.275280829712301</c:v>
                </c:pt>
                <c:pt idx="95">
                  <c:v>75.433073448973246</c:v>
                </c:pt>
                <c:pt idx="96">
                  <c:v>76.58436135586598</c:v>
                </c:pt>
                <c:pt idx="97">
                  <c:v>77.396172983344982</c:v>
                </c:pt>
                <c:pt idx="98">
                  <c:v>78.205849804415948</c:v>
                </c:pt>
                <c:pt idx="99">
                  <c:v>79.013816775297997</c:v>
                </c:pt>
                <c:pt idx="100">
                  <c:v>79.818815197907981</c:v>
                </c:pt>
                <c:pt idx="101">
                  <c:v>80.178826872458401</c:v>
                </c:pt>
                <c:pt idx="102">
                  <c:v>80.538324602236003</c:v>
                </c:pt>
                <c:pt idx="103">
                  <c:v>80.897297493393026</c:v>
                </c:pt>
                <c:pt idx="104">
                  <c:v>81.255732501798647</c:v>
                </c:pt>
              </c:numCache>
            </c:numRef>
          </c:yVal>
        </c:ser>
        <c:ser>
          <c:idx val="1"/>
          <c:order val="1"/>
          <c:tx>
            <c:v>Run 1</c:v>
          </c:tx>
          <c:spPr>
            <a:ln w="28575">
              <a:noFill/>
            </a:ln>
          </c:spPr>
          <c:marker>
            <c:symbol val="x"/>
            <c:size val="6"/>
          </c:marker>
          <c:xVal>
            <c:numRef>
              <c:f>Data!$I$7:$I$32</c:f>
              <c:numCache>
                <c:formatCode>General</c:formatCode>
                <c:ptCount val="2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</c:numCache>
            </c:numRef>
          </c:xVal>
          <c:yVal>
            <c:numRef>
              <c:f>Data!$K$7:$K$32</c:f>
              <c:numCache>
                <c:formatCode>General</c:formatCode>
                <c:ptCount val="26"/>
                <c:pt idx="0">
                  <c:v>0</c:v>
                </c:pt>
                <c:pt idx="1">
                  <c:v>2.0999999999999979</c:v>
                </c:pt>
                <c:pt idx="2">
                  <c:v>3.3999999999999977</c:v>
                </c:pt>
                <c:pt idx="3">
                  <c:v>5.1999999999999975</c:v>
                </c:pt>
                <c:pt idx="4">
                  <c:v>7</c:v>
                </c:pt>
                <c:pt idx="5">
                  <c:v>9.4000000000000021</c:v>
                </c:pt>
                <c:pt idx="6">
                  <c:v>11.400000000000002</c:v>
                </c:pt>
                <c:pt idx="7">
                  <c:v>13.8</c:v>
                </c:pt>
                <c:pt idx="8">
                  <c:v>16.2</c:v>
                </c:pt>
                <c:pt idx="9">
                  <c:v>18.8</c:v>
                </c:pt>
                <c:pt idx="10">
                  <c:v>21.400000000000002</c:v>
                </c:pt>
                <c:pt idx="11">
                  <c:v>23.999999999999989</c:v>
                </c:pt>
                <c:pt idx="12">
                  <c:v>26.8</c:v>
                </c:pt>
                <c:pt idx="13">
                  <c:v>29.400000000000002</c:v>
                </c:pt>
                <c:pt idx="14">
                  <c:v>32.200000000000003</c:v>
                </c:pt>
                <c:pt idx="15">
                  <c:v>35</c:v>
                </c:pt>
                <c:pt idx="16">
                  <c:v>37.700000000000003</c:v>
                </c:pt>
                <c:pt idx="17">
                  <c:v>40.700000000000003</c:v>
                </c:pt>
                <c:pt idx="18">
                  <c:v>43.400000000000006</c:v>
                </c:pt>
                <c:pt idx="19">
                  <c:v>46.2</c:v>
                </c:pt>
                <c:pt idx="20">
                  <c:v>49.100000000000009</c:v>
                </c:pt>
                <c:pt idx="21">
                  <c:v>50</c:v>
                </c:pt>
                <c:pt idx="22">
                  <c:v>54.900000000000006</c:v>
                </c:pt>
                <c:pt idx="23">
                  <c:v>58.7</c:v>
                </c:pt>
                <c:pt idx="24">
                  <c:v>61.7</c:v>
                </c:pt>
                <c:pt idx="25">
                  <c:v>65.7</c:v>
                </c:pt>
              </c:numCache>
            </c:numRef>
          </c:yVal>
        </c:ser>
        <c:ser>
          <c:idx val="2"/>
          <c:order val="2"/>
          <c:tx>
            <c:v>Run 2</c:v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FFFF00"/>
                </a:solidFill>
              </a:ln>
            </c:spPr>
          </c:marker>
          <c:xVal>
            <c:numRef>
              <c:f>Data!$N$7:$N$32</c:f>
              <c:numCache>
                <c:formatCode>General</c:formatCode>
                <c:ptCount val="2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</c:numCache>
            </c:numRef>
          </c:xVal>
          <c:yVal>
            <c:numRef>
              <c:f>Data!$P$7:$P$32</c:f>
              <c:numCache>
                <c:formatCode>General</c:formatCode>
                <c:ptCount val="26"/>
                <c:pt idx="0">
                  <c:v>0</c:v>
                </c:pt>
                <c:pt idx="1">
                  <c:v>0.80000000000000071</c:v>
                </c:pt>
                <c:pt idx="2">
                  <c:v>2.1999999999999993</c:v>
                </c:pt>
                <c:pt idx="3">
                  <c:v>4.1000000000000005</c:v>
                </c:pt>
                <c:pt idx="4">
                  <c:v>6.1999999999999975</c:v>
                </c:pt>
                <c:pt idx="5">
                  <c:v>8.5</c:v>
                </c:pt>
                <c:pt idx="6">
                  <c:v>11</c:v>
                </c:pt>
                <c:pt idx="7">
                  <c:v>13.5</c:v>
                </c:pt>
                <c:pt idx="8">
                  <c:v>16</c:v>
                </c:pt>
                <c:pt idx="9">
                  <c:v>18.700000000000003</c:v>
                </c:pt>
                <c:pt idx="10">
                  <c:v>21.700000000000003</c:v>
                </c:pt>
                <c:pt idx="11">
                  <c:v>24.200000000000003</c:v>
                </c:pt>
                <c:pt idx="12">
                  <c:v>27</c:v>
                </c:pt>
                <c:pt idx="13">
                  <c:v>29.799999999999986</c:v>
                </c:pt>
                <c:pt idx="14">
                  <c:v>32.700000000000003</c:v>
                </c:pt>
                <c:pt idx="15">
                  <c:v>35.6</c:v>
                </c:pt>
                <c:pt idx="16">
                  <c:v>38.5</c:v>
                </c:pt>
                <c:pt idx="17">
                  <c:v>41.4</c:v>
                </c:pt>
                <c:pt idx="18">
                  <c:v>44.3</c:v>
                </c:pt>
                <c:pt idx="19">
                  <c:v>47.2</c:v>
                </c:pt>
                <c:pt idx="20">
                  <c:v>50.100000000000009</c:v>
                </c:pt>
                <c:pt idx="21">
                  <c:v>53.100000000000009</c:v>
                </c:pt>
                <c:pt idx="22">
                  <c:v>56</c:v>
                </c:pt>
                <c:pt idx="23">
                  <c:v>58.900000000000006</c:v>
                </c:pt>
                <c:pt idx="24">
                  <c:v>61.8</c:v>
                </c:pt>
                <c:pt idx="25">
                  <c:v>67.5</c:v>
                </c:pt>
              </c:numCache>
            </c:numRef>
          </c:yVal>
        </c:ser>
        <c:ser>
          <c:idx val="3"/>
          <c:order val="3"/>
          <c:tx>
            <c:v>Run 3</c:v>
          </c:tx>
          <c:spPr>
            <a:ln w="28575">
              <a:noFill/>
            </a:ln>
          </c:spPr>
          <c:marker>
            <c:symbol val="x"/>
            <c:size val="5"/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Data!$S$7:$S$32</c:f>
              <c:numCache>
                <c:formatCode>General</c:formatCode>
                <c:ptCount val="2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</c:numCache>
            </c:numRef>
          </c:xVal>
          <c:yVal>
            <c:numRef>
              <c:f>Data!$U$7:$U$32</c:f>
              <c:numCache>
                <c:formatCode>General</c:formatCode>
                <c:ptCount val="26"/>
                <c:pt idx="0">
                  <c:v>0</c:v>
                </c:pt>
                <c:pt idx="1">
                  <c:v>2.1000000000000014</c:v>
                </c:pt>
                <c:pt idx="2">
                  <c:v>2.9000000000000021</c:v>
                </c:pt>
                <c:pt idx="3">
                  <c:v>5</c:v>
                </c:pt>
                <c:pt idx="4">
                  <c:v>7.4000000000000021</c:v>
                </c:pt>
                <c:pt idx="5">
                  <c:v>10.000000000000004</c:v>
                </c:pt>
                <c:pt idx="6">
                  <c:v>12.600000000000001</c:v>
                </c:pt>
                <c:pt idx="7">
                  <c:v>15.3</c:v>
                </c:pt>
                <c:pt idx="8">
                  <c:v>18.000000000000004</c:v>
                </c:pt>
                <c:pt idx="9">
                  <c:v>20.8</c:v>
                </c:pt>
                <c:pt idx="10">
                  <c:v>23.599999999999987</c:v>
                </c:pt>
                <c:pt idx="11">
                  <c:v>26.500000000000004</c:v>
                </c:pt>
                <c:pt idx="12">
                  <c:v>29.3</c:v>
                </c:pt>
                <c:pt idx="13">
                  <c:v>32.100000000000009</c:v>
                </c:pt>
                <c:pt idx="14">
                  <c:v>34.600000000000009</c:v>
                </c:pt>
                <c:pt idx="15">
                  <c:v>37.900000000000006</c:v>
                </c:pt>
                <c:pt idx="16">
                  <c:v>40.800000000000004</c:v>
                </c:pt>
                <c:pt idx="17">
                  <c:v>43.7</c:v>
                </c:pt>
                <c:pt idx="18">
                  <c:v>46.5</c:v>
                </c:pt>
                <c:pt idx="19">
                  <c:v>49.4</c:v>
                </c:pt>
                <c:pt idx="20">
                  <c:v>52.4</c:v>
                </c:pt>
                <c:pt idx="21">
                  <c:v>55.2</c:v>
                </c:pt>
                <c:pt idx="22">
                  <c:v>58.100000000000009</c:v>
                </c:pt>
                <c:pt idx="23">
                  <c:v>61</c:v>
                </c:pt>
                <c:pt idx="24">
                  <c:v>63.9</c:v>
                </c:pt>
                <c:pt idx="25">
                  <c:v>66.8</c:v>
                </c:pt>
              </c:numCache>
            </c:numRef>
          </c:yVal>
        </c:ser>
        <c:ser>
          <c:idx val="4"/>
          <c:order val="4"/>
          <c:tx>
            <c:v>Run 4</c:v>
          </c:tx>
          <c:spPr>
            <a:ln w="28575">
              <a:noFill/>
            </a:ln>
          </c:spPr>
          <c:marker>
            <c:symbol val="x"/>
            <c:size val="5"/>
            <c:spPr>
              <a:noFill/>
            </c:spPr>
          </c:marker>
          <c:xVal>
            <c:numRef>
              <c:f>Data!$Z$7:$Z$32</c:f>
              <c:numCache>
                <c:formatCode>General</c:formatCode>
                <c:ptCount val="2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</c:numCache>
            </c:numRef>
          </c:xVal>
          <c:yVal>
            <c:numRef>
              <c:f>Data!$AB$7:$AB$32</c:f>
              <c:numCache>
                <c:formatCode>General</c:formatCode>
                <c:ptCount val="26"/>
                <c:pt idx="0">
                  <c:v>0</c:v>
                </c:pt>
                <c:pt idx="1">
                  <c:v>0.19999999999999982</c:v>
                </c:pt>
                <c:pt idx="2">
                  <c:v>1.1999999999999962</c:v>
                </c:pt>
                <c:pt idx="3">
                  <c:v>2.3999999999999977</c:v>
                </c:pt>
                <c:pt idx="4">
                  <c:v>3.8999999999999977</c:v>
                </c:pt>
                <c:pt idx="5">
                  <c:v>6</c:v>
                </c:pt>
                <c:pt idx="6">
                  <c:v>10.400000000000002</c:v>
                </c:pt>
                <c:pt idx="7">
                  <c:v>12.400000000000002</c:v>
                </c:pt>
                <c:pt idx="8">
                  <c:v>14.600000000000001</c:v>
                </c:pt>
                <c:pt idx="9">
                  <c:v>18.099999999999987</c:v>
                </c:pt>
                <c:pt idx="10">
                  <c:v>20.499999999999989</c:v>
                </c:pt>
                <c:pt idx="11">
                  <c:v>23.499999999999989</c:v>
                </c:pt>
                <c:pt idx="12">
                  <c:v>25.499999999999989</c:v>
                </c:pt>
                <c:pt idx="13">
                  <c:v>28.2</c:v>
                </c:pt>
                <c:pt idx="14">
                  <c:v>31.2</c:v>
                </c:pt>
                <c:pt idx="15">
                  <c:v>34.100000000000009</c:v>
                </c:pt>
                <c:pt idx="16">
                  <c:v>37.700000000000003</c:v>
                </c:pt>
                <c:pt idx="17">
                  <c:v>40.900000000000006</c:v>
                </c:pt>
                <c:pt idx="18">
                  <c:v>43.900000000000006</c:v>
                </c:pt>
                <c:pt idx="19">
                  <c:v>46.8</c:v>
                </c:pt>
                <c:pt idx="20">
                  <c:v>52.8</c:v>
                </c:pt>
                <c:pt idx="21">
                  <c:v>55.7</c:v>
                </c:pt>
                <c:pt idx="22">
                  <c:v>58</c:v>
                </c:pt>
                <c:pt idx="23">
                  <c:v>59.8</c:v>
                </c:pt>
                <c:pt idx="24">
                  <c:v>61.7</c:v>
                </c:pt>
                <c:pt idx="25">
                  <c:v>66.7</c:v>
                </c:pt>
              </c:numCache>
            </c:numRef>
          </c:yVal>
        </c:ser>
        <c:axId val="66278144"/>
        <c:axId val="66280448"/>
      </c:scatterChart>
      <c:valAx>
        <c:axId val="66278144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/>
                  <a:t>Time (min)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66280448"/>
        <c:crosses val="autoZero"/>
        <c:crossBetween val="midCat"/>
      </c:valAx>
      <c:valAx>
        <c:axId val="662804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 dirty="0"/>
                  <a:t>Housing Temperature </a:t>
                </a:r>
                <a:r>
                  <a:rPr lang="en-US" sz="1800" b="1" i="0" baseline="0" dirty="0" smtClean="0"/>
                  <a:t>Change (</a:t>
                </a:r>
                <a:r>
                  <a:rPr lang="el-GR" sz="1800" b="1" i="0" baseline="0" dirty="0" smtClean="0"/>
                  <a:t>Δ</a:t>
                </a:r>
                <a:r>
                  <a:rPr lang="en-US" sz="1800" b="1" i="0" baseline="0" dirty="0" smtClean="0"/>
                  <a:t>T) </a:t>
                </a:r>
                <a:endParaRPr lang="en-US" dirty="0"/>
              </a:p>
            </c:rich>
          </c:tx>
          <c:layout/>
        </c:title>
        <c:numFmt formatCode="0.00" sourceLinked="1"/>
        <c:tickLblPos val="nextTo"/>
        <c:crossAx val="66278144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000"/>
              <a:t>Change in Housing Temperature vs. Time 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Theoretical Housing Temperature Change</c:v>
          </c:tx>
          <c:marker>
            <c:symbol val="none"/>
          </c:marker>
          <c:xVal>
            <c:numRef>
              <c:f>Data!$C$7:$C$111</c:f>
              <c:numCache>
                <c:formatCode>0.00E+00</c:formatCode>
                <c:ptCount val="105"/>
                <c:pt idx="0" formatCode="General">
                  <c:v>0</c:v>
                </c:pt>
                <c:pt idx="1">
                  <c:v>2.1381513718371019E-3</c:v>
                </c:pt>
                <c:pt idx="2">
                  <c:v>4.2763027436742143E-3</c:v>
                </c:pt>
                <c:pt idx="3">
                  <c:v>6.4144541155112724E-3</c:v>
                </c:pt>
                <c:pt idx="4">
                  <c:v>8.5526054873484043E-3</c:v>
                </c:pt>
                <c:pt idx="5">
                  <c:v>1.924336234653385E-2</c:v>
                </c:pt>
                <c:pt idx="6">
                  <c:v>2.9934119205719392E-2</c:v>
                </c:pt>
                <c:pt idx="7">
                  <c:v>4.0624876064904655E-2</c:v>
                </c:pt>
                <c:pt idx="8">
                  <c:v>5.1315632924090443E-2</c:v>
                </c:pt>
                <c:pt idx="9">
                  <c:v>9.1429782302255E-2</c:v>
                </c:pt>
                <c:pt idx="10">
                  <c:v>0.13154393168042081</c:v>
                </c:pt>
                <c:pt idx="11">
                  <c:v>0.17165808105858488</c:v>
                </c:pt>
                <c:pt idx="12">
                  <c:v>0.21177223043674942</c:v>
                </c:pt>
                <c:pt idx="13">
                  <c:v>0.2580508657427919</c:v>
                </c:pt>
                <c:pt idx="14">
                  <c:v>0.30432950104883344</c:v>
                </c:pt>
                <c:pt idx="15">
                  <c:v>0.35060813635487514</c:v>
                </c:pt>
                <c:pt idx="16">
                  <c:v>0.39688677166091735</c:v>
                </c:pt>
                <c:pt idx="17">
                  <c:v>0.45228140821770502</c:v>
                </c:pt>
                <c:pt idx="18" formatCode="General">
                  <c:v>0.50767604477449402</c:v>
                </c:pt>
                <c:pt idx="19" formatCode="General">
                  <c:v>0.56307068133128302</c:v>
                </c:pt>
                <c:pt idx="20" formatCode="General">
                  <c:v>0.61846531788807479</c:v>
                </c:pt>
                <c:pt idx="21" formatCode="General">
                  <c:v>0.68404267554392695</c:v>
                </c:pt>
                <c:pt idx="22" formatCode="General">
                  <c:v>0.74962003319978554</c:v>
                </c:pt>
                <c:pt idx="23" formatCode="General">
                  <c:v>0.81519739085563458</c:v>
                </c:pt>
                <c:pt idx="24" formatCode="General">
                  <c:v>0.88077474851149062</c:v>
                </c:pt>
                <c:pt idx="25" formatCode="General">
                  <c:v>0.95975721256044311</c:v>
                </c:pt>
                <c:pt idx="26" formatCode="General">
                  <c:v>1.0387396766093868</c:v>
                </c:pt>
                <c:pt idx="27" formatCode="General">
                  <c:v>1.11772214065834</c:v>
                </c:pt>
                <c:pt idx="28" formatCode="General">
                  <c:v>1.19670460470729</c:v>
                </c:pt>
                <c:pt idx="29" formatCode="General">
                  <c:v>1.2943025634119045</c:v>
                </c:pt>
                <c:pt idx="30" formatCode="General">
                  <c:v>1.3919005221164999</c:v>
                </c:pt>
                <c:pt idx="31" formatCode="General">
                  <c:v>1.4894984808211098</c:v>
                </c:pt>
                <c:pt idx="32" formatCode="General">
                  <c:v>1.5870964395257101</c:v>
                </c:pt>
                <c:pt idx="33" formatCode="General">
                  <c:v>1.7122344994395298</c:v>
                </c:pt>
                <c:pt idx="34" formatCode="General">
                  <c:v>1.8373725593533401</c:v>
                </c:pt>
                <c:pt idx="35" formatCode="General">
                  <c:v>1.96251061926715</c:v>
                </c:pt>
                <c:pt idx="36" formatCode="General">
                  <c:v>2.0876486791809588</c:v>
                </c:pt>
                <c:pt idx="37" formatCode="General">
                  <c:v>2.2555400842625999</c:v>
                </c:pt>
                <c:pt idx="38" formatCode="General">
                  <c:v>2.4234314893442397</c:v>
                </c:pt>
                <c:pt idx="39" formatCode="General">
                  <c:v>2.5913228944258639</c:v>
                </c:pt>
                <c:pt idx="40" formatCode="General">
                  <c:v>2.7592142995075162</c:v>
                </c:pt>
                <c:pt idx="41" formatCode="General">
                  <c:v>2.9879014185644062</c:v>
                </c:pt>
                <c:pt idx="42" formatCode="General">
                  <c:v>3.2165885376212877</c:v>
                </c:pt>
                <c:pt idx="43" formatCode="General">
                  <c:v>3.4452756566781777</c:v>
                </c:pt>
                <c:pt idx="44" formatCode="General">
                  <c:v>3.6739627757350699</c:v>
                </c:pt>
                <c:pt idx="45" formatCode="General">
                  <c:v>3.9311150688088277</c:v>
                </c:pt>
                <c:pt idx="46" formatCode="General">
                  <c:v>4.1882673618825814</c:v>
                </c:pt>
                <c:pt idx="47" formatCode="General">
                  <c:v>4.4454196549563401</c:v>
                </c:pt>
                <c:pt idx="48" formatCode="General">
                  <c:v>4.7025719480300863</c:v>
                </c:pt>
                <c:pt idx="49" formatCode="General">
                  <c:v>4.8536394925096289</c:v>
                </c:pt>
                <c:pt idx="50" formatCode="General">
                  <c:v>5.00470703698912</c:v>
                </c:pt>
                <c:pt idx="51" formatCode="General">
                  <c:v>5.1557745814686298</c:v>
                </c:pt>
                <c:pt idx="52" formatCode="General">
                  <c:v>5.3068421259481564</c:v>
                </c:pt>
                <c:pt idx="53" formatCode="General">
                  <c:v>5.4579096704276475</c:v>
                </c:pt>
                <c:pt idx="54" formatCode="General">
                  <c:v>5.6089772149071555</c:v>
                </c:pt>
                <c:pt idx="55" formatCode="General">
                  <c:v>5.7600447593866697</c:v>
                </c:pt>
                <c:pt idx="56" formatCode="General">
                  <c:v>5.9111123038661804</c:v>
                </c:pt>
                <c:pt idx="57" formatCode="General">
                  <c:v>6.1180426263763765</c:v>
                </c:pt>
                <c:pt idx="58" formatCode="General">
                  <c:v>6.3249729488865656</c:v>
                </c:pt>
                <c:pt idx="59" formatCode="General">
                  <c:v>6.5319032713967875</c:v>
                </c:pt>
                <c:pt idx="60" formatCode="General">
                  <c:v>6.7388335939069899</c:v>
                </c:pt>
                <c:pt idx="61" formatCode="General">
                  <c:v>6.9956424965459902</c:v>
                </c:pt>
                <c:pt idx="62" formatCode="General">
                  <c:v>7.2524513991849897</c:v>
                </c:pt>
                <c:pt idx="63" formatCode="General">
                  <c:v>7.5092603018240061</c:v>
                </c:pt>
                <c:pt idx="64" formatCode="General">
                  <c:v>7.7660692044629904</c:v>
                </c:pt>
                <c:pt idx="65" formatCode="General">
                  <c:v>7.9310885503917703</c:v>
                </c:pt>
                <c:pt idx="66" formatCode="General">
                  <c:v>8.0961078963205395</c:v>
                </c:pt>
                <c:pt idx="67" formatCode="General">
                  <c:v>8.2611272422493105</c:v>
                </c:pt>
                <c:pt idx="68" formatCode="General">
                  <c:v>8.4261465881781028</c:v>
                </c:pt>
                <c:pt idx="69" formatCode="General">
                  <c:v>8.5911659341068489</c:v>
                </c:pt>
                <c:pt idx="70" formatCode="General">
                  <c:v>8.7561852800356306</c:v>
                </c:pt>
                <c:pt idx="71" formatCode="General">
                  <c:v>8.9212046259644104</c:v>
                </c:pt>
                <c:pt idx="72" formatCode="General">
                  <c:v>9.0862239718931619</c:v>
                </c:pt>
                <c:pt idx="73" formatCode="General">
                  <c:v>9.2963139704347419</c:v>
                </c:pt>
                <c:pt idx="74" formatCode="General">
                  <c:v>9.5064039689763806</c:v>
                </c:pt>
                <c:pt idx="75" formatCode="General">
                  <c:v>9.7164939675179802</c:v>
                </c:pt>
                <c:pt idx="76" formatCode="General">
                  <c:v>9.926583966059578</c:v>
                </c:pt>
                <c:pt idx="77" formatCode="General">
                  <c:v>10.1699070107751</c:v>
                </c:pt>
                <c:pt idx="78" formatCode="General">
                  <c:v>10.413230055490599</c:v>
                </c:pt>
                <c:pt idx="79" formatCode="General">
                  <c:v>10.656553100206002</c:v>
                </c:pt>
                <c:pt idx="80" formatCode="General">
                  <c:v>10.8998761449215</c:v>
                </c:pt>
                <c:pt idx="81" formatCode="General">
                  <c:v>11.066374386280801</c:v>
                </c:pt>
                <c:pt idx="82" formatCode="General">
                  <c:v>11.232872627640001</c:v>
                </c:pt>
                <c:pt idx="83" formatCode="General">
                  <c:v>11.3993708689993</c:v>
                </c:pt>
                <c:pt idx="84" formatCode="General">
                  <c:v>11.565869110358626</c:v>
                </c:pt>
                <c:pt idx="85" formatCode="General">
                  <c:v>11.732367351717798</c:v>
                </c:pt>
                <c:pt idx="86" formatCode="General">
                  <c:v>11.898865593077099</c:v>
                </c:pt>
                <c:pt idx="87" formatCode="General">
                  <c:v>12.065363834436306</c:v>
                </c:pt>
                <c:pt idx="88" formatCode="General">
                  <c:v>12.231862075795569</c:v>
                </c:pt>
                <c:pt idx="89" formatCode="General">
                  <c:v>12.439314660890398</c:v>
                </c:pt>
                <c:pt idx="90" formatCode="General">
                  <c:v>12.6467672459853</c:v>
                </c:pt>
                <c:pt idx="91" formatCode="General">
                  <c:v>12.854219831080124</c:v>
                </c:pt>
                <c:pt idx="92" formatCode="General">
                  <c:v>13.0616724161749</c:v>
                </c:pt>
                <c:pt idx="93" formatCode="General">
                  <c:v>13.300564369087128</c:v>
                </c:pt>
                <c:pt idx="94" formatCode="General">
                  <c:v>13.539456321999324</c:v>
                </c:pt>
                <c:pt idx="95" formatCode="General">
                  <c:v>13.778348274911398</c:v>
                </c:pt>
                <c:pt idx="96" formatCode="General">
                  <c:v>14.017240227823599</c:v>
                </c:pt>
                <c:pt idx="97" formatCode="General">
                  <c:v>14.186818176730998</c:v>
                </c:pt>
                <c:pt idx="98" formatCode="General">
                  <c:v>14.356396125638328</c:v>
                </c:pt>
                <c:pt idx="99" formatCode="General">
                  <c:v>14.525974074545704</c:v>
                </c:pt>
                <c:pt idx="100" formatCode="General">
                  <c:v>14.6955520234531</c:v>
                </c:pt>
                <c:pt idx="101" formatCode="General">
                  <c:v>14.771664017589806</c:v>
                </c:pt>
                <c:pt idx="102" formatCode="General">
                  <c:v>14.8477760117265</c:v>
                </c:pt>
                <c:pt idx="103" formatCode="General">
                  <c:v>14.923888005863304</c:v>
                </c:pt>
                <c:pt idx="104" formatCode="General">
                  <c:v>15</c:v>
                </c:pt>
              </c:numCache>
            </c:numRef>
          </c:xVal>
          <c:yVal>
            <c:numRef>
              <c:f>Data!$D$7:$D$111</c:f>
              <c:numCache>
                <c:formatCode>0.00</c:formatCode>
                <c:ptCount val="105"/>
                <c:pt idx="0">
                  <c:v>0</c:v>
                </c:pt>
                <c:pt idx="1">
                  <c:v>6.1935169000548902E-5</c:v>
                </c:pt>
                <c:pt idx="2">
                  <c:v>2.4698847639825896E-4</c:v>
                </c:pt>
                <c:pt idx="3">
                  <c:v>5.5403917900065651E-4</c:v>
                </c:pt>
                <c:pt idx="4">
                  <c:v>9.8197660789978657E-4</c:v>
                </c:pt>
                <c:pt idx="5">
                  <c:v>4.8966706857989277E-3</c:v>
                </c:pt>
                <c:pt idx="6">
                  <c:v>1.1672685806900092E-2</c:v>
                </c:pt>
                <c:pt idx="7">
                  <c:v>2.1182177282600707E-2</c:v>
                </c:pt>
                <c:pt idx="8">
                  <c:v>3.3302713308799532E-2</c:v>
                </c:pt>
                <c:pt idx="9">
                  <c:v>0.10001843208510053</c:v>
                </c:pt>
                <c:pt idx="10">
                  <c:v>0.19642675879499921</c:v>
                </c:pt>
                <c:pt idx="11">
                  <c:v>0.31795061785050077</c:v>
                </c:pt>
                <c:pt idx="12">
                  <c:v>0.46046954956090147</c:v>
                </c:pt>
                <c:pt idx="13">
                  <c:v>0.64642279970480132</c:v>
                </c:pt>
                <c:pt idx="14">
                  <c:v>0.85172031303320372</c:v>
                </c:pt>
                <c:pt idx="15">
                  <c:v>1.0729865919094017</c:v>
                </c:pt>
                <c:pt idx="16">
                  <c:v>1.3071571435171001</c:v>
                </c:pt>
                <c:pt idx="17">
                  <c:v>1.6008698980432996</c:v>
                </c:pt>
                <c:pt idx="18">
                  <c:v>1.9065379997958027</c:v>
                </c:pt>
                <c:pt idx="19">
                  <c:v>2.2217372735269127</c:v>
                </c:pt>
                <c:pt idx="20">
                  <c:v>2.5441872971338992</c:v>
                </c:pt>
                <c:pt idx="21">
                  <c:v>2.9327809844550967</c:v>
                </c:pt>
                <c:pt idx="22">
                  <c:v>3.3273239550629095</c:v>
                </c:pt>
                <c:pt idx="23">
                  <c:v>3.7264098622170012</c:v>
                </c:pt>
                <c:pt idx="24">
                  <c:v>4.1286025447473955</c:v>
                </c:pt>
                <c:pt idx="25">
                  <c:v>4.6155604783868842</c:v>
                </c:pt>
                <c:pt idx="26">
                  <c:v>5.1046834923939004</c:v>
                </c:pt>
                <c:pt idx="27">
                  <c:v>5.5952996120743137</c:v>
                </c:pt>
                <c:pt idx="28">
                  <c:v>6.0865706725808018</c:v>
                </c:pt>
                <c:pt idx="29">
                  <c:v>6.6936108866208945</c:v>
                </c:pt>
                <c:pt idx="30">
                  <c:v>7.3005730592361955</c:v>
                </c:pt>
                <c:pt idx="31">
                  <c:v>7.9072337327785034</c:v>
                </c:pt>
                <c:pt idx="32">
                  <c:v>8.5131182706140986</c:v>
                </c:pt>
                <c:pt idx="33">
                  <c:v>9.2883072083920979</c:v>
                </c:pt>
                <c:pt idx="34">
                  <c:v>10.061875746246598</c:v>
                </c:pt>
                <c:pt idx="35">
                  <c:v>10.833822670589306</c:v>
                </c:pt>
                <c:pt idx="36">
                  <c:v>11.6038555798714</c:v>
                </c:pt>
                <c:pt idx="37">
                  <c:v>12.633628377794203</c:v>
                </c:pt>
                <c:pt idx="38">
                  <c:v>13.659989851176826</c:v>
                </c:pt>
                <c:pt idx="39">
                  <c:v>14.683039819009545</c:v>
                </c:pt>
                <c:pt idx="40">
                  <c:v>15.702517832634932</c:v>
                </c:pt>
                <c:pt idx="41">
                  <c:v>17.084948481895204</c:v>
                </c:pt>
                <c:pt idx="42">
                  <c:v>18.461143160520827</c:v>
                </c:pt>
                <c:pt idx="43">
                  <c:v>19.831478678627388</c:v>
                </c:pt>
                <c:pt idx="44">
                  <c:v>21.195145026054654</c:v>
                </c:pt>
                <c:pt idx="45">
                  <c:v>22.718415203543234</c:v>
                </c:pt>
                <c:pt idx="46">
                  <c:v>24.235155142403698</c:v>
                </c:pt>
                <c:pt idx="47">
                  <c:v>25.747473046249389</c:v>
                </c:pt>
                <c:pt idx="48">
                  <c:v>27.250357590786699</c:v>
                </c:pt>
                <c:pt idx="49">
                  <c:v>28.127069473907902</c:v>
                </c:pt>
                <c:pt idx="50">
                  <c:v>29.001821871398388</c:v>
                </c:pt>
                <c:pt idx="51">
                  <c:v>29.87486272037048</c:v>
                </c:pt>
                <c:pt idx="52">
                  <c:v>30.745170018998003</c:v>
                </c:pt>
                <c:pt idx="53">
                  <c:v>31.612095620883657</c:v>
                </c:pt>
                <c:pt idx="54">
                  <c:v>32.476526021595298</c:v>
                </c:pt>
                <c:pt idx="55">
                  <c:v>33.338533737447001</c:v>
                </c:pt>
                <c:pt idx="56">
                  <c:v>34.197851297280295</c:v>
                </c:pt>
                <c:pt idx="57">
                  <c:v>35.370192630501307</c:v>
                </c:pt>
                <c:pt idx="58">
                  <c:v>36.537725047316002</c:v>
                </c:pt>
                <c:pt idx="59">
                  <c:v>37.700675630782399</c:v>
                </c:pt>
                <c:pt idx="60">
                  <c:v>38.858554232900602</c:v>
                </c:pt>
                <c:pt idx="61">
                  <c:v>40.287118968605213</c:v>
                </c:pt>
                <c:pt idx="62">
                  <c:v>41.709071763546284</c:v>
                </c:pt>
                <c:pt idx="63">
                  <c:v>43.125722629886312</c:v>
                </c:pt>
                <c:pt idx="64">
                  <c:v>44.534004553849755</c:v>
                </c:pt>
                <c:pt idx="65">
                  <c:v>45.433208320496604</c:v>
                </c:pt>
                <c:pt idx="66">
                  <c:v>46.329984949242984</c:v>
                </c:pt>
                <c:pt idx="67">
                  <c:v>47.224674378630496</c:v>
                </c:pt>
                <c:pt idx="68">
                  <c:v>48.116219763339544</c:v>
                </c:pt>
                <c:pt idx="69">
                  <c:v>49.003920680329003</c:v>
                </c:pt>
                <c:pt idx="70">
                  <c:v>49.888851864273477</c:v>
                </c:pt>
                <c:pt idx="71">
                  <c:v>50.771154730008611</c:v>
                </c:pt>
                <c:pt idx="72">
                  <c:v>51.650414841003098</c:v>
                </c:pt>
                <c:pt idx="73">
                  <c:v>52.764880393886195</c:v>
                </c:pt>
                <c:pt idx="74">
                  <c:v>53.874801867531325</c:v>
                </c:pt>
                <c:pt idx="75">
                  <c:v>54.980510199263904</c:v>
                </c:pt>
                <c:pt idx="76">
                  <c:v>56.081260069614117</c:v>
                </c:pt>
                <c:pt idx="77">
                  <c:v>57.348396553389094</c:v>
                </c:pt>
                <c:pt idx="78">
                  <c:v>58.610207517864239</c:v>
                </c:pt>
                <c:pt idx="79">
                  <c:v>59.868061060305095</c:v>
                </c:pt>
                <c:pt idx="80">
                  <c:v>61.11874236092013</c:v>
                </c:pt>
                <c:pt idx="81">
                  <c:v>61.968938601348903</c:v>
                </c:pt>
                <c:pt idx="82">
                  <c:v>62.816907209607969</c:v>
                </c:pt>
                <c:pt idx="83">
                  <c:v>63.663033707863306</c:v>
                </c:pt>
                <c:pt idx="84">
                  <c:v>64.506136188449688</c:v>
                </c:pt>
                <c:pt idx="85">
                  <c:v>65.34542504696978</c:v>
                </c:pt>
                <c:pt idx="86">
                  <c:v>66.182119506084348</c:v>
                </c:pt>
                <c:pt idx="87">
                  <c:v>67.016385817760565</c:v>
                </c:pt>
                <c:pt idx="88">
                  <c:v>67.847737555853797</c:v>
                </c:pt>
                <c:pt idx="89">
                  <c:v>68.878905265218506</c:v>
                </c:pt>
                <c:pt idx="90">
                  <c:v>69.905970488352096</c:v>
                </c:pt>
                <c:pt idx="91">
                  <c:v>70.929281665554299</c:v>
                </c:pt>
                <c:pt idx="92">
                  <c:v>71.948039217989589</c:v>
                </c:pt>
                <c:pt idx="93">
                  <c:v>73.114035140302207</c:v>
                </c:pt>
                <c:pt idx="94">
                  <c:v>74.275280829712301</c:v>
                </c:pt>
                <c:pt idx="95">
                  <c:v>75.433073448973246</c:v>
                </c:pt>
                <c:pt idx="96">
                  <c:v>76.58436135586598</c:v>
                </c:pt>
                <c:pt idx="97">
                  <c:v>77.396172983344982</c:v>
                </c:pt>
                <c:pt idx="98">
                  <c:v>78.205849804415948</c:v>
                </c:pt>
                <c:pt idx="99">
                  <c:v>79.013816775297997</c:v>
                </c:pt>
                <c:pt idx="100">
                  <c:v>79.818815197907981</c:v>
                </c:pt>
                <c:pt idx="101">
                  <c:v>80.178826872458401</c:v>
                </c:pt>
                <c:pt idx="102">
                  <c:v>80.538324602236003</c:v>
                </c:pt>
                <c:pt idx="103">
                  <c:v>80.897297493393026</c:v>
                </c:pt>
                <c:pt idx="104">
                  <c:v>81.255732501798647</c:v>
                </c:pt>
              </c:numCache>
            </c:numRef>
          </c:yVal>
        </c:ser>
        <c:ser>
          <c:idx val="1"/>
          <c:order val="1"/>
          <c:tx>
            <c:v>Experimental Average Housing Temperature Change (2 Standard Deviations Error)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fixedVal"/>
            <c:val val="2.7349999999999999"/>
          </c:errBars>
          <c:xVal>
            <c:numRef>
              <c:f>Data!$AD$7:$AD$32</c:f>
              <c:numCache>
                <c:formatCode>General</c:formatCode>
                <c:ptCount val="2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</c:numCache>
            </c:numRef>
          </c:xVal>
          <c:yVal>
            <c:numRef>
              <c:f>Data!$AE$7:$AE$32</c:f>
              <c:numCache>
                <c:formatCode>General</c:formatCode>
                <c:ptCount val="26"/>
                <c:pt idx="0">
                  <c:v>0</c:v>
                </c:pt>
                <c:pt idx="1">
                  <c:v>1.2999999999999954</c:v>
                </c:pt>
                <c:pt idx="2">
                  <c:v>2.4249999999999998</c:v>
                </c:pt>
                <c:pt idx="3">
                  <c:v>4.1749999999999945</c:v>
                </c:pt>
                <c:pt idx="4">
                  <c:v>6.1249999999999831</c:v>
                </c:pt>
                <c:pt idx="5">
                  <c:v>8.4750000000000068</c:v>
                </c:pt>
                <c:pt idx="6">
                  <c:v>11.350000000000025</c:v>
                </c:pt>
                <c:pt idx="7">
                  <c:v>13.75</c:v>
                </c:pt>
                <c:pt idx="8">
                  <c:v>16.2</c:v>
                </c:pt>
                <c:pt idx="9">
                  <c:v>19.099999999999987</c:v>
                </c:pt>
                <c:pt idx="10">
                  <c:v>21.8</c:v>
                </c:pt>
                <c:pt idx="11">
                  <c:v>24.55</c:v>
                </c:pt>
                <c:pt idx="12">
                  <c:v>27.150000000000031</c:v>
                </c:pt>
                <c:pt idx="13">
                  <c:v>29.875</c:v>
                </c:pt>
                <c:pt idx="14">
                  <c:v>32.675000000000011</c:v>
                </c:pt>
                <c:pt idx="15">
                  <c:v>35.65</c:v>
                </c:pt>
                <c:pt idx="16">
                  <c:v>38.675000000000011</c:v>
                </c:pt>
                <c:pt idx="17">
                  <c:v>41.675000000000011</c:v>
                </c:pt>
                <c:pt idx="18">
                  <c:v>44.525000000000013</c:v>
                </c:pt>
                <c:pt idx="19">
                  <c:v>47.400000000000006</c:v>
                </c:pt>
                <c:pt idx="20">
                  <c:v>51.100000000000009</c:v>
                </c:pt>
                <c:pt idx="21">
                  <c:v>53.5</c:v>
                </c:pt>
                <c:pt idx="22">
                  <c:v>56.75</c:v>
                </c:pt>
                <c:pt idx="23">
                  <c:v>59.600000000000009</c:v>
                </c:pt>
                <c:pt idx="24">
                  <c:v>62.275000000000013</c:v>
                </c:pt>
                <c:pt idx="25">
                  <c:v>66.674999999999983</c:v>
                </c:pt>
              </c:numCache>
            </c:numRef>
          </c:yVal>
        </c:ser>
        <c:axId val="66196224"/>
        <c:axId val="66198144"/>
      </c:scatterChart>
      <c:valAx>
        <c:axId val="66196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Time (min)</a:t>
                </a:r>
              </a:p>
            </c:rich>
          </c:tx>
          <c:layout/>
        </c:title>
        <c:numFmt formatCode="General" sourceLinked="1"/>
        <c:tickLblPos val="nextTo"/>
        <c:crossAx val="66198144"/>
        <c:crosses val="autoZero"/>
        <c:crossBetween val="midCat"/>
      </c:valAx>
      <c:valAx>
        <c:axId val="66198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Housing Temperature </a:t>
                </a:r>
                <a:r>
                  <a:rPr lang="en-US" sz="1600" dirty="0" smtClean="0"/>
                  <a:t>Change </a:t>
                </a:r>
                <a:r>
                  <a:rPr lang="en-US" sz="1600" b="1" i="0" baseline="0" dirty="0" smtClean="0"/>
                  <a:t>(</a:t>
                </a:r>
                <a:r>
                  <a:rPr lang="el-GR" sz="1600" b="1" i="0" baseline="0" dirty="0" smtClean="0"/>
                  <a:t>Δ</a:t>
                </a:r>
                <a:r>
                  <a:rPr lang="en-US" sz="1600" b="1" i="0" baseline="0" dirty="0" smtClean="0"/>
                  <a:t>T) 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/>
                  <a:t> </a:t>
                </a:r>
                <a:endParaRPr lang="en-US" sz="1600" dirty="0"/>
              </a:p>
            </c:rich>
          </c:tx>
          <c:layout/>
        </c:title>
        <c:numFmt formatCode="0.00" sourceLinked="1"/>
        <c:tickLblPos val="nextTo"/>
        <c:crossAx val="66196224"/>
        <c:crosses val="autoZero"/>
        <c:crossBetween val="midCat"/>
      </c:valAx>
    </c:plotArea>
    <c:legend>
      <c:legendPos val="b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A5EB2-7A0D-46D4-8876-006A1C6E2679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1E2C2-F764-421A-B4C1-EA5FB0BDE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Danfoss</a:t>
            </a:r>
            <a:r>
              <a:rPr lang="en-US" b="1" dirty="0" smtClean="0"/>
              <a:t> </a:t>
            </a:r>
            <a:r>
              <a:rPr lang="en-US" b="1" dirty="0" err="1" smtClean="0"/>
              <a:t>Turbocor</a:t>
            </a:r>
            <a:r>
              <a:rPr lang="en-US" b="1" dirty="0" smtClean="0"/>
              <a:t> technology advancements enable new advantages for the HVACR industry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Outstanding energy efficiency</a:t>
            </a:r>
            <a:r>
              <a:rPr lang="en-US" dirty="0" smtClean="0"/>
              <a:t>: The </a:t>
            </a:r>
            <a:r>
              <a:rPr lang="en-US" dirty="0" err="1" smtClean="0"/>
              <a:t>Turbocor</a:t>
            </a:r>
            <a:r>
              <a:rPr lang="en-US" dirty="0" smtClean="0"/>
              <a:t> family of chillers' competitive full load and outstanding part load efficiency enables HVACR OEM's to exceed ASHRAE 90.1 and California Title 24 energy efficiency requirements.</a:t>
            </a:r>
          </a:p>
          <a:p>
            <a:r>
              <a:rPr lang="en-US" b="1" dirty="0" smtClean="0"/>
              <a:t>Totally oil-free operation</a:t>
            </a:r>
            <a:r>
              <a:rPr lang="en-US" dirty="0" smtClean="0"/>
              <a:t>: No oil management hardware, controls or downtime costs. Improved heat transfer efficiency.</a:t>
            </a:r>
          </a:p>
          <a:p>
            <a:r>
              <a:rPr lang="en-US" b="1" dirty="0" smtClean="0"/>
              <a:t>Extended equipment life with minimal scheduled maintenance</a:t>
            </a:r>
            <a:r>
              <a:rPr lang="en-US" dirty="0" smtClean="0"/>
              <a:t>: Solid-state electronics, no lubrication and no metal-to-metal contact of rotating components.</a:t>
            </a:r>
          </a:p>
          <a:p>
            <a:r>
              <a:rPr lang="en-US" b="1" dirty="0" smtClean="0"/>
              <a:t>Onboard digital controls and power electronics</a:t>
            </a:r>
            <a:r>
              <a:rPr lang="en-US" dirty="0" smtClean="0"/>
              <a:t>: Enables effective monitoring, control and self-diagnosis/correction of system operation. Eliminates some traditional OEM control and power panel costs.</a:t>
            </a:r>
          </a:p>
          <a:p>
            <a:r>
              <a:rPr lang="en-US" b="1" dirty="0" smtClean="0"/>
              <a:t>Exceptionally quiet operation</a:t>
            </a:r>
            <a:r>
              <a:rPr lang="en-US" dirty="0" smtClean="0"/>
              <a:t>: 70dBA (conversation level) sound with virtually no vibration.</a:t>
            </a:r>
          </a:p>
          <a:p>
            <a:r>
              <a:rPr lang="en-US" b="1" dirty="0" smtClean="0"/>
              <a:t>Compact</a:t>
            </a:r>
            <a:r>
              <a:rPr lang="en-US" dirty="0" smtClean="0"/>
              <a:t>: 50% less footprint and 1/4 to 1/5 the weight of traditional compressors. The actual operating weight is only 265 pounds while conventional screw compressors can weigh over 1000 pounds.</a:t>
            </a:r>
          </a:p>
          <a:p>
            <a:r>
              <a:rPr lang="en-US" b="1" dirty="0" smtClean="0"/>
              <a:t>Environmentally responsive</a:t>
            </a:r>
            <a:r>
              <a:rPr lang="en-US" dirty="0" smtClean="0"/>
              <a:t>: Optimized for CFC-free HFC-134a, plus high-energy efficiency means reduced greenhouse gas emissions.</a:t>
            </a:r>
          </a:p>
          <a:p>
            <a:r>
              <a:rPr lang="en-US" b="1" dirty="0" smtClean="0"/>
              <a:t>ETL Listed</a:t>
            </a:r>
            <a:endParaRPr lang="en-US" dirty="0" smtClean="0"/>
          </a:p>
          <a:p>
            <a:r>
              <a:rPr lang="en-US" dirty="0" smtClean="0"/>
              <a:t> 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1E2C2-F764-421A-B4C1-EA5FB0BDE6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1E2C2-F764-421A-B4C1-EA5FB0BDE68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Scatter plot of experimental data vs. our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1E2C2-F764-421A-B4C1-EA5FB0BDE68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of all of our data with 2 standard deviations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1E2C2-F764-421A-B4C1-EA5FB0BDE68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Our group went over budget, but it was expected because we had to make sure that our design  was not only sufficient for senior design, but also for </a:t>
            </a:r>
            <a:r>
              <a:rPr lang="en-US" sz="1200" b="1" dirty="0" err="1" smtClean="0"/>
              <a:t>Turbocor</a:t>
            </a:r>
            <a:r>
              <a:rPr lang="en-US" sz="1200" b="1" dirty="0" smtClean="0"/>
              <a:t>. They were willing to spend more money for a project that will definitely be implemented in their near future of heating and cooling of stators getting inserted in the housing.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1E2C2-F764-421A-B4C1-EA5FB0BDE68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CF01-45B7-444A-B76B-920B2D5E9575}" type="datetime1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AC489-6492-437D-A96E-08EFCF2FE62A}" type="datetime1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94D8-4803-4CDD-AE00-0677A6BC5F86}" type="datetime1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F19A-6A34-4940-970C-29DBB9712CBC}" type="datetime1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2D58-9B14-462A-BABA-B03DE2A73E7F}" type="datetime1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3535-DCE2-4AA1-9514-C674099C1E60}" type="datetime1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D1E97-7DCF-47AF-856D-10A23721CBD8}" type="datetime1">
              <a:rPr lang="en-US" smtClean="0"/>
              <a:pPr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1DF2-2B94-4DDB-9419-72C57E37A374}" type="datetime1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9895-AAD1-483F-813B-FC367CEE948A}" type="datetime1">
              <a:rPr lang="en-US" smtClean="0"/>
              <a:pPr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3951-B32D-459A-B2E9-173B8FF16AA9}" type="datetime1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E14D-79FD-4686-9B7D-56682A400B57}" type="datetime1">
              <a:rPr lang="en-US" smtClean="0"/>
              <a:pPr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3AC9-4AFE-4881-B9EA-D20AFFCC8B0C}" type="datetime1">
              <a:rPr lang="en-US" smtClean="0"/>
              <a:pPr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763B-7769-4D11-8A30-DD367B862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tt%20Desautel\Desktop\Animation.avi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304800"/>
            <a:ext cx="77724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Team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300" dirty="0" smtClean="0">
                <a:latin typeface="+mj-lt"/>
                <a:ea typeface="+mj-ea"/>
                <a:cs typeface="+mj-cs"/>
              </a:rPr>
              <a:t>ME Senior Design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Danfoss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Turbocor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Stator Insertion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1752600"/>
            <a:ext cx="3581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Gregory Boler Jr.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Matt Desautel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Ivan Dudyak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Kevin Lohman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ous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209800"/>
            <a:ext cx="5226423" cy="4038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2200" cy="102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coe_seal_mini_102x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0"/>
            <a:ext cx="981075" cy="981075"/>
          </a:xfrm>
          <a:prstGeom prst="rect">
            <a:avLst/>
          </a:prstGeom>
          <a:noFill/>
        </p:spPr>
      </p:pic>
      <p:pic>
        <p:nvPicPr>
          <p:cNvPr id="9" name="Picture 2" descr="famu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0"/>
            <a:ext cx="971550" cy="971550"/>
          </a:xfrm>
          <a:prstGeom prst="rect">
            <a:avLst/>
          </a:prstGeom>
          <a:noFill/>
        </p:spPr>
      </p:pic>
      <p:pic>
        <p:nvPicPr>
          <p:cNvPr id="10" name="Picture 3" descr="fsu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0"/>
            <a:ext cx="971550" cy="971550"/>
          </a:xfrm>
          <a:prstGeom prst="rect">
            <a:avLst/>
          </a:prstGeom>
          <a:noFill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63246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1: Compressor Housing</a:t>
            </a:r>
            <a:endParaRPr lang="en-US" sz="16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 1: Verifying Linear Expansion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Steps: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Heat housing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Take diameter measurements at various temperatures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Plot experimental data versus theoretical data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Data analysis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91000"/>
            <a:ext cx="252573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15000" y="6096000"/>
            <a:ext cx="266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Figure </a:t>
            </a:r>
            <a:r>
              <a:rPr lang="en-US" sz="1600" dirty="0" smtClean="0"/>
              <a:t>7: </a:t>
            </a:r>
            <a:r>
              <a:rPr lang="en-US" sz="1600" dirty="0" smtClean="0"/>
              <a:t>Bore Gauge</a:t>
            </a:r>
          </a:p>
          <a:p>
            <a:pPr algn="ctr"/>
            <a:r>
              <a:rPr lang="en-US" sz="1000" dirty="0" smtClean="0"/>
              <a:t>(http://www.fvfowler.com)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 descr="C:\Users\Matt Desautel\Desktop\Turbo Corr\Pictures\Thermalexpansion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7800"/>
            <a:ext cx="27432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000" y="3657600"/>
            <a:ext cx="266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Figure 6: </a:t>
            </a:r>
            <a:r>
              <a:rPr lang="en-US" sz="1600" dirty="0" smtClean="0"/>
              <a:t>Experiment 1</a:t>
            </a:r>
            <a:endParaRPr lang="en-US" sz="1600" dirty="0" smtClean="0"/>
          </a:p>
          <a:p>
            <a:pPr algn="ctr"/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Where to measure?</a:t>
            </a:r>
            <a:endParaRPr lang="en-US" sz="5400" dirty="0"/>
          </a:p>
        </p:txBody>
      </p:sp>
      <p:pic>
        <p:nvPicPr>
          <p:cNvPr id="13" name="Content Placeholder 12" descr="Section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828800"/>
            <a:ext cx="5791200" cy="4038600"/>
          </a:xfrm>
        </p:spPr>
      </p:pic>
      <p:sp>
        <p:nvSpPr>
          <p:cNvPr id="4" name="TextBox 3"/>
          <p:cNvSpPr txBox="1"/>
          <p:nvPr/>
        </p:nvSpPr>
        <p:spPr>
          <a:xfrm>
            <a:off x="4191000" y="58674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</a:t>
            </a:r>
            <a:r>
              <a:rPr lang="en-US" sz="1600" dirty="0" smtClean="0"/>
              <a:t>8: </a:t>
            </a:r>
            <a:r>
              <a:rPr lang="en-US" sz="1600" dirty="0" smtClean="0"/>
              <a:t>Compressor Housing Cross-Section</a:t>
            </a:r>
            <a:endParaRPr lang="en-US" sz="16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590800"/>
            <a:ext cx="1819275" cy="34290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133600"/>
            <a:ext cx="2662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expansion equation</a:t>
            </a:r>
            <a:endParaRPr lang="en-US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038600"/>
            <a:ext cx="1323975" cy="666750"/>
          </a:xfrm>
          <a:prstGeom prst="rect">
            <a:avLst/>
          </a:prstGeom>
          <a:noFill/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581400"/>
            <a:ext cx="312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Dimensionless linear expansion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236904" y="284529"/>
          <a:ext cx="8670192" cy="6192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000" y="63246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</a:t>
            </a:r>
            <a:r>
              <a:rPr lang="en-US" sz="1600" dirty="0" smtClean="0"/>
              <a:t>9: </a:t>
            </a:r>
            <a:r>
              <a:rPr lang="en-US" sz="1600" dirty="0" smtClean="0"/>
              <a:t>Experiment 1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Decision Matrix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199" y="1295400"/>
          <a:ext cx="8991601" cy="4876796"/>
        </p:xfrm>
        <a:graphic>
          <a:graphicData uri="http://schemas.openxmlformats.org/drawingml/2006/table">
            <a:tbl>
              <a:tblPr/>
              <a:tblGrid>
                <a:gridCol w="1654236"/>
                <a:gridCol w="814772"/>
                <a:gridCol w="737176"/>
                <a:gridCol w="895015"/>
                <a:gridCol w="737176"/>
                <a:gridCol w="830645"/>
                <a:gridCol w="737176"/>
                <a:gridCol w="937342"/>
                <a:gridCol w="737176"/>
                <a:gridCol w="910887"/>
              </a:tblGrid>
              <a:tr h="375138">
                <a:tc gridSpan="10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Concept Selection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0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Convective Oven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Oil bath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Internal Resistive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Induction Heating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0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Selection 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Criteria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Rating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Score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Rating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</a:t>
                      </a:r>
                      <a:b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Score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Rating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</a:t>
                      </a:r>
                      <a:b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Score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Rating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</a:t>
                      </a:r>
                      <a:b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Score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Performance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30%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Complexity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20%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Size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20%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Durability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10%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User Friendly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5%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3.35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2.65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13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Ranking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Decision Matrix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199" y="1295400"/>
          <a:ext cx="8991601" cy="4876796"/>
        </p:xfrm>
        <a:graphic>
          <a:graphicData uri="http://schemas.openxmlformats.org/drawingml/2006/table">
            <a:tbl>
              <a:tblPr/>
              <a:tblGrid>
                <a:gridCol w="1654236"/>
                <a:gridCol w="814772"/>
                <a:gridCol w="737176"/>
                <a:gridCol w="895015"/>
                <a:gridCol w="737176"/>
                <a:gridCol w="830645"/>
                <a:gridCol w="737176"/>
                <a:gridCol w="937342"/>
                <a:gridCol w="737176"/>
                <a:gridCol w="910887"/>
              </a:tblGrid>
              <a:tr h="375138">
                <a:tc gridSpan="10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Concept Selection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0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Convective Oven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Oil bath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Internal Resistive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Induction Heating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02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Selection 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Criteria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Rating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</a:t>
                      </a:r>
                      <a:b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Score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Rating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</a:t>
                      </a:r>
                      <a:b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Score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Rating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</a:t>
                      </a:r>
                      <a:b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Score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Rating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</a:t>
                      </a:r>
                      <a:b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Score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Performance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30%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Complexity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20%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Size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20%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Durability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10%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User Friendly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5%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3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3.4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3.35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2.65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138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Ranking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65" marR="64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 rot="16200000" flipH="1">
            <a:off x="2705100" y="3162300"/>
            <a:ext cx="4495800" cy="152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705100" y="3162300"/>
            <a:ext cx="4495800" cy="152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 Heating Design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24955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828800"/>
            <a:ext cx="2343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5791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</a:t>
            </a:r>
            <a:r>
              <a:rPr lang="en-US" sz="1600" dirty="0" smtClean="0"/>
              <a:t>10: </a:t>
            </a:r>
            <a:r>
              <a:rPr lang="en-US" sz="1600" dirty="0" smtClean="0"/>
              <a:t>Provisional Design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1828800"/>
            <a:ext cx="358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Key Components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Insulated hood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Heater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Insulated heater enclosure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External blower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Housing alignment table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ross 4"/>
          <p:cNvSpPr/>
          <p:nvPr/>
        </p:nvSpPr>
        <p:spPr>
          <a:xfrm>
            <a:off x="1371600" y="990600"/>
            <a:ext cx="2667000" cy="1524000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/>
          <p:cNvSpPr/>
          <p:nvPr/>
        </p:nvSpPr>
        <p:spPr>
          <a:xfrm>
            <a:off x="1371600" y="3200400"/>
            <a:ext cx="2743200" cy="1828800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1371600"/>
            <a:ext cx="533400" cy="3200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8600" y="1371600"/>
            <a:ext cx="533400" cy="3200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0" y="1524000"/>
            <a:ext cx="990600" cy="685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09600" y="838200"/>
            <a:ext cx="4114800" cy="43434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1524000"/>
            <a:ext cx="990600" cy="6858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1905000" y="4648200"/>
            <a:ext cx="1600200" cy="1371600"/>
          </a:xfrm>
          <a:prstGeom prst="up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2133600" y="228600"/>
            <a:ext cx="1219200" cy="1143000"/>
          </a:xfrm>
          <a:prstGeom prst="up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</a:p>
          <a:p>
            <a:pPr algn="ctr"/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2209800" y="2133600"/>
            <a:ext cx="1143000" cy="838200"/>
          </a:xfrm>
          <a:prstGeom prst="up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Q21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914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Heat Transfer Analysis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1905000"/>
            <a:ext cx="3505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Heat input to system 2 from heater</a:t>
            </a:r>
          </a:p>
          <a:p>
            <a:endParaRPr lang="en-US" dirty="0" smtClean="0"/>
          </a:p>
          <a:p>
            <a:r>
              <a:rPr lang="en-US" sz="2800" b="1" dirty="0" smtClean="0"/>
              <a:t>Q21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Heat transferred from system 2 to system 1</a:t>
            </a:r>
          </a:p>
          <a:p>
            <a:endParaRPr lang="en-US" dirty="0" smtClean="0"/>
          </a:p>
          <a:p>
            <a:r>
              <a:rPr lang="en-US" sz="2800" b="1" dirty="0" smtClean="0"/>
              <a:t>Q loss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Heat lost from system 2 to outside environment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95400" y="62484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</a:t>
            </a:r>
            <a:r>
              <a:rPr lang="en-US" sz="1600" dirty="0" smtClean="0"/>
              <a:t>11: </a:t>
            </a:r>
            <a:r>
              <a:rPr lang="en-US" sz="1600" dirty="0" smtClean="0"/>
              <a:t>Heat Transfer System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685800"/>
            <a:ext cx="990600" cy="685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914400" y="609600"/>
            <a:ext cx="1295400" cy="8382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990600" y="1295400"/>
            <a:ext cx="1143000" cy="838200"/>
          </a:xfrm>
          <a:prstGeom prst="up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Q21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System 1</a:t>
            </a:r>
            <a:endParaRPr lang="en-US" sz="32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362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/>
              <a:t>System 2</a:t>
            </a:r>
            <a:endParaRPr lang="en-US" sz="3200" u="sng" dirty="0"/>
          </a:p>
        </p:txBody>
      </p:sp>
      <p:sp>
        <p:nvSpPr>
          <p:cNvPr id="14" name="Rectangle 13"/>
          <p:cNvSpPr/>
          <p:nvPr/>
        </p:nvSpPr>
        <p:spPr>
          <a:xfrm>
            <a:off x="228600" y="3581400"/>
            <a:ext cx="457200" cy="198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/>
          <p:cNvSpPr/>
          <p:nvPr/>
        </p:nvSpPr>
        <p:spPr>
          <a:xfrm>
            <a:off x="685800" y="3352800"/>
            <a:ext cx="1752600" cy="990600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38400" y="3581400"/>
            <a:ext cx="457200" cy="198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ss 20"/>
          <p:cNvSpPr/>
          <p:nvPr/>
        </p:nvSpPr>
        <p:spPr>
          <a:xfrm>
            <a:off x="685800" y="4800600"/>
            <a:ext cx="1828800" cy="990600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152400" y="3276600"/>
            <a:ext cx="2819400" cy="25908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990600" y="5562600"/>
            <a:ext cx="1143000" cy="838200"/>
          </a:xfrm>
          <a:prstGeom prst="up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1981200" y="2362200"/>
            <a:ext cx="1219200" cy="1143000"/>
          </a:xfrm>
          <a:prstGeom prst="up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</a:p>
          <a:p>
            <a:pPr algn="ctr"/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228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First Law System 1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3124200" y="2667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First Law System 2</a:t>
            </a:r>
            <a:endParaRPr lang="en-US" sz="32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838200"/>
            <a:ext cx="2228850" cy="8096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3276600"/>
            <a:ext cx="4029075" cy="809625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5257800"/>
            <a:ext cx="2638425" cy="428625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9075" y="5743575"/>
            <a:ext cx="2295525" cy="809625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724400"/>
            <a:ext cx="2609850" cy="428625"/>
          </a:xfrm>
          <a:prstGeom prst="rect">
            <a:avLst/>
          </a:prstGeom>
          <a:noFill/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600" y="64770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</a:t>
            </a:r>
            <a:r>
              <a:rPr lang="en-US" sz="1600" dirty="0" smtClean="0"/>
              <a:t>12: </a:t>
            </a:r>
            <a:r>
              <a:rPr lang="en-US" sz="1600" dirty="0" smtClean="0"/>
              <a:t>Heat Transfer Systems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914400" y="3429000"/>
            <a:ext cx="1295400" cy="8382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990600" y="3810000"/>
            <a:ext cx="1143000" cy="838200"/>
          </a:xfrm>
          <a:prstGeom prst="up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438400"/>
            <a:ext cx="5334000" cy="40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Coupled System of Ordinary Differential Equations</a:t>
            </a:r>
            <a:endParaRPr lang="en-US" sz="3200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524000"/>
            <a:ext cx="1314450" cy="304800"/>
          </a:xfrm>
          <a:prstGeom prst="rect">
            <a:avLst/>
          </a:prstGeom>
          <a:noFill/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905000"/>
            <a:ext cx="1314450" cy="304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77000" y="1143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Initial Conditions</a:t>
            </a:r>
            <a:endParaRPr lang="en-US" dirty="0"/>
          </a:p>
        </p:txBody>
      </p:sp>
      <p:cxnSp>
        <p:nvCxnSpPr>
          <p:cNvPr id="31" name="Elbow Connector 30"/>
          <p:cNvCxnSpPr/>
          <p:nvPr/>
        </p:nvCxnSpPr>
        <p:spPr>
          <a:xfrm rot="10800000" flipV="1">
            <a:off x="1066800" y="1333500"/>
            <a:ext cx="1588" cy="762000"/>
          </a:xfrm>
          <a:prstGeom prst="bentConnector3">
            <a:avLst>
              <a:gd name="adj1" fmla="val 14395466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 flipH="1" flipV="1">
            <a:off x="1066800" y="2095500"/>
            <a:ext cx="1752600" cy="1085850"/>
          </a:xfrm>
          <a:prstGeom prst="bentConnector3">
            <a:avLst>
              <a:gd name="adj1" fmla="val -1304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90600" y="2819400"/>
            <a:ext cx="205740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000" dirty="0" smtClean="0"/>
              <a:t>MATLAB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86200" y="63246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12: System Temperature vs. Time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419600" y="3657600"/>
            <a:ext cx="2286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85 °C (60 °C Change)</a:t>
            </a:r>
          </a:p>
          <a:p>
            <a:r>
              <a:rPr lang="en-US" dirty="0" smtClean="0"/>
              <a:t>11 min</a:t>
            </a:r>
            <a:endParaRPr lang="en-US" dirty="0"/>
          </a:p>
        </p:txBody>
      </p:sp>
      <p:cxnSp>
        <p:nvCxnSpPr>
          <p:cNvPr id="53" name="Straight Arrow Connector 52"/>
          <p:cNvCxnSpPr>
            <a:stCxn id="51" idx="2"/>
          </p:cNvCxnSpPr>
          <p:nvPr/>
        </p:nvCxnSpPr>
        <p:spPr>
          <a:xfrm rot="16200000" flipH="1">
            <a:off x="5885766" y="3980765"/>
            <a:ext cx="572871" cy="12192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114800"/>
            <a:ext cx="193296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0" y="6273225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Figure 13: Electric Heater</a:t>
            </a:r>
          </a:p>
          <a:p>
            <a:pPr algn="ctr"/>
            <a:r>
              <a:rPr lang="en-US" sz="1600" dirty="0" smtClean="0"/>
              <a:t>(http://www.mscdirect.com)</a:t>
            </a:r>
            <a:endParaRPr lang="en-US" sz="160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-152400" y="3124200"/>
            <a:ext cx="3200400" cy="12192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sz="2200" dirty="0" smtClean="0"/>
          </a:p>
          <a:p>
            <a:pPr lvl="1">
              <a:buNone/>
            </a:pPr>
            <a:r>
              <a:rPr lang="en-US" sz="2200" dirty="0" smtClean="0"/>
              <a:t>MSC 5600 watt electric portable heater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828800"/>
            <a:ext cx="4229100" cy="609600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066800"/>
            <a:ext cx="21336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 2: Proof of Concept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IMG-20110128-0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" y="1219200"/>
            <a:ext cx="2800350" cy="3733800"/>
          </a:xfrm>
          <a:prstGeom prst="rect">
            <a:avLst/>
          </a:prstGeom>
        </p:spPr>
      </p:pic>
      <p:pic>
        <p:nvPicPr>
          <p:cNvPr id="6" name="Picture 5" descr="IMG-20110128-00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667000"/>
            <a:ext cx="2819400" cy="3759200"/>
          </a:xfrm>
          <a:prstGeom prst="rect">
            <a:avLst/>
          </a:prstGeom>
        </p:spPr>
      </p:pic>
      <p:pic>
        <p:nvPicPr>
          <p:cNvPr id="7" name="Picture 6" descr="IMG-20110125-000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1250" y="2514600"/>
            <a:ext cx="2800350" cy="3733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2800" y="1295400"/>
            <a:ext cx="1905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Thermocouple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3810000"/>
            <a:ext cx="1905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5562600"/>
            <a:ext cx="1905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Blower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1981200"/>
            <a:ext cx="1905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Insulation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2" idx="1"/>
          </p:cNvCxnSpPr>
          <p:nvPr/>
        </p:nvCxnSpPr>
        <p:spPr>
          <a:xfrm rot="10800000" flipV="1">
            <a:off x="2286000" y="1480066"/>
            <a:ext cx="106680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0"/>
          </p:cNvCxnSpPr>
          <p:nvPr/>
        </p:nvCxnSpPr>
        <p:spPr>
          <a:xfrm rot="5400000" flipH="1" flipV="1">
            <a:off x="1123950" y="3105150"/>
            <a:ext cx="8382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0"/>
          </p:cNvCxnSpPr>
          <p:nvPr/>
        </p:nvCxnSpPr>
        <p:spPr>
          <a:xfrm rot="5400000" flipH="1" flipV="1">
            <a:off x="1428750" y="4857750"/>
            <a:ext cx="99060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29000" y="2057400"/>
            <a:ext cx="1905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Housing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5" idx="2"/>
          </p:cNvCxnSpPr>
          <p:nvPr/>
        </p:nvCxnSpPr>
        <p:spPr>
          <a:xfrm rot="16200000" flipH="1">
            <a:off x="6566416" y="2451616"/>
            <a:ext cx="849868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2"/>
          </p:cNvCxnSpPr>
          <p:nvPr/>
        </p:nvCxnSpPr>
        <p:spPr>
          <a:xfrm rot="16200000" flipH="1">
            <a:off x="4013716" y="2794516"/>
            <a:ext cx="773668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2"/>
          </p:cNvCxnSpPr>
          <p:nvPr/>
        </p:nvCxnSpPr>
        <p:spPr>
          <a:xfrm rot="16200000" flipH="1">
            <a:off x="5956816" y="3061216"/>
            <a:ext cx="1992868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24200" y="6519446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</a:t>
            </a:r>
            <a:r>
              <a:rPr lang="en-US" sz="1600" dirty="0" smtClean="0"/>
              <a:t>14: </a:t>
            </a:r>
            <a:r>
              <a:rPr lang="en-US" sz="1600" dirty="0" smtClean="0"/>
              <a:t>Experiment 2 Setup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Danfoss</a:t>
            </a:r>
            <a:r>
              <a:rPr lang="en-US" dirty="0" smtClean="0"/>
              <a:t> </a:t>
            </a:r>
            <a:r>
              <a:rPr lang="en-US" dirty="0" err="1" smtClean="0"/>
              <a:t>Turbocor</a:t>
            </a:r>
            <a:r>
              <a:rPr lang="en-US" dirty="0" smtClean="0"/>
              <a:t> Background/Introduction</a:t>
            </a:r>
          </a:p>
          <a:p>
            <a:r>
              <a:rPr lang="en-US" dirty="0" smtClean="0"/>
              <a:t>Product Specification</a:t>
            </a:r>
          </a:p>
          <a:p>
            <a:r>
              <a:rPr lang="en-US" dirty="0" smtClean="0"/>
              <a:t>Design Approach</a:t>
            </a:r>
          </a:p>
          <a:p>
            <a:r>
              <a:rPr lang="en-US" dirty="0" smtClean="0"/>
              <a:t>Initial Expansion Calculations</a:t>
            </a:r>
          </a:p>
          <a:p>
            <a:r>
              <a:rPr lang="en-US" dirty="0" smtClean="0"/>
              <a:t>Experiment 1: Verifying Linear Expansion</a:t>
            </a:r>
          </a:p>
          <a:p>
            <a:r>
              <a:rPr lang="en-US" dirty="0" smtClean="0"/>
              <a:t>Concept Generation/Selection</a:t>
            </a:r>
          </a:p>
          <a:p>
            <a:r>
              <a:rPr lang="en-US" dirty="0" smtClean="0"/>
              <a:t>Heat Transfer Calculations</a:t>
            </a:r>
          </a:p>
          <a:p>
            <a:r>
              <a:rPr lang="en-US" dirty="0" smtClean="0"/>
              <a:t>Experiment 2: Proof of Concept Testing</a:t>
            </a:r>
          </a:p>
          <a:p>
            <a:r>
              <a:rPr lang="en-US" dirty="0" smtClean="0"/>
              <a:t>Design Details</a:t>
            </a:r>
          </a:p>
          <a:p>
            <a:r>
              <a:rPr lang="en-US" dirty="0" smtClean="0"/>
              <a:t>Cost Analysis</a:t>
            </a:r>
          </a:p>
          <a:p>
            <a:r>
              <a:rPr lang="en-US" dirty="0" smtClean="0"/>
              <a:t>Final Prototype Pictures</a:t>
            </a:r>
          </a:p>
          <a:p>
            <a:r>
              <a:rPr lang="en-US" dirty="0" smtClean="0"/>
              <a:t>Acknowledgments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 2: Proof of Concept Data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1295400" y="1143000"/>
          <a:ext cx="6705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0" y="60960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</a:t>
            </a:r>
            <a:r>
              <a:rPr lang="en-US" sz="1600" dirty="0" smtClean="0"/>
              <a:t>15: </a:t>
            </a:r>
            <a:r>
              <a:rPr lang="en-US" sz="1600" dirty="0" smtClean="0"/>
              <a:t>Experiment 2 Data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 2: Proof of Concept Data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1066800" y="1219200"/>
          <a:ext cx="6781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0" y="61722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</a:t>
            </a:r>
            <a:r>
              <a:rPr lang="en-US" sz="1600" dirty="0" smtClean="0"/>
              <a:t>16: </a:t>
            </a:r>
            <a:r>
              <a:rPr lang="en-US" sz="1600" dirty="0" smtClean="0"/>
              <a:t>Experiment 2 Average Data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447800"/>
            <a:ext cx="3352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Main structure assembled utilizing 80/20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Hood lowers and closes using sliding Teflon bearings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Lid slides open and closed utilizing Teflon bearings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Pneumatic actuator utilizing expanding mandrel to place stator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81400" y="1524000"/>
            <a:ext cx="4953000" cy="4536597"/>
            <a:chOff x="3581400" y="1524000"/>
            <a:chExt cx="4953000" cy="4536597"/>
          </a:xfrm>
        </p:grpSpPr>
        <p:pic>
          <p:nvPicPr>
            <p:cNvPr id="5" name="Picture 2" descr="F:\private\Spring 11\Senior Design\Turbo Machine\pic1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1524000"/>
              <a:ext cx="4953000" cy="4536597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733800" y="5334000"/>
              <a:ext cx="1524000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Main Structure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00800" y="1600200"/>
              <a:ext cx="1905000" cy="64633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Pneumatic Actuator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05600" y="3886200"/>
              <a:ext cx="914400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Hood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67600" y="2362200"/>
              <a:ext cx="914400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Lid</a:t>
              </a:r>
            </a:p>
          </p:txBody>
        </p:sp>
        <p:cxnSp>
          <p:nvCxnSpPr>
            <p:cNvPr id="23" name="Straight Arrow Connector 22"/>
            <p:cNvCxnSpPr>
              <a:stCxn id="19" idx="1"/>
            </p:cNvCxnSpPr>
            <p:nvPr/>
          </p:nvCxnSpPr>
          <p:spPr>
            <a:xfrm rot="10800000" flipV="1">
              <a:off x="5181600" y="1923366"/>
              <a:ext cx="1219200" cy="4388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1" idx="1"/>
            </p:cNvCxnSpPr>
            <p:nvPr/>
          </p:nvCxnSpPr>
          <p:spPr>
            <a:xfrm rot="10800000" flipV="1">
              <a:off x="5791200" y="2546866"/>
              <a:ext cx="1676400" cy="2725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3"/>
            </p:cNvCxnSpPr>
            <p:nvPr/>
          </p:nvCxnSpPr>
          <p:spPr>
            <a:xfrm flipV="1">
              <a:off x="5257800" y="5029200"/>
              <a:ext cx="1524000" cy="6279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1"/>
            </p:cNvCxnSpPr>
            <p:nvPr/>
          </p:nvCxnSpPr>
          <p:spPr>
            <a:xfrm rot="10800000">
              <a:off x="5715000" y="3505200"/>
              <a:ext cx="990600" cy="5656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276600" y="61722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</a:t>
            </a:r>
            <a:r>
              <a:rPr lang="en-US" sz="1600" dirty="0" smtClean="0"/>
              <a:t>17: </a:t>
            </a:r>
            <a:r>
              <a:rPr lang="en-US" sz="1600" dirty="0" smtClean="0"/>
              <a:t>Main Structure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 Stator Alignment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Anim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3886200"/>
            <a:ext cx="5664574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838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Key Features: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Pins to locate stator alignment ring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Pin to align stator to stator alignment ring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Pins to locate housing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Spring loaded mechanism to  move housing into position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Slots to allow air circulation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Design: Stator Inserter</a:t>
            </a:r>
            <a:endParaRPr lang="en-US" dirty="0"/>
          </a:p>
        </p:txBody>
      </p:sp>
      <p:pic>
        <p:nvPicPr>
          <p:cNvPr id="5" name="Picture 4" descr="Stator inser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400800" cy="4903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61722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</a:t>
            </a:r>
            <a:r>
              <a:rPr lang="en-US" sz="1600" dirty="0" smtClean="0"/>
              <a:t>18: </a:t>
            </a:r>
            <a:r>
              <a:rPr lang="en-US" sz="1600" dirty="0" smtClean="0"/>
              <a:t>Expanding Mandrel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Stator Inserter</a:t>
            </a:r>
            <a:endParaRPr lang="en-US" dirty="0"/>
          </a:p>
        </p:txBody>
      </p:sp>
      <p:pic>
        <p:nvPicPr>
          <p:cNvPr id="5" name="Picture 4" descr="002.JPG"/>
          <p:cNvPicPr>
            <a:picLocks noChangeAspect="1"/>
          </p:cNvPicPr>
          <p:nvPr/>
        </p:nvPicPr>
        <p:blipFill>
          <a:blip r:embed="rId2" cstate="print"/>
          <a:srcRect l="13333" t="10000" r="9630" b="16667"/>
          <a:stretch>
            <a:fillRect/>
          </a:stretch>
        </p:blipFill>
        <p:spPr>
          <a:xfrm>
            <a:off x="533400" y="1295400"/>
            <a:ext cx="3482109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1524000"/>
            <a:ext cx="2514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Rotation of Stator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5400000">
            <a:off x="3556516" y="1384816"/>
            <a:ext cx="773668" cy="17907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</p:cNvCxnSpPr>
          <p:nvPr/>
        </p:nvCxnSpPr>
        <p:spPr>
          <a:xfrm rot="5400000">
            <a:off x="2864882" y="628650"/>
            <a:ext cx="709136" cy="32385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Up-Down Arrow 10"/>
          <p:cNvSpPr/>
          <p:nvPr/>
        </p:nvSpPr>
        <p:spPr>
          <a:xfrm>
            <a:off x="685800" y="1524000"/>
            <a:ext cx="533400" cy="2133600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3400" y="2438400"/>
            <a:ext cx="48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Allows stator insertion by hand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Temporary system due to time constraints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57150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Figure </a:t>
            </a:r>
            <a:r>
              <a:rPr lang="en-US" sz="1600" dirty="0" smtClean="0"/>
              <a:t>19: </a:t>
            </a:r>
            <a:r>
              <a:rPr lang="en-US" sz="1600" dirty="0" smtClean="0"/>
              <a:t>Temporary Stator insertion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371600"/>
          <a:ext cx="7315199" cy="5071653"/>
        </p:xfrm>
        <a:graphic>
          <a:graphicData uri="http://schemas.openxmlformats.org/drawingml/2006/table">
            <a:tbl>
              <a:tblPr/>
              <a:tblGrid>
                <a:gridCol w="1752600"/>
                <a:gridCol w="1905000"/>
                <a:gridCol w="978741"/>
                <a:gridCol w="926259"/>
                <a:gridCol w="609600"/>
                <a:gridCol w="1142999"/>
              </a:tblGrid>
              <a:tr h="460782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Palatino Linotype"/>
                          <a:ea typeface="Times New Roman"/>
                        </a:rPr>
                        <a:t>Table </a:t>
                      </a:r>
                      <a:r>
                        <a:rPr lang="en-US" sz="1400" b="1" dirty="0" smtClean="0">
                          <a:latin typeface="Palatino Linotype"/>
                          <a:ea typeface="Times New Roman"/>
                        </a:rPr>
                        <a:t>1:</a:t>
                      </a:r>
                      <a:r>
                        <a:rPr lang="en-US" sz="1400" b="1" baseline="0" dirty="0" smtClean="0">
                          <a:latin typeface="Palatino Linotype"/>
                          <a:ea typeface="Times New Roman"/>
                        </a:rPr>
                        <a:t> </a:t>
                      </a:r>
                      <a:r>
                        <a:rPr lang="en-US" sz="1400" b="1" dirty="0" smtClean="0">
                          <a:latin typeface="Palatino Linotype"/>
                          <a:ea typeface="Times New Roman"/>
                        </a:rPr>
                        <a:t>Convection </a:t>
                      </a:r>
                      <a:r>
                        <a:rPr lang="en-US" sz="1400" b="1" dirty="0">
                          <a:latin typeface="Palatino Linotype"/>
                          <a:ea typeface="Times New Roman"/>
                        </a:rPr>
                        <a:t>Heater Cost Analysis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Palatino Linotype"/>
                          <a:ea typeface="Times New Roman"/>
                        </a:rPr>
                        <a:t>Part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Palatino Linotype"/>
                          <a:ea typeface="Times New Roman"/>
                        </a:rPr>
                        <a:t>Description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Palatino Linotype"/>
                          <a:ea typeface="Times New Roman"/>
                        </a:rPr>
                        <a:t>Supplier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Palatino Linotype"/>
                          <a:ea typeface="Times New Roman"/>
                        </a:rPr>
                        <a:t>Unit Price ($)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Palatino Linotype"/>
                          <a:ea typeface="Times New Roman"/>
                        </a:rPr>
                        <a:t>QTY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Palatino Linotype"/>
                          <a:ea typeface="Times New Roman"/>
                        </a:rPr>
                        <a:t>Total Price ($)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</a:rPr>
                        <a:t>Electric Heater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</a:rPr>
                        <a:t>5600W  100 CFM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</a:rPr>
                        <a:t>MSC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</a:rPr>
                        <a:t>138.09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</a:rPr>
                        <a:t>138.09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 Blower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515 CFM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MSC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249.95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249.95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Steel Plate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Plate for base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MSC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320.00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320.0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Table</a:t>
                      </a:r>
                      <a:r>
                        <a:rPr lang="en-US" sz="1400" baseline="0" dirty="0" smtClean="0">
                          <a:latin typeface="+mj-lt"/>
                          <a:ea typeface="Times New Roman"/>
                        </a:rPr>
                        <a:t> Lever Parts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Spring, Sleeve Bearing, Slider Pin, Drill Rod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MSC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N/A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12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37.16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</a:rPr>
                        <a:t>Ultra Flex Hose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</a:rPr>
                        <a:t>5' Length 4" 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</a:rPr>
                        <a:t>MSC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</a:rPr>
                        <a:t>74.24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</a:rPr>
                        <a:t>74.24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6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</a:rPr>
                        <a:t>80/20 Extrusion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</a:rPr>
                        <a:t>25 Series Mono Slot Bar 6m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AES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63.40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N/A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760.80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</a:rPr>
                        <a:t>80/20 Hardware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</a:rPr>
                        <a:t>Misc. Hardware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AES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N/A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N/A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1878.85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Aluminum  Sheet Metal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Alloy</a:t>
                      </a:r>
                      <a:r>
                        <a:rPr lang="en-US" sz="1400" baseline="0" dirty="0" smtClean="0">
                          <a:latin typeface="+mj-lt"/>
                          <a:ea typeface="Times New Roman"/>
                        </a:rPr>
                        <a:t> 6061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MSC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43.57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+mj-lt"/>
                          <a:ea typeface="Times New Roman"/>
                        </a:rPr>
                        <a:t>43.57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latin typeface="+mj-lt"/>
                          <a:ea typeface="Times New Roman"/>
                        </a:rPr>
                        <a:t>Total</a:t>
                      </a:r>
                      <a:endParaRPr lang="en-US" sz="140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latin typeface="+mj-lt"/>
                          <a:ea typeface="Times New Roman"/>
                        </a:rPr>
                        <a:t>3502.66</a:t>
                      </a:r>
                      <a:endParaRPr lang="en-US" sz="1400" dirty="0">
                        <a:latin typeface="+mj-lt"/>
                        <a:ea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Prototype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43200" y="63246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Figure </a:t>
            </a:r>
            <a:r>
              <a:rPr lang="en-US" sz="1600" dirty="0" smtClean="0"/>
              <a:t>20</a:t>
            </a:r>
            <a:r>
              <a:rPr lang="en-US" sz="1600" dirty="0" smtClean="0"/>
              <a:t>: </a:t>
            </a:r>
            <a:r>
              <a:rPr lang="en-US" sz="1600" dirty="0" smtClean="0"/>
              <a:t>Final Prototype</a:t>
            </a:r>
            <a:endParaRPr lang="en-US" sz="1600" dirty="0"/>
          </a:p>
        </p:txBody>
      </p:sp>
      <p:pic>
        <p:nvPicPr>
          <p:cNvPr id="12" name="Picture 11" descr="IMG-20110409-00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3886200" cy="5181600"/>
          </a:xfrm>
          <a:prstGeom prst="rect">
            <a:avLst/>
          </a:prstGeom>
        </p:spPr>
      </p:pic>
      <p:pic>
        <p:nvPicPr>
          <p:cNvPr id="1026" name="Picture 2" descr="C:\Users\Matt Desautel\Dropbox\Photos\IMG-20110409-00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38862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7696200" cy="1143000"/>
          </a:xfrm>
        </p:spPr>
        <p:txBody>
          <a:bodyPr/>
          <a:lstStyle/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6248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/>
              <a:t>Turbocor</a:t>
            </a:r>
            <a:endParaRPr lang="en-US" sz="3600" u="sng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Rob Parsons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Dr. Lin Sun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Kevin </a:t>
            </a:r>
            <a:r>
              <a:rPr lang="en-US" sz="2800" dirty="0" err="1" smtClean="0"/>
              <a:t>Gehrke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r>
              <a:rPr lang="en-US" sz="3200" u="sng" dirty="0" err="1" smtClean="0"/>
              <a:t>Famu</a:t>
            </a:r>
            <a:r>
              <a:rPr lang="en-US" sz="3200" u="sng" dirty="0" smtClean="0"/>
              <a:t>/FSU College of Engineering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Dr. Juan C. </a:t>
            </a:r>
            <a:r>
              <a:rPr lang="en-US" sz="2800" dirty="0" err="1" smtClean="0"/>
              <a:t>Ordóñez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Dr. Kareem Ahmed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Dr. Rob </a:t>
            </a:r>
            <a:r>
              <a:rPr lang="en-US" sz="2800" dirty="0" err="1" smtClean="0"/>
              <a:t>Hovsapian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Dr. </a:t>
            </a:r>
            <a:r>
              <a:rPr lang="en-US" sz="2800" dirty="0" err="1" smtClean="0"/>
              <a:t>Srinivas</a:t>
            </a:r>
            <a:r>
              <a:rPr lang="en-US" sz="2800" dirty="0" smtClean="0"/>
              <a:t> </a:t>
            </a:r>
            <a:r>
              <a:rPr lang="en-US" sz="2800" dirty="0" err="1" smtClean="0"/>
              <a:t>Kosaraju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057400"/>
            <a:ext cx="2362200" cy="102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 descr="coe_seal_mini_102x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00600"/>
            <a:ext cx="981075" cy="98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7151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Questions?</a:t>
            </a:r>
            <a:endParaRPr lang="en-US" sz="8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62200" cy="102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 descr="coe_seal_mini_102x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0"/>
            <a:ext cx="981075" cy="981075"/>
          </a:xfrm>
          <a:prstGeom prst="rect">
            <a:avLst/>
          </a:prstGeom>
          <a:noFill/>
        </p:spPr>
      </p:pic>
      <p:pic>
        <p:nvPicPr>
          <p:cNvPr id="16" name="Picture 2" descr="famu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0"/>
            <a:ext cx="971550" cy="971550"/>
          </a:xfrm>
          <a:prstGeom prst="rect">
            <a:avLst/>
          </a:prstGeom>
          <a:noFill/>
        </p:spPr>
      </p:pic>
      <p:pic>
        <p:nvPicPr>
          <p:cNvPr id="18" name="Picture 3" descr="fsu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0"/>
            <a:ext cx="971550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Cutting Edge Compressors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46237"/>
            <a:ext cx="44297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62200" cy="102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257800" y="1676400"/>
            <a:ext cx="388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Outstanding Efficiency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Totally oil-free operation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Extended life with minimal scheduled maintenance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Onboard digital controls and electronics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Exceptionally quiet operation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Compact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Environmentally responsive</a:t>
            </a:r>
            <a:endParaRPr lang="en-US" sz="20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0600" y="61722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2: </a:t>
            </a:r>
            <a:r>
              <a:rPr lang="en-US" sz="1600" dirty="0" err="1" smtClean="0"/>
              <a:t>Turbocor</a:t>
            </a:r>
            <a:r>
              <a:rPr lang="en-US" sz="1600" dirty="0" smtClean="0"/>
              <a:t> Compressor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"Aluminum A356 T6 Properties." </a:t>
            </a:r>
            <a:r>
              <a:rPr lang="en-US" sz="2400" dirty="0" err="1" smtClean="0"/>
              <a:t>N.p</a:t>
            </a:r>
            <a:r>
              <a:rPr lang="en-US" sz="2400" dirty="0" smtClean="0"/>
              <a:t>., </a:t>
            </a:r>
            <a:r>
              <a:rPr lang="en-US" sz="2400" dirty="0" err="1" smtClean="0"/>
              <a:t>n.d</a:t>
            </a:r>
            <a:r>
              <a:rPr lang="en-US" sz="2400" dirty="0" smtClean="0"/>
              <a:t>. Web. 15 Nov 2010. &lt;http://www.matweb.com/&gt;. </a:t>
            </a:r>
          </a:p>
          <a:p>
            <a:r>
              <a:rPr lang="en-US" sz="2400" dirty="0" smtClean="0"/>
              <a:t>"Linear Expansion." </a:t>
            </a:r>
            <a:r>
              <a:rPr lang="en-US" sz="2400" dirty="0" err="1" smtClean="0"/>
              <a:t>N.p</a:t>
            </a:r>
            <a:r>
              <a:rPr lang="en-US" sz="2400" dirty="0" smtClean="0"/>
              <a:t>., </a:t>
            </a:r>
            <a:r>
              <a:rPr lang="en-US" sz="2400" dirty="0" err="1" smtClean="0"/>
              <a:t>n.d</a:t>
            </a:r>
            <a:r>
              <a:rPr lang="en-US" sz="2400" dirty="0" smtClean="0"/>
              <a:t>. Web. 15 Nov 2010. &lt;http://hyperphysics.phy-astr.gsu.edu&gt;. </a:t>
            </a:r>
          </a:p>
          <a:p>
            <a:r>
              <a:rPr lang="en-US" sz="2400" i="1" dirty="0" smtClean="0"/>
              <a:t>Engineering Tool Box</a:t>
            </a:r>
            <a:r>
              <a:rPr lang="en-US" sz="2400" dirty="0" smtClean="0"/>
              <a:t>. </a:t>
            </a:r>
            <a:r>
              <a:rPr lang="en-US" sz="2400" dirty="0" err="1" smtClean="0"/>
              <a:t>N.p</a:t>
            </a:r>
            <a:r>
              <a:rPr lang="en-US" sz="2400" dirty="0" smtClean="0"/>
              <a:t>., </a:t>
            </a:r>
            <a:r>
              <a:rPr lang="en-US" sz="2400" dirty="0" err="1" smtClean="0"/>
              <a:t>n.d</a:t>
            </a:r>
            <a:r>
              <a:rPr lang="en-US" sz="2400" dirty="0" smtClean="0"/>
              <a:t>. Web. 15 Nov 2010. &lt;http://www.engineeringtoolbox.com/&gt;. </a:t>
            </a:r>
          </a:p>
          <a:p>
            <a:r>
              <a:rPr lang="en-US" sz="2400" dirty="0" err="1" smtClean="0"/>
              <a:t>Cengel</a:t>
            </a:r>
            <a:r>
              <a:rPr lang="en-US" sz="2400" dirty="0" smtClean="0"/>
              <a:t>, Turner, </a:t>
            </a:r>
            <a:r>
              <a:rPr lang="en-US" sz="2400" dirty="0" err="1" smtClean="0"/>
              <a:t>Cimbala</a:t>
            </a:r>
            <a:r>
              <a:rPr lang="en-US" sz="2400" dirty="0" smtClean="0"/>
              <a:t>. </a:t>
            </a:r>
            <a:r>
              <a:rPr lang="en-US" sz="2400" i="1" dirty="0" smtClean="0"/>
              <a:t>Thermal Fluid Sciences.</a:t>
            </a:r>
            <a:r>
              <a:rPr lang="en-US" sz="2400" dirty="0" smtClean="0"/>
              <a:t> New York:</a:t>
            </a:r>
          </a:p>
          <a:p>
            <a:pPr>
              <a:buNone/>
            </a:pPr>
            <a:r>
              <a:rPr lang="en-US" sz="2400" dirty="0" smtClean="0"/>
              <a:t>	McGraw Hill</a:t>
            </a:r>
            <a:r>
              <a:rPr lang="en-US" sz="2400" smtClean="0"/>
              <a:t>, 2008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Mechanism Calculations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814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95400" y="35814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 Specs: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20 lbs at full compressed length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Experimental testing: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showed 30-32lbs of force needed to move the housing along the plate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u="sng" dirty="0" smtClean="0"/>
              <a:t>Selected Springs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Selected springs offer 30% more force to ensure housing locates</a:t>
            </a:r>
          </a:p>
        </p:txBody>
      </p:sp>
      <p:grpSp>
        <p:nvGrpSpPr>
          <p:cNvPr id="3" name="Group 16"/>
          <p:cNvGrpSpPr/>
          <p:nvPr/>
        </p:nvGrpSpPr>
        <p:grpSpPr>
          <a:xfrm>
            <a:off x="3657600" y="1447800"/>
            <a:ext cx="5105400" cy="4648200"/>
            <a:chOff x="3657600" y="1447800"/>
            <a:chExt cx="5105400" cy="4648200"/>
          </a:xfrm>
        </p:grpSpPr>
        <p:pic>
          <p:nvPicPr>
            <p:cNvPr id="14" name="Picture 13" descr="Crankhand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00" y="1447800"/>
              <a:ext cx="2371725" cy="4638675"/>
            </a:xfrm>
            <a:prstGeom prst="rect">
              <a:avLst/>
            </a:prstGeom>
          </p:spPr>
        </p:pic>
        <p:sp>
          <p:nvSpPr>
            <p:cNvPr id="15" name="Right Arrow 14"/>
            <p:cNvSpPr/>
            <p:nvPr/>
          </p:nvSpPr>
          <p:spPr>
            <a:xfrm>
              <a:off x="3657600" y="1600200"/>
              <a:ext cx="2819400" cy="762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Spring Force</a:t>
              </a:r>
              <a:endParaRPr lang="en-US" dirty="0"/>
            </a:p>
          </p:txBody>
        </p:sp>
        <p:sp>
          <p:nvSpPr>
            <p:cNvPr id="16" name="Right Arrow 15"/>
            <p:cNvSpPr/>
            <p:nvPr/>
          </p:nvSpPr>
          <p:spPr>
            <a:xfrm flipH="1">
              <a:off x="6934200" y="5334000"/>
              <a:ext cx="1828800" cy="762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Operator Force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62200" y="49530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Required input force to move lever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Static analysis shows any applied force grater the 6.6lbs will actuate lever</a:t>
            </a:r>
          </a:p>
          <a:p>
            <a:endParaRPr lang="en-US" u="sng" dirty="0" smtClean="0"/>
          </a:p>
          <a:p>
            <a:endParaRPr lang="en-US" u="sng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6248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14: Spring Mechanism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Convection Coefficient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828800"/>
            <a:ext cx="742950" cy="514350"/>
          </a:xfrm>
          <a:prstGeom prst="rect">
            <a:avLst/>
          </a:prstGeom>
          <a:noFill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124200"/>
            <a:ext cx="1028700" cy="495300"/>
          </a:xfrm>
          <a:prstGeom prst="rect">
            <a:avLst/>
          </a:prstGeom>
          <a:noFill/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171950"/>
            <a:ext cx="1933575" cy="247650"/>
          </a:xfrm>
          <a:prstGeom prst="rect">
            <a:avLst/>
          </a:prstGeom>
          <a:noFill/>
        </p:spPr>
      </p:pic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372100"/>
            <a:ext cx="971550" cy="571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4600" y="192387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 density calculation – Air treated as ideal gas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Reduced temperature greater than 2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Operating pressure substantially lower than critical pressure</a:t>
            </a:r>
          </a:p>
          <a:p>
            <a:pPr lvl="1"/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311527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Reynolds Number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Determine flow condition inside of housing</a:t>
            </a:r>
          </a:p>
          <a:p>
            <a:pPr lvl="1"/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410587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Turbulent flow – Housing geometry simplified to a cylinder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Dittus-Boelter</a:t>
            </a:r>
            <a:r>
              <a:rPr lang="en-US" dirty="0" smtClean="0"/>
              <a:t> equation for calculating </a:t>
            </a:r>
            <a:r>
              <a:rPr lang="en-US" dirty="0" err="1" smtClean="0"/>
              <a:t>Nusselt</a:t>
            </a:r>
            <a:r>
              <a:rPr lang="en-US" dirty="0" smtClean="0"/>
              <a:t> number.</a:t>
            </a:r>
          </a:p>
          <a:p>
            <a:pPr lvl="1"/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494407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Need average air temperature in system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Guess and iterate until convergence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Convection Coefficient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371600"/>
            <a:ext cx="1857375" cy="495300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438400"/>
            <a:ext cx="1219200" cy="285985"/>
          </a:xfrm>
          <a:prstGeom prst="rect">
            <a:avLst/>
          </a:prstGeom>
          <a:noFill/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200400"/>
            <a:ext cx="1455964" cy="381000"/>
          </a:xfrm>
          <a:prstGeom prst="rect">
            <a:avLst/>
          </a:prstGeom>
          <a:noFill/>
        </p:spPr>
      </p:pic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962400"/>
            <a:ext cx="895350" cy="50482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38400" y="1219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Graschof</a:t>
            </a:r>
            <a:r>
              <a:rPr lang="en-US" dirty="0" smtClean="0"/>
              <a:t> Number – Ratio of buoyancy forces to viscous forces</a:t>
            </a:r>
          </a:p>
          <a:p>
            <a:pPr lvl="1"/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232546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Rayleigh Number – Needed for </a:t>
            </a:r>
            <a:r>
              <a:rPr lang="en-US" dirty="0" err="1" smtClean="0"/>
              <a:t>Nusselt</a:t>
            </a:r>
            <a:r>
              <a:rPr lang="en-US" dirty="0" smtClean="0"/>
              <a:t> number correlation</a:t>
            </a:r>
          </a:p>
          <a:p>
            <a:pPr lvl="1"/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438400" y="316366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Nusselt</a:t>
            </a:r>
            <a:r>
              <a:rPr lang="en-US" dirty="0" smtClean="0"/>
              <a:t> Number – Flat vertical plate correlation used</a:t>
            </a:r>
          </a:p>
          <a:p>
            <a:pPr lvl="1"/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362200" y="4750475"/>
            <a:ext cx="64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Properties based on film temperature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Guess surface temp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Run simulation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Substitute new value until convergence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Background</a:t>
            </a:r>
          </a:p>
          <a:p>
            <a:pPr lvl="1"/>
            <a:r>
              <a:rPr lang="en-US" sz="3200" dirty="0" smtClean="0"/>
              <a:t>Heating of an aluminum housing to allow thermal expansion of the material</a:t>
            </a:r>
          </a:p>
          <a:p>
            <a:pPr lvl="1"/>
            <a:r>
              <a:rPr lang="en-US" sz="3200" dirty="0" smtClean="0"/>
              <a:t>Once expanded a stator is inserted into the housing</a:t>
            </a:r>
          </a:p>
          <a:p>
            <a:pPr lvl="1"/>
            <a:r>
              <a:rPr lang="en-US" sz="3200" dirty="0" smtClean="0"/>
              <a:t>The housing cools in ambient conditions locking the stator in place through an interference fit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Current method</a:t>
            </a:r>
          </a:p>
          <a:p>
            <a:pPr lvl="1"/>
            <a:r>
              <a:rPr lang="en-US" sz="2000" dirty="0" smtClean="0"/>
              <a:t>Large oven requiring extensive floor space</a:t>
            </a:r>
          </a:p>
          <a:p>
            <a:pPr lvl="1"/>
            <a:r>
              <a:rPr lang="en-US" sz="2000" dirty="0" smtClean="0"/>
              <a:t>Lengthy heating time ~ 45 minutes</a:t>
            </a:r>
          </a:p>
          <a:p>
            <a:pPr lvl="1"/>
            <a:r>
              <a:rPr lang="en-US" sz="2000" dirty="0" smtClean="0"/>
              <a:t>High final temperature ~ 300°F</a:t>
            </a:r>
          </a:p>
          <a:p>
            <a:pPr lvl="1"/>
            <a:r>
              <a:rPr lang="en-US" sz="2000" dirty="0" smtClean="0"/>
              <a:t>Four units per cycle</a:t>
            </a:r>
          </a:p>
          <a:p>
            <a:pPr lvl="1"/>
            <a:r>
              <a:rPr lang="en-US" sz="2000" dirty="0" smtClean="0"/>
              <a:t>Long cooling time before the technicians can continue assembly is </a:t>
            </a:r>
            <a:r>
              <a:rPr lang="en-US" sz="2000" dirty="0" err="1" smtClean="0"/>
              <a:t>approximatly</a:t>
            </a:r>
            <a:r>
              <a:rPr lang="en-US" sz="2000" dirty="0" smtClean="0"/>
              <a:t> 60 minutes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ove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828800"/>
            <a:ext cx="5169877" cy="373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55626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3: Current Oven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Product Specification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600200"/>
            <a:ext cx="373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method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Stator inserted </a:t>
            </a:r>
            <a:r>
              <a:rPr lang="en-US" sz="2000" dirty="0" smtClean="0"/>
              <a:t>at a secondary station after heating cycle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Precise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position required for pneumatic actuator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floor space required for the secondary station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ov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828800"/>
            <a:ext cx="5040666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49530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4: Stator Insertion Station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Engineering Requirements</a:t>
            </a:r>
          </a:p>
          <a:p>
            <a:pPr lvl="1"/>
            <a:r>
              <a:rPr lang="en-US" sz="3200" dirty="0" smtClean="0"/>
              <a:t>Reduced heating time,  &lt; </a:t>
            </a:r>
            <a:r>
              <a:rPr lang="en-US" sz="3200" dirty="0" smtClean="0"/>
              <a:t>10 </a:t>
            </a:r>
            <a:r>
              <a:rPr lang="en-US" sz="3200" dirty="0" smtClean="0"/>
              <a:t>min.</a:t>
            </a:r>
          </a:p>
          <a:p>
            <a:pPr lvl="1"/>
            <a:r>
              <a:rPr lang="en-US" sz="3200" dirty="0" smtClean="0"/>
              <a:t>Lower final temperature</a:t>
            </a:r>
          </a:p>
          <a:p>
            <a:pPr lvl="1"/>
            <a:r>
              <a:rPr lang="en-US" sz="3200" dirty="0" smtClean="0"/>
              <a:t>Smaller size</a:t>
            </a:r>
          </a:p>
          <a:p>
            <a:pPr lvl="1"/>
            <a:r>
              <a:rPr lang="en-US" sz="3200" dirty="0" smtClean="0"/>
              <a:t>Thermal expansion must allow for 60 microns clearance at maximum material conditions</a:t>
            </a:r>
          </a:p>
          <a:p>
            <a:pPr lvl="1"/>
            <a:r>
              <a:rPr lang="en-US" sz="3200" dirty="0" smtClean="0"/>
              <a:t>Method for aligning stator and housing for thermocouple insertion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Design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8200" y="304800"/>
            <a:ext cx="2133600" cy="1066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 Specification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1752600"/>
            <a:ext cx="3352800" cy="1219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Preliminary thermal expansion calculations  to determine the housing temperature to reach the desired clearance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3276600"/>
            <a:ext cx="33528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Experimental measurements of housing expansion in a thermal chamber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" y="4495800"/>
            <a:ext cx="3352800" cy="838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Calculation of heat input needed to achieve the desired temperature using hot air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57800" y="3657600"/>
            <a:ext cx="28194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 design and prototype of heating unit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7800" y="2438400"/>
            <a:ext cx="281940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Construction of heating unit proof of concept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57800" y="4953000"/>
            <a:ext cx="2819400" cy="762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Experimental testing and design adjustment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57800" y="6248400"/>
            <a:ext cx="28194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 Product Evaluation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6" idx="4"/>
            <a:endCxn id="9" idx="0"/>
          </p:cNvCxnSpPr>
          <p:nvPr/>
        </p:nvCxnSpPr>
        <p:spPr>
          <a:xfrm rot="5400000">
            <a:off x="1714500" y="1562100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9" idx="2"/>
            <a:endCxn id="10" idx="0"/>
          </p:cNvCxnSpPr>
          <p:nvPr/>
        </p:nvCxnSpPr>
        <p:spPr>
          <a:xfrm rot="5400000">
            <a:off x="1752600" y="3124200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2"/>
            <a:endCxn id="17" idx="0"/>
          </p:cNvCxnSpPr>
          <p:nvPr/>
        </p:nvCxnSpPr>
        <p:spPr>
          <a:xfrm rot="5400000">
            <a:off x="1752600" y="4343400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1" idx="2"/>
            <a:endCxn id="19" idx="0"/>
          </p:cNvCxnSpPr>
          <p:nvPr/>
        </p:nvCxnSpPr>
        <p:spPr>
          <a:xfrm rot="5400000">
            <a:off x="6381066" y="3371165"/>
            <a:ext cx="572869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9" idx="2"/>
            <a:endCxn id="22" idx="0"/>
          </p:cNvCxnSpPr>
          <p:nvPr/>
        </p:nvCxnSpPr>
        <p:spPr>
          <a:xfrm rot="5400000">
            <a:off x="6342966" y="4628465"/>
            <a:ext cx="649069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2" idx="2"/>
            <a:endCxn id="25" idx="0"/>
          </p:cNvCxnSpPr>
          <p:nvPr/>
        </p:nvCxnSpPr>
        <p:spPr>
          <a:xfrm rot="5400000">
            <a:off x="6400800" y="5981700"/>
            <a:ext cx="53340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62000" y="5638800"/>
            <a:ext cx="22860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 concept and component selection based on analysis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17" idx="2"/>
            <a:endCxn id="26" idx="0"/>
          </p:cNvCxnSpPr>
          <p:nvPr/>
        </p:nvCxnSpPr>
        <p:spPr>
          <a:xfrm rot="5400000">
            <a:off x="1752600" y="5486400"/>
            <a:ext cx="30480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26" idx="3"/>
            <a:endCxn id="21" idx="0"/>
          </p:cNvCxnSpPr>
          <p:nvPr/>
        </p:nvCxnSpPr>
        <p:spPr>
          <a:xfrm flipV="1">
            <a:off x="3048000" y="2438400"/>
            <a:ext cx="3619500" cy="3657600"/>
          </a:xfrm>
          <a:prstGeom prst="bentConnector4">
            <a:avLst>
              <a:gd name="adj1" fmla="val 30526"/>
              <a:gd name="adj2" fmla="val 10625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DeltaTClear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190750"/>
            <a:ext cx="5715000" cy="42862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en-US" dirty="0" smtClean="0"/>
              <a:t>Initial Expansion Calculations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/>
          <a:lstStyle/>
          <a:p>
            <a:r>
              <a:rPr lang="en-US" dirty="0" smtClean="0"/>
              <a:t>Sliding fit at maximum material condition</a:t>
            </a:r>
          </a:p>
          <a:p>
            <a:pPr>
              <a:buNone/>
            </a:pPr>
            <a:r>
              <a:rPr lang="en-US" dirty="0" smtClean="0"/>
              <a:t>    60 microns clearance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200400"/>
            <a:ext cx="2019300" cy="3810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572000"/>
            <a:ext cx="2066925" cy="276225"/>
          </a:xfrm>
          <a:prstGeom prst="rect">
            <a:avLst/>
          </a:prstGeom>
          <a:noFill/>
        </p:spPr>
      </p:pic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953000"/>
            <a:ext cx="1704975" cy="276225"/>
          </a:xfrm>
          <a:prstGeom prst="rect">
            <a:avLst/>
          </a:prstGeom>
          <a:noFill/>
        </p:spPr>
      </p:pic>
      <p:pic>
        <p:nvPicPr>
          <p:cNvPr id="18451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334000"/>
            <a:ext cx="3305175" cy="276225"/>
          </a:xfrm>
          <a:prstGeom prst="rect">
            <a:avLst/>
          </a:prstGeom>
          <a:noFill/>
        </p:spPr>
      </p:pic>
      <p:pic>
        <p:nvPicPr>
          <p:cNvPr id="18450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715000"/>
            <a:ext cx="2647950" cy="276225"/>
          </a:xfrm>
          <a:prstGeom prst="rect">
            <a:avLst/>
          </a:prstGeom>
          <a:noFill/>
        </p:spPr>
      </p:pic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667000"/>
            <a:ext cx="3474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Linear Expansion Equation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0" y="63246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5: Linear Expansion Relationship 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791200" y="350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867400" y="36576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53000" y="3048000"/>
            <a:ext cx="96532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60.5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  <a:p>
            <a:r>
              <a:rPr lang="en-US" dirty="0" smtClean="0"/>
              <a:t>61 °C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763B-7769-4D11-8A30-DD367B862BA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400800" y="4953000"/>
            <a:ext cx="84830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0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  <a:p>
            <a:r>
              <a:rPr lang="en-US" dirty="0" smtClean="0"/>
              <a:t>45.5 °C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16200000" flipV="1">
            <a:off x="5943600" y="44958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2695</TotalTime>
  <Words>1474</Words>
  <Application>Microsoft Office PowerPoint</Application>
  <PresentationFormat>On-screen Show (4:3)</PresentationFormat>
  <Paragraphs>526</Paragraphs>
  <Slides>33</Slides>
  <Notes>5</Notes>
  <HiddenSlides>4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Overview</vt:lpstr>
      <vt:lpstr>Cutting Edge Compressors</vt:lpstr>
      <vt:lpstr>Introduction</vt:lpstr>
      <vt:lpstr>Product Specification</vt:lpstr>
      <vt:lpstr>Slide 6</vt:lpstr>
      <vt:lpstr>Product Specification</vt:lpstr>
      <vt:lpstr>Design Approach</vt:lpstr>
      <vt:lpstr>Initial Expansion Calculations</vt:lpstr>
      <vt:lpstr>Experiment 1: Verifying Linear Expansion</vt:lpstr>
      <vt:lpstr>Where to measure?</vt:lpstr>
      <vt:lpstr>Slide 12</vt:lpstr>
      <vt:lpstr>Concept Decision Matrix</vt:lpstr>
      <vt:lpstr>Concept Decision Matrix</vt:lpstr>
      <vt:lpstr>Convection Heating Design</vt:lpstr>
      <vt:lpstr>Slide 16</vt:lpstr>
      <vt:lpstr>Slide 17</vt:lpstr>
      <vt:lpstr>Coupled System of Ordinary Differential Equations</vt:lpstr>
      <vt:lpstr>Experiment 2: Proof of Concept Testing</vt:lpstr>
      <vt:lpstr>Experiment 2: Proof of Concept Data</vt:lpstr>
      <vt:lpstr>Experiment 2: Proof of Concept Data</vt:lpstr>
      <vt:lpstr>Final Design Structure</vt:lpstr>
      <vt:lpstr>Final Design Stator Alignment</vt:lpstr>
      <vt:lpstr>Final Design: Stator Inserter</vt:lpstr>
      <vt:lpstr>Temporary Stator Inserter</vt:lpstr>
      <vt:lpstr>Cost Analysis</vt:lpstr>
      <vt:lpstr>Final Prototype Pictures</vt:lpstr>
      <vt:lpstr>Acknowledgements</vt:lpstr>
      <vt:lpstr>Slide 29</vt:lpstr>
      <vt:lpstr>References</vt:lpstr>
      <vt:lpstr>Spring Mechanism Calculations</vt:lpstr>
      <vt:lpstr>Internal Convection Coefficient</vt:lpstr>
      <vt:lpstr>External Convection Coefficient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cmstest</dc:creator>
  <cp:lastModifiedBy>Matt Desautel</cp:lastModifiedBy>
  <cp:revision>170</cp:revision>
  <dcterms:created xsi:type="dcterms:W3CDTF">2010-11-08T00:29:46Z</dcterms:created>
  <dcterms:modified xsi:type="dcterms:W3CDTF">2011-04-14T14:53:37Z</dcterms:modified>
</cp:coreProperties>
</file>