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6" r:id="rId3"/>
    <p:sldId id="268" r:id="rId4"/>
    <p:sldId id="267" r:id="rId5"/>
    <p:sldId id="291" r:id="rId6"/>
    <p:sldId id="294" r:id="rId7"/>
    <p:sldId id="289" r:id="rId8"/>
    <p:sldId id="290" r:id="rId9"/>
    <p:sldId id="280" r:id="rId10"/>
    <p:sldId id="272" r:id="rId11"/>
    <p:sldId id="288" r:id="rId12"/>
    <p:sldId id="293" r:id="rId13"/>
    <p:sldId id="292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366CA-79DC-4A8C-871D-D7F10C764700}" type="datetimeFigureOut">
              <a:rPr lang="en-US" smtClean="0"/>
              <a:pPr/>
              <a:t>11/9/2010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6E6BB-94F7-4B49-A05D-C4CF9A45D7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72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6E6BB-94F7-4B49-A05D-C4CF9A45D7D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53816-194D-4656-A244-CFA84AB4DC82}" type="datetime1">
              <a:rPr lang="en-US" smtClean="0"/>
              <a:t>11/9/2010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62AE-395C-4352-A0B9-FD05E89C0AEE}" type="datetime1">
              <a:rPr lang="en-US" smtClean="0"/>
              <a:t>11/9/2010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B271-9B13-496B-943F-9C0891152B4F}" type="datetime1">
              <a:rPr lang="en-US" smtClean="0"/>
              <a:t>11/9/2010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62D17-E5BE-44FE-8E23-D083D20C1A3B}" type="datetime1">
              <a:rPr lang="en-US" smtClean="0"/>
              <a:t>11/9/2010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8641-CE62-41F0-A383-D6B241000205}" type="datetime1">
              <a:rPr lang="en-US" smtClean="0"/>
              <a:t>11/9/2010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41BBD7-7C12-4A40-AEA7-5466DD60E847}" type="datetime1">
              <a:rPr lang="en-US" smtClean="0"/>
              <a:t>11/9/2010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C031-E2EB-4FF5-BD09-32C686FF012B}" type="datetime1">
              <a:rPr lang="en-US" smtClean="0"/>
              <a:t>11/9/2010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4E24F-C05B-4BDC-AAD2-D845D2EE51E0}" type="datetime1">
              <a:rPr lang="en-US" smtClean="0"/>
              <a:t>11/9/2010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8A528-8207-4AC4-AC4D-5377249C1E6B}" type="datetime1">
              <a:rPr lang="en-US" smtClean="0"/>
              <a:t>11/9/2010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7E926-5051-404E-AAB0-494784C4646D}" type="datetime1">
              <a:rPr lang="en-US" smtClean="0"/>
              <a:t>11/9/2010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0C0D32-FBCC-4490-A618-F3A70CA3D399}" type="datetime1">
              <a:rPr lang="en-US" smtClean="0"/>
              <a:t>11/9/2010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A5847D0-9203-40AC-9DB7-FC08A0EC3DB0}" type="datetime1">
              <a:rPr lang="en-US" smtClean="0"/>
              <a:t>11/9/2010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FA0D56F-CE24-4413-97B2-24764D2D98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u="sng" dirty="0" smtClean="0">
                <a:latin typeface="Arial Black" pitchFamily="34" charset="0"/>
              </a:rPr>
              <a:t>Group 9: Senior Design</a:t>
            </a:r>
          </a:p>
          <a:p>
            <a:r>
              <a:rPr lang="en-US" dirty="0" smtClean="0">
                <a:latin typeface="Arial Black" pitchFamily="34" charset="0"/>
              </a:rPr>
              <a:t>Deanna McKenzie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Michael D. Brown</a:t>
            </a:r>
            <a:br>
              <a:rPr lang="en-US" dirty="0" smtClean="0">
                <a:latin typeface="Arial Black" pitchFamily="34" charset="0"/>
              </a:rPr>
            </a:br>
            <a:r>
              <a:rPr lang="en-US" dirty="0" smtClean="0">
                <a:latin typeface="Arial Black" pitchFamily="34" charset="0"/>
              </a:rPr>
              <a:t>William Thornton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Gunnery Control Handle </a:t>
            </a:r>
            <a:br>
              <a:rPr lang="en-US" dirty="0" smtClean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162301"/>
            <a:ext cx="5186359" cy="102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Concept for Handle Sensing Methods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24400" y="2590800"/>
            <a:ext cx="4038600" cy="29718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2 dimensional sensing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X-plane measures yaw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Y-plane measures pitch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Attached to handle shaft through center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Circuitry Unknown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3505200" cy="181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36308"/>
            <a:ext cx="3505200" cy="132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5638800"/>
            <a:ext cx="3505200" cy="59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Cost Analysis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62527754"/>
              </p:ext>
            </p:extLst>
          </p:nvPr>
        </p:nvGraphicFramePr>
        <p:xfrm>
          <a:off x="301625" y="1527175"/>
          <a:ext cx="8504237" cy="350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346"/>
                <a:gridCol w="1128880"/>
                <a:gridCol w="1806210"/>
                <a:gridCol w="903105"/>
                <a:gridCol w="1128880"/>
                <a:gridCol w="1727816"/>
              </a:tblGrid>
              <a:tr h="65871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Part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Quantity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Supplier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Pr ice</a:t>
                      </a:r>
                    </a:p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($)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Cost ($)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Item Number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</a:tr>
              <a:tr h="381634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Shaft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McMaster-Carr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11.35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11.35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88955K261</a:t>
                      </a:r>
                    </a:p>
                  </a:txBody>
                  <a:tcPr marL="90311" marR="90311"/>
                </a:tc>
              </a:tr>
              <a:tr h="381634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Bearings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McMaster-Carr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8.72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34.88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57155K338</a:t>
                      </a:r>
                    </a:p>
                  </a:txBody>
                  <a:tcPr marL="90311" marR="90311"/>
                </a:tc>
              </a:tr>
              <a:tr h="381634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Shaft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McMaster-Carr</a:t>
                      </a: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16.66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16.66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87095K621</a:t>
                      </a:r>
                    </a:p>
                  </a:txBody>
                  <a:tcPr marL="90311" marR="90311"/>
                </a:tc>
              </a:tr>
              <a:tr h="65871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Torsion Springs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McMaster-Carr</a:t>
                      </a: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7.88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47.28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u="non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9293K31</a:t>
                      </a:r>
                      <a:endParaRPr lang="en-US" b="1" u="sng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</a:tr>
              <a:tr h="65871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Accelerometer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Dimension Engineering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22.95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22.95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DE-ACCM2G2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</a:tr>
              <a:tr h="381634">
                <a:tc gridSpan="6">
                  <a:txBody>
                    <a:bodyPr/>
                    <a:lstStyle/>
                    <a:p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r>
                        <a:rPr lang="en-US" b="1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                                                           </a:t>
                      </a:r>
                      <a:r>
                        <a:rPr lang="en-US" b="1" dirty="0" smtClean="0">
                          <a:latin typeface="Arial" pitchFamily="34" charset="0"/>
                          <a:cs typeface="Arial" pitchFamily="34" charset="0"/>
                        </a:rPr>
                        <a:t>$133.12</a:t>
                      </a:r>
                      <a:endParaRPr lang="en-US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311" marR="9031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52578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Unknowns include: Wiring for circuitry, Plastics, Hardware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Final Design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200399" cy="246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040" y="1532966"/>
            <a:ext cx="2976360" cy="245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80" y="4114800"/>
            <a:ext cx="4531620" cy="216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Future Plans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Meet with Sponsor with prototype</a:t>
            </a:r>
          </a:p>
          <a:p>
            <a:r>
              <a:rPr lang="en-US" dirty="0" smtClean="0">
                <a:latin typeface="Arial Black" pitchFamily="34" charset="0"/>
              </a:rPr>
              <a:t>Finalize Design </a:t>
            </a:r>
          </a:p>
          <a:p>
            <a:r>
              <a:rPr lang="en-US" dirty="0" smtClean="0">
                <a:latin typeface="Arial Black" pitchFamily="34" charset="0"/>
              </a:rPr>
              <a:t>Plastic material testing</a:t>
            </a:r>
          </a:p>
          <a:p>
            <a:r>
              <a:rPr lang="en-US" dirty="0" smtClean="0">
                <a:latin typeface="Arial Black" pitchFamily="34" charset="0"/>
              </a:rPr>
              <a:t>Order Materials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Questions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0000" dirty="0" smtClean="0"/>
              <a:t>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Presentation Outline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/>
            <a:r>
              <a:rPr lang="en-US" dirty="0" smtClean="0">
                <a:latin typeface="Arial Black" pitchFamily="34" charset="0"/>
              </a:rPr>
              <a:t>Background</a:t>
            </a:r>
          </a:p>
          <a:p>
            <a:pPr marL="514350" indent="-514350"/>
            <a:r>
              <a:rPr lang="en-US" dirty="0" smtClean="0">
                <a:latin typeface="Arial Black" pitchFamily="34" charset="0"/>
              </a:rPr>
              <a:t>Project Introduction</a:t>
            </a:r>
          </a:p>
          <a:p>
            <a:pPr marL="514350" indent="-514350"/>
            <a:r>
              <a:rPr lang="en-US" dirty="0" smtClean="0">
                <a:latin typeface="Arial Black" pitchFamily="34" charset="0"/>
              </a:rPr>
              <a:t>Center Body</a:t>
            </a:r>
          </a:p>
          <a:p>
            <a:pPr marL="514350" indent="-514350"/>
            <a:r>
              <a:rPr lang="en-US" dirty="0" smtClean="0">
                <a:latin typeface="Arial Black" pitchFamily="34" charset="0"/>
              </a:rPr>
              <a:t>Handle Attachment</a:t>
            </a:r>
          </a:p>
          <a:p>
            <a:pPr marL="514350" indent="-514350"/>
            <a:r>
              <a:rPr lang="en-US" dirty="0" err="1" smtClean="0">
                <a:latin typeface="Arial Black" pitchFamily="34" charset="0"/>
              </a:rPr>
              <a:t>Haptics</a:t>
            </a:r>
            <a:endParaRPr lang="en-US" dirty="0" smtClean="0">
              <a:latin typeface="Arial Black" pitchFamily="34" charset="0"/>
            </a:endParaRPr>
          </a:p>
          <a:p>
            <a:pPr marL="514350" indent="-514350"/>
            <a:r>
              <a:rPr lang="en-US" dirty="0" smtClean="0">
                <a:latin typeface="Arial Black" pitchFamily="34" charset="0"/>
              </a:rPr>
              <a:t>Sensors</a:t>
            </a:r>
          </a:p>
          <a:p>
            <a:pPr marL="514350" indent="-514350"/>
            <a:r>
              <a:rPr lang="en-US" dirty="0" smtClean="0">
                <a:latin typeface="Arial Black" pitchFamily="34" charset="0"/>
              </a:rPr>
              <a:t>Cost Analysis</a:t>
            </a:r>
          </a:p>
          <a:p>
            <a:pPr marL="514350" indent="-514350"/>
            <a:r>
              <a:rPr lang="en-US" dirty="0" smtClean="0">
                <a:latin typeface="Arial Black" pitchFamily="34" charset="0"/>
              </a:rPr>
              <a:t>Conclusion</a:t>
            </a:r>
          </a:p>
          <a:p>
            <a:pPr marL="514350" indent="-514350"/>
            <a:r>
              <a:rPr lang="en-US" dirty="0" smtClean="0">
                <a:latin typeface="Arial Black" pitchFamily="34" charset="0"/>
              </a:rPr>
              <a:t>Future Plans</a:t>
            </a:r>
          </a:p>
          <a:p>
            <a:pPr marL="514350" indent="-51435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Armored Vehicles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Very expensive pieces of equipment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Pilots cannot always be trained in the field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Need for simulators to help train drivers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There are MANY types of vehicles; hence MANY different simulators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Background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3200400" cy="212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Project Scope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Design a generic simulator handle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Reduce Weight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Make handle interchangeable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276600"/>
            <a:ext cx="514768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Design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Aspects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Two shafts = </a:t>
            </a:r>
            <a:r>
              <a:rPr lang="en-US" dirty="0" smtClean="0">
                <a:latin typeface="Arial Black" pitchFamily="34" charset="0"/>
              </a:rPr>
              <a:t>roll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and pitch</a:t>
            </a:r>
          </a:p>
          <a:p>
            <a:r>
              <a:rPr lang="en-US" dirty="0" smtClean="0">
                <a:latin typeface="Arial Black" pitchFamily="34" charset="0"/>
              </a:rPr>
              <a:t>Accelerometer for </a:t>
            </a:r>
            <a:r>
              <a:rPr lang="en-US" dirty="0" smtClean="0">
                <a:latin typeface="Arial Black" pitchFamily="34" charset="0"/>
              </a:rPr>
              <a:t>roll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</a:rPr>
              <a:t>and pitch sensing</a:t>
            </a:r>
          </a:p>
          <a:p>
            <a:r>
              <a:rPr lang="en-US" dirty="0" smtClean="0">
                <a:latin typeface="Arial Black" pitchFamily="34" charset="0"/>
              </a:rPr>
              <a:t>Top and back detachable</a:t>
            </a:r>
          </a:p>
          <a:p>
            <a:r>
              <a:rPr lang="en-US" dirty="0" smtClean="0">
                <a:latin typeface="Arial Black" pitchFamily="34" charset="0"/>
              </a:rPr>
              <a:t>Ribbed for support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Center Body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48" y="2362200"/>
            <a:ext cx="3197352" cy="396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Center Body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Handle bar and ball bearings allow for pitch rotation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Center bar and ball bearings allow for yaw rotation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23568"/>
            <a:ext cx="4267200" cy="220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2286000" cy="223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0" y="3922058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Pitch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25485" y="4892840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Roll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477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Handles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Detachable handles from a Generic center body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Handles can be removed from the center body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Handles customized to a different vehicle</a:t>
            </a:r>
          </a:p>
          <a:p>
            <a:pPr lvl="1"/>
            <a:endParaRPr lang="en-US" dirty="0"/>
          </a:p>
        </p:txBody>
      </p:sp>
      <p:sp>
        <p:nvSpPr>
          <p:cNvPr id="4" name="AutoShape 2" descr="m2a2_righ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m2a2_righ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https://mail.google.com/mail/?ui=2&amp;ik=df07322c39&amp;view=att&amp;th=12c31f83da9e92c0&amp;attid=0.4&amp;disp=inline&amp;z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https://mail.google.com/mail/?ui=2&amp;ik=df07322c39&amp;view=att&amp;th=12c31f83da9e92c0&amp;attid=0.4&amp;disp=inline&amp;z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43961"/>
            <a:ext cx="1787933" cy="242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43962"/>
            <a:ext cx="1981200" cy="242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79293" y="5792396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M2-Bradley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03342" y="5791200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M1-Abrams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Handles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Properties of each handle: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Customized buttons and triggers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Will connect/disconnect with a keyed shaft 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61289"/>
            <a:ext cx="3948112" cy="30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267200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Keyed shaft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3790664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Torsion spring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4159996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M1-Abrams</a:t>
            </a:r>
          </a:p>
          <a:p>
            <a:r>
              <a:rPr lang="en-US" dirty="0" smtClean="0"/>
              <a:t>handle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12304" y="4636532"/>
            <a:ext cx="830896" cy="5450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3353131" y="4159996"/>
            <a:ext cx="837869" cy="183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1"/>
          </p:cNvCxnSpPr>
          <p:nvPr/>
        </p:nvCxnSpPr>
        <p:spPr>
          <a:xfrm flipH="1">
            <a:off x="5867400" y="4483162"/>
            <a:ext cx="762000" cy="153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Design Selection for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Haptic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Response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Opposing Clock Spring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2 springs per handle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Customized to each handle configuration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Slide onto keyed shaft</a:t>
            </a:r>
          </a:p>
          <a:p>
            <a:pPr lvl="1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Attach to peg on center body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Held in place by handle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Cap to allow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150˚ full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angle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82827"/>
            <a:ext cx="2819400" cy="30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13412"/>
            <a:ext cx="2209800" cy="199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D56F-CE24-4413-97B2-24764D2D98D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1228</TotalTime>
  <Words>312</Words>
  <Application>Microsoft Office PowerPoint</Application>
  <PresentationFormat>On-screen Show (4:3)</PresentationFormat>
  <Paragraphs>137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Gunnery Control Handle  </vt:lpstr>
      <vt:lpstr>Presentation Outline</vt:lpstr>
      <vt:lpstr>Background</vt:lpstr>
      <vt:lpstr>Project Scope</vt:lpstr>
      <vt:lpstr>Center Body</vt:lpstr>
      <vt:lpstr>Center Body</vt:lpstr>
      <vt:lpstr>Handles</vt:lpstr>
      <vt:lpstr>Handles</vt:lpstr>
      <vt:lpstr>Design Selection for Haptic Response</vt:lpstr>
      <vt:lpstr>Concept for Handle Sensing Methods</vt:lpstr>
      <vt:lpstr>Cost Analysis</vt:lpstr>
      <vt:lpstr>Final Design</vt:lpstr>
      <vt:lpstr>Future Plans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T&amp;C Turner</dc:creator>
  <cp:lastModifiedBy>Michael</cp:lastModifiedBy>
  <cp:revision>100</cp:revision>
  <dcterms:created xsi:type="dcterms:W3CDTF">2010-10-13T16:22:14Z</dcterms:created>
  <dcterms:modified xsi:type="dcterms:W3CDTF">2010-11-09T22:42:05Z</dcterms:modified>
</cp:coreProperties>
</file>