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6" r:id="rId3"/>
    <p:sldId id="267" r:id="rId4"/>
    <p:sldId id="299" r:id="rId5"/>
    <p:sldId id="303" r:id="rId6"/>
    <p:sldId id="304" r:id="rId7"/>
    <p:sldId id="301" r:id="rId8"/>
    <p:sldId id="302" r:id="rId9"/>
    <p:sldId id="311" r:id="rId10"/>
    <p:sldId id="300" r:id="rId11"/>
    <p:sldId id="305" r:id="rId12"/>
    <p:sldId id="306" r:id="rId13"/>
    <p:sldId id="307" r:id="rId14"/>
    <p:sldId id="310" r:id="rId15"/>
    <p:sldId id="309" r:id="rId16"/>
    <p:sldId id="30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3" autoAdjust="0"/>
  </p:normalViewPr>
  <p:slideViewPr>
    <p:cSldViewPr>
      <p:cViewPr>
        <p:scale>
          <a:sx n="60" d="100"/>
          <a:sy n="60" d="100"/>
        </p:scale>
        <p:origin x="-1656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366CA-79DC-4A8C-871D-D7F10C764700}" type="datetimeFigureOut">
              <a:rPr lang="en-US" smtClean="0"/>
              <a:pPr/>
              <a:t>2/22/2011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6E6BB-94F7-4B49-A05D-C4CF9A45D7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2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3816-194D-4656-A244-CFA84AB4DC82}" type="datetime1">
              <a:rPr lang="en-US" smtClean="0"/>
              <a:pPr/>
              <a:t>2/22/2011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62AE-395C-4352-A0B9-FD05E89C0AEE}" type="datetime1">
              <a:rPr lang="en-US" smtClean="0"/>
              <a:pPr/>
              <a:t>2/22/2011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B271-9B13-496B-943F-9C0891152B4F}" type="datetime1">
              <a:rPr lang="en-US" smtClean="0"/>
              <a:pPr/>
              <a:t>2/22/2011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62D17-E5BE-44FE-8E23-D083D20C1A3B}" type="datetime1">
              <a:rPr lang="en-US" smtClean="0"/>
              <a:pPr/>
              <a:t>2/22/2011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8641-CE62-41F0-A383-D6B241000205}" type="datetime1">
              <a:rPr lang="en-US" smtClean="0"/>
              <a:pPr/>
              <a:t>2/22/2011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241BBD7-7C12-4A40-AEA7-5466DD60E847}" type="datetime1">
              <a:rPr lang="en-US" smtClean="0"/>
              <a:pPr/>
              <a:t>2/22/2011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C031-E2EB-4FF5-BD09-32C686FF012B}" type="datetime1">
              <a:rPr lang="en-US" smtClean="0"/>
              <a:pPr/>
              <a:t>2/22/2011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E24F-C05B-4BDC-AAD2-D845D2EE51E0}" type="datetime1">
              <a:rPr lang="en-US" smtClean="0"/>
              <a:pPr/>
              <a:t>2/22/2011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A528-8207-4AC4-AC4D-5377249C1E6B}" type="datetime1">
              <a:rPr lang="en-US" smtClean="0"/>
              <a:pPr/>
              <a:t>2/22/2011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E926-5051-404E-AAB0-494784C4646D}" type="datetime1">
              <a:rPr lang="en-US" smtClean="0"/>
              <a:pPr/>
              <a:t>2/22/2011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20C0D32-FBCC-4490-A618-F3A70CA3D399}" type="datetime1">
              <a:rPr lang="en-US" smtClean="0"/>
              <a:pPr/>
              <a:t>2/22/2011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A5847D0-9203-40AC-9DB7-FC08A0EC3DB0}" type="datetime1">
              <a:rPr lang="en-US" smtClean="0"/>
              <a:pPr/>
              <a:t>2/22/2011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rmAutofit/>
          </a:bodyPr>
          <a:lstStyle/>
          <a:p>
            <a:endParaRPr lang="en-US" u="sng" dirty="0" smtClean="0"/>
          </a:p>
          <a:p>
            <a:endParaRPr lang="en-US" u="sng" dirty="0" smtClean="0"/>
          </a:p>
          <a:p>
            <a:r>
              <a:rPr lang="en-US" u="sng" dirty="0" smtClean="0">
                <a:latin typeface="Arial Black" pitchFamily="34" charset="0"/>
              </a:rPr>
              <a:t>Group 9: Senior Design</a:t>
            </a:r>
          </a:p>
          <a:p>
            <a:r>
              <a:rPr lang="en-US" dirty="0" smtClean="0">
                <a:latin typeface="Arial Black" pitchFamily="34" charset="0"/>
              </a:rPr>
              <a:t>Deanna McKenzie</a:t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Michael D. Brown</a:t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William Thornton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Gunnery Control Handle </a:t>
            </a:r>
            <a:br>
              <a:rPr lang="en-US" dirty="0" smtClean="0">
                <a:latin typeface="Arial Black" pitchFamily="34" charset="0"/>
              </a:rPr>
            </a:br>
            <a:endParaRPr lang="en-US" dirty="0">
              <a:latin typeface="Arial Black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162301"/>
            <a:ext cx="5186359" cy="102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Cost Analysis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684368"/>
              </p:ext>
            </p:extLst>
          </p:nvPr>
        </p:nvGraphicFramePr>
        <p:xfrm>
          <a:off x="228600" y="1457980"/>
          <a:ext cx="4648201" cy="514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252"/>
                <a:gridCol w="1121979"/>
                <a:gridCol w="894209"/>
                <a:gridCol w="788761"/>
              </a:tblGrid>
              <a:tr h="73996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Part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Quantity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Unit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Price</a:t>
                      </a:r>
                      <a:endParaRPr lang="en-US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($)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Cost ($)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312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Shaft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20.25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20.25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312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Bearings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8.72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34.88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7589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Microcontroller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29.95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29.95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312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Potentiometers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6.35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12.70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312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Pinion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Gear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13.05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26.10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3125">
                <a:tc>
                  <a:txBody>
                    <a:bodyPr/>
                    <a:lstStyle/>
                    <a:p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Gear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13.56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27.12</a:t>
                      </a:r>
                    </a:p>
                  </a:txBody>
                  <a:tcPr/>
                </a:tc>
              </a:tr>
              <a:tr h="47312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6-cond.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Wire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15 </a:t>
                      </a:r>
                      <a:r>
                        <a:rPr lang="en-US" sz="1600" b="1" dirty="0" err="1" smtClean="0">
                          <a:latin typeface="Arial" pitchFamily="34" charset="0"/>
                          <a:cs typeface="Arial" pitchFamily="34" charset="0"/>
                        </a:rPr>
                        <a:t>ft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0.31/</a:t>
                      </a:r>
                      <a:r>
                        <a:rPr lang="en-US" sz="1600" b="1" dirty="0" err="1" smtClean="0">
                          <a:latin typeface="Arial" pitchFamily="34" charset="0"/>
                          <a:cs typeface="Arial" pitchFamily="34" charset="0"/>
                        </a:rPr>
                        <a:t>ft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4.65</a:t>
                      </a:r>
                    </a:p>
                  </a:txBody>
                  <a:tcPr/>
                </a:tc>
              </a:tr>
              <a:tr h="47312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4-cond. wire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15 </a:t>
                      </a:r>
                      <a:r>
                        <a:rPr lang="en-US" sz="1600" b="1" dirty="0" err="1" smtClean="0">
                          <a:latin typeface="Arial" pitchFamily="34" charset="0"/>
                          <a:cs typeface="Arial" pitchFamily="34" charset="0"/>
                        </a:rPr>
                        <a:t>ft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0.37/</a:t>
                      </a:r>
                      <a:r>
                        <a:rPr lang="en-US" sz="1600" b="1" dirty="0" err="1" smtClean="0">
                          <a:latin typeface="Arial" pitchFamily="34" charset="0"/>
                          <a:cs typeface="Arial" pitchFamily="34" charset="0"/>
                        </a:rPr>
                        <a:t>ft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5.55</a:t>
                      </a:r>
                    </a:p>
                  </a:txBody>
                  <a:tcPr/>
                </a:tc>
              </a:tr>
              <a:tr h="301467">
                <a:tc gridSpan="4"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</a:t>
                      </a: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161.20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967532"/>
              </p:ext>
            </p:extLst>
          </p:nvPr>
        </p:nvGraphicFramePr>
        <p:xfrm>
          <a:off x="5029200" y="1447800"/>
          <a:ext cx="3733800" cy="3460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066800"/>
                <a:gridCol w="762000"/>
                <a:gridCol w="762000"/>
              </a:tblGrid>
              <a:tr h="5791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Part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Quantity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Unit </a:t>
                      </a:r>
                      <a:r>
                        <a:rPr lang="en-US" sz="1600" b="1" dirty="0" err="1" smtClean="0">
                          <a:latin typeface="Arial" pitchFamily="34" charset="0"/>
                          <a:cs typeface="Arial" pitchFamily="34" charset="0"/>
                        </a:rPr>
                        <a:t>Pr</a:t>
                      </a: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ice</a:t>
                      </a:r>
                    </a:p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($)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Cost ($)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2619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Torsion Springs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7.88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47.28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2619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Buttons 1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10.92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43.68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2619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Buttons 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10.92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21.84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068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Hardware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068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Triggers</a:t>
                      </a:r>
                      <a:endParaRPr lang="en-US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00681">
                <a:tc gridSpan="4"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n-US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                                       </a:t>
                      </a: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$112.80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62600" y="838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Future Orders</a:t>
            </a:r>
            <a:endParaRPr lang="en-US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838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Ordered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524887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We have currently received no pricing information for rapid prototyping material or services</a:t>
            </a:r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Rapid Prototype Handles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Using the same method and machining for the center body</a:t>
            </a:r>
          </a:p>
          <a:p>
            <a:r>
              <a:rPr lang="en-US" dirty="0" smtClean="0">
                <a:latin typeface="Arial Rounded MT Bold" pitchFamily="34" charset="0"/>
              </a:rPr>
              <a:t>Model for handles to evaluate design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Trigger holes are the right size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Placement of electronic wiring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Fits in the hand comparably to M1-Abrams and M2-Bradley Handles</a:t>
            </a:r>
          </a:p>
        </p:txBody>
      </p:sp>
    </p:spTree>
    <p:extLst>
      <p:ext uri="{BB962C8B-B14F-4D97-AF65-F5344CB8AC3E}">
        <p14:creationId xmlns:p14="http://schemas.microsoft.com/office/powerpoint/2010/main" val="14260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Assemble Rapid Prototype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Make sure parts fit together according to design</a:t>
            </a: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Evaluate size and feel of the handles and center body</a:t>
            </a: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Redesign handles if needed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Optimize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Design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Optimize parts and fabricate with injection molded engineering plastic</a:t>
            </a:r>
          </a:p>
          <a:p>
            <a:endParaRPr lang="en-US" dirty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Find correct torsion spring loading for each handle design</a:t>
            </a:r>
          </a:p>
          <a:p>
            <a:endParaRPr lang="en-US" dirty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Finalize code for microcontroller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0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Schedule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 Rounded MT Bold" pitchFamily="34" charset="0"/>
              </a:rPr>
              <a:t>General Dynamics Trip:				</a:t>
            </a:r>
            <a:r>
              <a:rPr lang="en-US" dirty="0" smtClean="0">
                <a:latin typeface="Arial Rounded MT Bold" pitchFamily="34" charset="0"/>
              </a:rPr>
              <a:t>Feb. 23</a:t>
            </a:r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Four Aker:						Feb. 23</a:t>
            </a:r>
          </a:p>
          <a:p>
            <a:r>
              <a:rPr lang="en-US" dirty="0" smtClean="0">
                <a:latin typeface="Arial Rounded MT Bold" pitchFamily="34" charset="0"/>
              </a:rPr>
              <a:t>All </a:t>
            </a:r>
            <a:r>
              <a:rPr lang="en-US" dirty="0">
                <a:latin typeface="Arial Rounded MT Bold" pitchFamily="34" charset="0"/>
              </a:rPr>
              <a:t>p</a:t>
            </a:r>
            <a:r>
              <a:rPr lang="en-US" dirty="0" smtClean="0">
                <a:latin typeface="Arial Rounded MT Bold" pitchFamily="34" charset="0"/>
              </a:rPr>
              <a:t>arts ordered by:				Feb. 25</a:t>
            </a:r>
          </a:p>
          <a:p>
            <a:r>
              <a:rPr lang="en-US" dirty="0">
                <a:latin typeface="Arial Rounded MT Bold" pitchFamily="34" charset="0"/>
              </a:rPr>
              <a:t>Microcontroller: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Digital Button Programming</a:t>
            </a:r>
            <a:r>
              <a:rPr lang="en-US" dirty="0">
                <a:latin typeface="Arial Rounded MT Bold" pitchFamily="34" charset="0"/>
              </a:rPr>
              <a:t>			</a:t>
            </a:r>
            <a:r>
              <a:rPr lang="en-US" sz="2700" dirty="0">
                <a:solidFill>
                  <a:schemeClr val="tx1"/>
                </a:solidFill>
                <a:latin typeface="Arial Rounded MT Bold" pitchFamily="34" charset="0"/>
              </a:rPr>
              <a:t>Feb. 28</a:t>
            </a:r>
          </a:p>
          <a:p>
            <a:pPr lvl="1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Analog (potentiometer) Programming</a:t>
            </a:r>
            <a:r>
              <a:rPr lang="en-US" dirty="0">
                <a:solidFill>
                  <a:schemeClr val="tx1"/>
                </a:solidFill>
                <a:latin typeface="Arial Rounded MT Bold" pitchFamily="34" charset="0"/>
              </a:rPr>
              <a:t>		</a:t>
            </a:r>
            <a:r>
              <a:rPr lang="en-US" sz="2700" dirty="0" smtClean="0">
                <a:solidFill>
                  <a:schemeClr val="tx1"/>
                </a:solidFill>
                <a:latin typeface="Arial Rounded MT Bold" pitchFamily="34" charset="0"/>
              </a:rPr>
              <a:t>March </a:t>
            </a:r>
            <a:r>
              <a:rPr lang="en-US" sz="2700" dirty="0">
                <a:solidFill>
                  <a:schemeClr val="tx1"/>
                </a:solidFill>
                <a:latin typeface="Arial Rounded MT Bold" pitchFamily="34" charset="0"/>
              </a:rPr>
              <a:t>4</a:t>
            </a:r>
          </a:p>
          <a:p>
            <a:r>
              <a:rPr lang="en-US" dirty="0" smtClean="0">
                <a:latin typeface="Arial Rounded MT Bold" pitchFamily="34" charset="0"/>
              </a:rPr>
              <a:t>Handles Printed:					March 4</a:t>
            </a:r>
          </a:p>
          <a:p>
            <a:r>
              <a:rPr lang="en-US" dirty="0" smtClean="0">
                <a:latin typeface="Arial Rounded MT Bold" pitchFamily="34" charset="0"/>
              </a:rPr>
              <a:t>Assembly	(w/out microcontroller)		March 18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Debugging/Comp. Integration			March 18</a:t>
            </a:r>
          </a:p>
          <a:p>
            <a:r>
              <a:rPr lang="en-US" dirty="0" smtClean="0">
                <a:latin typeface="Arial Rounded MT Bold" pitchFamily="34" charset="0"/>
              </a:rPr>
              <a:t>Full Assembly					March 25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Rounded MT Bold" pitchFamily="34" charset="0"/>
              </a:rPr>
              <a:t>Operations Manual/Final Reports		April 4</a:t>
            </a:r>
          </a:p>
        </p:txBody>
      </p:sp>
    </p:spTree>
    <p:extLst>
      <p:ext uri="{BB962C8B-B14F-4D97-AF65-F5344CB8AC3E}">
        <p14:creationId xmlns:p14="http://schemas.microsoft.com/office/powerpoint/2010/main" val="38934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Risks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Possible Solutions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Wiring space in shaft</a:t>
            </a:r>
          </a:p>
          <a:p>
            <a:r>
              <a:rPr lang="en-US" dirty="0" smtClean="0">
                <a:latin typeface="Arial Rounded MT Bold" pitchFamily="34" charset="0"/>
              </a:rPr>
              <a:t>Internal/External springs</a:t>
            </a:r>
          </a:p>
          <a:p>
            <a:r>
              <a:rPr lang="en-US" dirty="0" smtClean="0">
                <a:latin typeface="Arial Rounded MT Bold" pitchFamily="34" charset="0"/>
              </a:rPr>
              <a:t>Shaft mount strength</a:t>
            </a:r>
          </a:p>
          <a:p>
            <a:r>
              <a:rPr lang="en-US" dirty="0" smtClean="0">
                <a:latin typeface="Arial Rounded MT Bold" pitchFamily="34" charset="0"/>
              </a:rPr>
              <a:t>Parts don’t arrive on schedule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2-types of wire</a:t>
            </a:r>
          </a:p>
          <a:p>
            <a:r>
              <a:rPr lang="en-US" dirty="0" smtClean="0">
                <a:latin typeface="Arial Rounded MT Bold" pitchFamily="34" charset="0"/>
              </a:rPr>
              <a:t>May </a:t>
            </a:r>
            <a:r>
              <a:rPr lang="en-US" dirty="0" smtClean="0">
                <a:latin typeface="Arial Rounded MT Bold" pitchFamily="34" charset="0"/>
              </a:rPr>
              <a:t>require </a:t>
            </a:r>
            <a:r>
              <a:rPr lang="en-US" dirty="0" smtClean="0">
                <a:latin typeface="Arial Rounded MT Bold" pitchFamily="34" charset="0"/>
              </a:rPr>
              <a:t>redesign</a:t>
            </a:r>
          </a:p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Thicken </a:t>
            </a:r>
            <a:r>
              <a:rPr lang="en-US" dirty="0" smtClean="0">
                <a:latin typeface="Arial Rounded MT Bold" pitchFamily="34" charset="0"/>
              </a:rPr>
              <a:t>mount</a:t>
            </a:r>
          </a:p>
          <a:p>
            <a:r>
              <a:rPr lang="en-US" dirty="0" smtClean="0">
                <a:latin typeface="Arial Rounded MT Bold" pitchFamily="34" charset="0"/>
              </a:rPr>
              <a:t>Use time to plan and reschedule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Risk Assessment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533698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We are a fair amount below budget as well, so we do have options if something goes wrong.</a:t>
            </a:r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39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Questions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dirty="0" smtClean="0"/>
              <a:t>???</a:t>
            </a:r>
            <a:endParaRPr lang="en-US" sz="25000" dirty="0"/>
          </a:p>
        </p:txBody>
      </p:sp>
    </p:spTree>
    <p:extLst>
      <p:ext uri="{BB962C8B-B14F-4D97-AF65-F5344CB8AC3E}">
        <p14:creationId xmlns:p14="http://schemas.microsoft.com/office/powerpoint/2010/main" val="208459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Presentation Outline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797552"/>
          </a:xfrm>
        </p:spPr>
        <p:txBody>
          <a:bodyPr>
            <a:noAutofit/>
          </a:bodyPr>
          <a:lstStyle/>
          <a:p>
            <a:pPr marL="514350" indent="-514350"/>
            <a:r>
              <a:rPr lang="en-US" sz="1800" dirty="0" smtClean="0">
                <a:latin typeface="Arial Black" pitchFamily="34" charset="0"/>
              </a:rPr>
              <a:t>Project Scope</a:t>
            </a:r>
          </a:p>
          <a:p>
            <a:pPr marL="514350" indent="-514350"/>
            <a:r>
              <a:rPr lang="en-US" sz="1800" dirty="0" smtClean="0">
                <a:latin typeface="Arial Black" pitchFamily="34" charset="0"/>
              </a:rPr>
              <a:t>Pro E Assembly</a:t>
            </a:r>
          </a:p>
          <a:p>
            <a:pPr marL="514350" indent="-514350"/>
            <a:r>
              <a:rPr lang="en-US" sz="1800" dirty="0" smtClean="0">
                <a:latin typeface="Arial Black" pitchFamily="34" charset="0"/>
              </a:rPr>
              <a:t>Rapid Prototyping</a:t>
            </a:r>
          </a:p>
          <a:p>
            <a:pPr marL="788670" lvl="1" indent="-514350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Equipment</a:t>
            </a:r>
          </a:p>
          <a:p>
            <a:pPr marL="788670" lvl="1" indent="-514350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Center Body</a:t>
            </a:r>
          </a:p>
          <a:p>
            <a:pPr marL="514350" indent="-514350"/>
            <a:r>
              <a:rPr lang="en-US" sz="1800" dirty="0" smtClean="0">
                <a:latin typeface="Arial Black" pitchFamily="34" charset="0"/>
              </a:rPr>
              <a:t>Microcontroller</a:t>
            </a:r>
          </a:p>
          <a:p>
            <a:pPr marL="788670" lvl="1" indent="-514350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Specs</a:t>
            </a:r>
          </a:p>
          <a:p>
            <a:pPr marL="788670" lvl="1" indent="-514350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Schematic</a:t>
            </a:r>
          </a:p>
          <a:p>
            <a:pPr marL="514350" indent="-514350"/>
            <a:r>
              <a:rPr lang="en-US" sz="1800" dirty="0" smtClean="0">
                <a:latin typeface="Arial Black" pitchFamily="34" charset="0"/>
              </a:rPr>
              <a:t>Cost Analysis</a:t>
            </a:r>
          </a:p>
          <a:p>
            <a:pPr marL="514350" indent="-514350"/>
            <a:r>
              <a:rPr lang="en-US" sz="1800" dirty="0" smtClean="0">
                <a:latin typeface="Arial Black" pitchFamily="34" charset="0"/>
              </a:rPr>
              <a:t>Future Plans</a:t>
            </a:r>
          </a:p>
          <a:p>
            <a:pPr marL="788670" lvl="1" indent="-514350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Rapid Prototype Handles</a:t>
            </a:r>
          </a:p>
          <a:p>
            <a:pPr marL="788670" lvl="1" indent="-514350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Complete Assembly</a:t>
            </a:r>
          </a:p>
          <a:p>
            <a:pPr marL="788670" lvl="1" indent="-514350"/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Optimize Assembly/Design</a:t>
            </a:r>
          </a:p>
          <a:p>
            <a:pPr marL="514350" indent="-514350"/>
            <a:r>
              <a:rPr lang="en-US" sz="1800" dirty="0" smtClean="0">
                <a:latin typeface="Arial Black" pitchFamily="34" charset="0"/>
              </a:rPr>
              <a:t>Schedule</a:t>
            </a:r>
          </a:p>
          <a:p>
            <a:pPr marL="514350" indent="-514350"/>
            <a:r>
              <a:rPr lang="en-US" sz="1800" dirty="0" smtClean="0">
                <a:latin typeface="Arial Black" pitchFamily="34" charset="0"/>
              </a:rPr>
              <a:t>Risk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Project Scope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Design a generic simulator handle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Reduce Weight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Make handle interchangeable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276600"/>
            <a:ext cx="514768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Pro/E Assembly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32" y="1532967"/>
            <a:ext cx="2988868" cy="245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63" y="4082847"/>
            <a:ext cx="4725837" cy="216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048000" cy="23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Rapid Prototyping Equipment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Can print models up to 10” x 10” x 12”</a:t>
            </a:r>
          </a:p>
          <a:p>
            <a:r>
              <a:rPr lang="en-US" dirty="0" smtClean="0">
                <a:latin typeface="Arial Rounded MT Bold" pitchFamily="34" charset="0"/>
              </a:rPr>
              <a:t>Prints with </a:t>
            </a:r>
            <a:r>
              <a:rPr lang="en-US" dirty="0" err="1" smtClean="0">
                <a:latin typeface="Arial Rounded MT Bold" pitchFamily="34" charset="0"/>
              </a:rPr>
              <a:t>ABS</a:t>
            </a:r>
            <a:r>
              <a:rPr lang="en-US" i="1" dirty="0" err="1" smtClean="0">
                <a:latin typeface="Arial Rounded MT Bold" pitchFamily="34" charset="0"/>
              </a:rPr>
              <a:t>plus</a:t>
            </a:r>
            <a:r>
              <a:rPr lang="en-US" i="1" dirty="0" smtClean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thermoplastic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Production grade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Printed from bottom up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Soluble supports during printing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Allows for more complex modeling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70" y="1447800"/>
            <a:ext cx="312063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2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Center Body: Rapid Prototype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5029200" cy="445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429000" cy="244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4265474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 Rounded MT Bold" pitchFamily="34" charset="0"/>
              </a:rPr>
              <a:t>Material is layered ABS plastic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 Rounded MT Bold" pitchFamily="34" charset="0"/>
              </a:rPr>
              <a:t>Weaker than injection molded ABS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 Rounded MT Bold" pitchFamily="34" charset="0"/>
              </a:rPr>
              <a:t>Only to be used as prototype</a:t>
            </a:r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Microcontroller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latin typeface="Arial Rounded MT Bold" pitchFamily="34" charset="0"/>
              </a:rPr>
              <a:t>Arduino</a:t>
            </a:r>
            <a:r>
              <a:rPr lang="en-US" dirty="0" smtClean="0">
                <a:latin typeface="Arial Rounded MT Bold" pitchFamily="34" charset="0"/>
              </a:rPr>
              <a:t> Uno Microcontroller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Open source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Thirteen digital pins plus ground pin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6 analog to digital converters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6 power source options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USB connectivity/power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Can be powered by adapter, USB or battery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405151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07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Microcontroller: Schematic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34400" cy="432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4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Microcontroller Programming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 Rounded MT Bold" pitchFamily="34" charset="0"/>
              </a:rPr>
              <a:t>Programming done in C</a:t>
            </a:r>
          </a:p>
          <a:p>
            <a:pPr marL="0" indent="0">
              <a:buNone/>
            </a:pPr>
            <a:endParaRPr lang="en-US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Rounded MT Bold" pitchFamily="34" charset="0"/>
              </a:rPr>
              <a:t>Have written preliminary programs to show: </a:t>
            </a:r>
            <a:endParaRPr lang="en-US" dirty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Digital pins are working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When a button is pressed, an LED light will turn on.</a:t>
            </a:r>
          </a:p>
          <a:p>
            <a:r>
              <a:rPr lang="en-US" dirty="0" smtClean="0">
                <a:latin typeface="Arial Rounded MT Bold" pitchFamily="34" charset="0"/>
              </a:rPr>
              <a:t>Analog pins are working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When variable resistor passes voltage threshold, an LED light will turn on.</a:t>
            </a:r>
          </a:p>
          <a:p>
            <a:endParaRPr lang="en-US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 Rounded MT Bold" pitchFamily="34" charset="0"/>
              </a:rPr>
              <a:t>Currently working on using microcontroller in Visual Basic for a more user friendly GUI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2087</TotalTime>
  <Words>479</Words>
  <Application>Microsoft Office PowerPoint</Application>
  <PresentationFormat>On-screen Show (4:3)</PresentationFormat>
  <Paragraphs>192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Gunnery Control Handle  </vt:lpstr>
      <vt:lpstr>Presentation Outline</vt:lpstr>
      <vt:lpstr>Project Scope</vt:lpstr>
      <vt:lpstr>Pro/E Assembly</vt:lpstr>
      <vt:lpstr>Rapid Prototyping Equipment</vt:lpstr>
      <vt:lpstr>Center Body: Rapid Prototype</vt:lpstr>
      <vt:lpstr>Microcontroller</vt:lpstr>
      <vt:lpstr>Microcontroller: Schematic</vt:lpstr>
      <vt:lpstr>Microcontroller Programming</vt:lpstr>
      <vt:lpstr>Cost Analysis</vt:lpstr>
      <vt:lpstr>Rapid Prototype Handles</vt:lpstr>
      <vt:lpstr>Assemble Rapid Prototype</vt:lpstr>
      <vt:lpstr>Optimize Design</vt:lpstr>
      <vt:lpstr>Schedule</vt:lpstr>
      <vt:lpstr>Risk Assessment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T&amp;C Turner</dc:creator>
  <cp:lastModifiedBy>Michael</cp:lastModifiedBy>
  <cp:revision>152</cp:revision>
  <dcterms:created xsi:type="dcterms:W3CDTF">2010-10-13T16:22:14Z</dcterms:created>
  <dcterms:modified xsi:type="dcterms:W3CDTF">2011-02-22T21:31:25Z</dcterms:modified>
</cp:coreProperties>
</file>