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0"/>
  </p:notesMasterIdLst>
  <p:sldIdLst>
    <p:sldId id="304" r:id="rId3"/>
    <p:sldId id="284" r:id="rId4"/>
    <p:sldId id="258" r:id="rId5"/>
    <p:sldId id="268" r:id="rId6"/>
    <p:sldId id="260" r:id="rId7"/>
    <p:sldId id="261" r:id="rId8"/>
    <p:sldId id="297" r:id="rId9"/>
    <p:sldId id="270" r:id="rId10"/>
    <p:sldId id="263" r:id="rId11"/>
    <p:sldId id="29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26" r:id="rId22"/>
    <p:sldId id="327" r:id="rId23"/>
    <p:sldId id="328" r:id="rId24"/>
    <p:sldId id="299" r:id="rId25"/>
    <p:sldId id="277" r:id="rId26"/>
    <p:sldId id="278" r:id="rId27"/>
    <p:sldId id="279" r:id="rId28"/>
    <p:sldId id="300" r:id="rId29"/>
    <p:sldId id="293" r:id="rId30"/>
    <p:sldId id="294" r:id="rId31"/>
    <p:sldId id="295" r:id="rId32"/>
    <p:sldId id="296" r:id="rId33"/>
    <p:sldId id="301" r:id="rId34"/>
    <p:sldId id="321" r:id="rId35"/>
    <p:sldId id="322" r:id="rId36"/>
    <p:sldId id="323" r:id="rId37"/>
    <p:sldId id="324" r:id="rId38"/>
    <p:sldId id="325" r:id="rId39"/>
    <p:sldId id="302" r:id="rId40"/>
    <p:sldId id="282" r:id="rId41"/>
    <p:sldId id="283" r:id="rId42"/>
    <p:sldId id="303" r:id="rId43"/>
    <p:sldId id="265" r:id="rId44"/>
    <p:sldId id="267" r:id="rId45"/>
    <p:sldId id="320" r:id="rId46"/>
    <p:sldId id="338" r:id="rId47"/>
    <p:sldId id="339" r:id="rId48"/>
    <p:sldId id="31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796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k%20Hoffman\Desktop\SPRING_2012\Senior%20Design\Final%20Paper\budge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Sheet1!$J$36:$J$40</c:f>
              <c:strCache>
                <c:ptCount val="5"/>
                <c:pt idx="0">
                  <c:v>video</c:v>
                </c:pt>
                <c:pt idx="1">
                  <c:v>avionics</c:v>
                </c:pt>
                <c:pt idx="2">
                  <c:v>power</c:v>
                </c:pt>
                <c:pt idx="3">
                  <c:v>propulsion</c:v>
                </c:pt>
                <c:pt idx="4">
                  <c:v>materials</c:v>
                </c:pt>
              </c:strCache>
            </c:strRef>
          </c:cat>
          <c:val>
            <c:numRef>
              <c:f>Sheet1!$M$36:$M$40</c:f>
              <c:numCache>
                <c:formatCode>General</c:formatCode>
                <c:ptCount val="5"/>
                <c:pt idx="0">
                  <c:v>0.28490673399521804</c:v>
                </c:pt>
                <c:pt idx="1">
                  <c:v>0.13743481951574441</c:v>
                </c:pt>
                <c:pt idx="2">
                  <c:v>0.17531956704922474</c:v>
                </c:pt>
                <c:pt idx="3">
                  <c:v>5.4398691570768112E-2</c:v>
                </c:pt>
                <c:pt idx="4">
                  <c:v>0.34794018786904568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2000"/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A09CE-F6EA-4FCB-BEC4-34BE0889D2E5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35BB2-4361-467B-8C1E-B3D96C686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145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35BB2-4361-467B-8C1E-B3D96C6867D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18A-35CF-4BA8-8DAC-F2E1B251300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152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35A2-8289-43F2-A54A-F86F60C10A8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13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3606-468D-4874-8514-C3482649D32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39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DD15-3C24-426F-9B5B-96E187BDB9FB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152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>
                <a:latin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16BD-C709-4F1D-B28D-4142125701C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102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3351-FD40-4871-8076-257A2E53BB6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464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E680-2966-4A97-83F7-BF987B0EA5F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51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498F-3FD1-4063-927A-B8592D5A39D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284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F16A-C97F-45B2-A459-41F27592AE2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377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386F-EC61-4AC0-B64C-601DC579032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346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3F57-B1C7-4A44-B622-DFAD59DC720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09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>
                <a:latin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9995-CB17-48EF-95BE-56D5A17D5B8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610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D015-6C3B-4DE4-A20D-A908560C4A4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677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1E35-1818-439D-8301-23D5BB31C52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138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1B4B-9166-4270-B077-C49389482B8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F57F-18C1-407F-9525-F0C17FEC8EC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464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1C09-F45F-405C-8E46-C87171266F7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951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D620-EF32-47C3-8D23-16470D7A225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28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4250-1C3A-4684-8DC0-A7D82C0F56F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37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160D-7105-4E17-BAE2-AF8E32CAB88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34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BC50-D87C-4C4C-81A5-1AA807EFBB8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09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4EED-F472-4594-9332-F7D18D99081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67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4E6688-0759-4ACB-B791-676C667CC35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0981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 baseline="0">
          <a:ln>
            <a:noFill/>
          </a:ln>
          <a:solidFill>
            <a:schemeClr val="tx2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DEF958-8E94-46A5-A602-DFDFDBB99D2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4/12/2012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0981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 baseline="0">
          <a:ln>
            <a:noFill/>
          </a:ln>
          <a:solidFill>
            <a:schemeClr val="tx2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lek%20Hoffman\Desktop\UAS%20Telemaster%20Flight.avi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51648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SUAS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854696" cy="5029200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Student Unmanned Aerial System</a:t>
            </a:r>
          </a:p>
          <a:p>
            <a:pPr lvl="0" algn="ctr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FAMU/FSU College of Engineering</a:t>
            </a:r>
            <a:endParaRPr lang="en-US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19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Mechanical Engineering </a:t>
            </a:r>
            <a:r>
              <a:rPr lang="en-US" sz="19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Department (1)</a:t>
            </a:r>
            <a:endParaRPr lang="en-US" sz="19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19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Electrical and Computer Engineering </a:t>
            </a:r>
            <a:r>
              <a:rPr lang="en-US" sz="19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Department (2)</a:t>
            </a:r>
            <a:endParaRPr lang="en-US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20000"/>
              </a:lnSpc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Antwon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Blackmon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Walker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Carr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Alek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Hoffman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Ryan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Jantzen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Eric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Prast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Brian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Roney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Sponsored by FCAAP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April 12 2012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03" y="6096000"/>
            <a:ext cx="2425397" cy="698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6133443"/>
            <a:ext cx="1887898" cy="62352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SUAS Aircraft</a:t>
            </a:r>
          </a:p>
          <a:p>
            <a:r>
              <a:rPr lang="en-US" sz="3600" dirty="0" smtClean="0"/>
              <a:t>Propulsion System</a:t>
            </a:r>
          </a:p>
          <a:p>
            <a:r>
              <a:rPr lang="en-US" sz="3600" dirty="0" smtClean="0"/>
              <a:t>Avionics System</a:t>
            </a:r>
          </a:p>
          <a:p>
            <a:r>
              <a:rPr lang="en-US" sz="3600" dirty="0" smtClean="0"/>
              <a:t>Imagery System</a:t>
            </a:r>
          </a:p>
          <a:p>
            <a:r>
              <a:rPr lang="en-US" sz="3600" dirty="0" smtClean="0"/>
              <a:t>Power Supply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Preliminary Sizing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Utilized equations of motion for multiple phases of flight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58039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045151"/>
            <a:ext cx="2887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Assumed Values: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Cruise Speed: 55 mph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Stall Speed: 25 mph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Takeoff Distance: 500 ft.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648200"/>
            <a:ext cx="24211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Design Point: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P/W = ~14 Watts/</a:t>
            </a:r>
            <a:r>
              <a:rPr lang="en-US" dirty="0" err="1" smtClean="0"/>
              <a:t>lb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W/S = ~2.7 </a:t>
            </a:r>
            <a:r>
              <a:rPr lang="en-US" dirty="0" err="1" smtClean="0"/>
              <a:t>lb</a:t>
            </a:r>
            <a:r>
              <a:rPr lang="en-US" dirty="0" smtClean="0"/>
              <a:t>/ft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851321"/>
            <a:ext cx="2351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P/W – Power Loading</a:t>
            </a:r>
          </a:p>
          <a:p>
            <a:r>
              <a:rPr lang="en-US" dirty="0" smtClean="0"/>
              <a:t>W/S – Wing Loading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33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Airfoil Selection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81200"/>
                <a:ext cx="8229600" cy="4389120"/>
              </a:xfrm>
            </p:spPr>
            <p:txBody>
              <a:bodyPr/>
              <a:lstStyle/>
              <a:p>
                <a:r>
                  <a:rPr lang="en-US" dirty="0" smtClean="0"/>
                  <a:t>Airfoil selection requirements:</a:t>
                </a:r>
              </a:p>
              <a:p>
                <a:pPr lvl="1"/>
                <a:r>
                  <a:rPr lang="en-US" dirty="0" smtClean="0"/>
                  <a:t>Max Lift Coefficient (</a:t>
                </a:r>
                <a:r>
                  <a:rPr lang="en-US" dirty="0" err="1" smtClean="0"/>
                  <a:t>C</a:t>
                </a:r>
                <a:r>
                  <a:rPr lang="en-US" baseline="-25000" dirty="0" err="1"/>
                  <a:t>l</a:t>
                </a:r>
                <a:r>
                  <a:rPr lang="en-US" dirty="0" smtClean="0"/>
                  <a:t> ) &gt; 1.2</a:t>
                </a:r>
              </a:p>
              <a:p>
                <a:pPr lvl="1"/>
                <a:r>
                  <a:rPr lang="en-US" dirty="0" smtClean="0"/>
                  <a:t>Effective at low Reynolds Numbers ~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High Aerodynamic Efficiency (L/D ratio)</a:t>
                </a:r>
              </a:p>
              <a:p>
                <a:pPr lvl="1"/>
                <a:r>
                  <a:rPr lang="en-US" dirty="0" smtClean="0"/>
                  <a:t>Ease of Manufacturability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229600" cy="4389120"/>
              </a:xfrm>
              <a:blipFill rotWithShape="1">
                <a:blip r:embed="rId2" cstate="print"/>
                <a:stretch>
                  <a:fillRect l="-96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4191000" cy="177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39000" y="5470184"/>
            <a:ext cx="104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– Lift</a:t>
            </a:r>
          </a:p>
          <a:p>
            <a:r>
              <a:rPr lang="en-US" dirty="0" smtClean="0"/>
              <a:t>D - Drag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24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Airfoil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66" b="23880"/>
          <a:stretch/>
        </p:blipFill>
        <p:spPr bwMode="auto">
          <a:xfrm>
            <a:off x="762000" y="2484567"/>
            <a:ext cx="5876925" cy="159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94451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Wing:  SD 7037</a:t>
            </a:r>
            <a:endParaRPr lang="en-US" sz="28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44" b="23621"/>
          <a:stretch/>
        </p:blipFill>
        <p:spPr bwMode="auto">
          <a:xfrm>
            <a:off x="745434" y="4876800"/>
            <a:ext cx="5876925" cy="161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4383158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Horizontal/Vertical Tail:  NACA0012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8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Airfoil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3" descr="C:\Users\Ryan\Desktop\airfoils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46" r="19275" b="2765"/>
          <a:stretch/>
        </p:blipFill>
        <p:spPr bwMode="auto">
          <a:xfrm>
            <a:off x="4495800" y="1905000"/>
            <a:ext cx="4162569" cy="4308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62000" y="1944517"/>
                <a:ext cx="35052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j-lt"/>
                  </a:rPr>
                  <a:t>Wing:  SD 7037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𝑀𝑎𝑥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=1.3</m:t>
                    </m:r>
                  </m:oMath>
                </a14:m>
                <a:endParaRPr lang="en-US" sz="2800" b="0" i="0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𝑆𝑡𝑎𝑙𝑙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𝐴𝑛𝑔𝑙𝑒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11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800" dirty="0" smtClean="0">
                  <a:latin typeface="+mj-lt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𝑀𝑎𝑥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𝐷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</a:rPr>
                      <m:t>54</m:t>
                    </m:r>
                  </m:oMath>
                </a14:m>
                <a:endParaRPr lang="en-US" sz="2800" dirty="0">
                  <a:latin typeface="Cambria Math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44517"/>
                <a:ext cx="3505200" cy="181588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478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95130" y="3988928"/>
                <a:ext cx="370067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j-lt"/>
                  </a:rPr>
                  <a:t>Tail:  NACA 0012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𝑀𝑎𝑥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=1.2</m:t>
                    </m:r>
                  </m:oMath>
                </a14:m>
                <a:endParaRPr lang="en-US" sz="2800" b="0" i="0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𝑆𝑡𝑎𝑙𝑙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𝐴𝑛𝑔𝑙𝑒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13.5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800" dirty="0" smtClean="0">
                  <a:latin typeface="+mj-lt"/>
                </a:endParaRPr>
              </a:p>
              <a:p>
                <a:r>
                  <a:rPr lang="en-US" sz="2800" dirty="0" smtClean="0">
                    <a:latin typeface="+mj-lt"/>
                  </a:rPr>
                  <a:t>	</a:t>
                </a:r>
                <a:endParaRPr lang="en-US" sz="2800" dirty="0">
                  <a:latin typeface="+mj-lt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0" y="3988928"/>
                <a:ext cx="3700670" cy="181588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289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978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Sectional Lift Coefficient</a:t>
            </a:r>
          </a:p>
          <a:p>
            <a:pPr lvl="1"/>
            <a:r>
              <a:rPr lang="en-US" sz="2000" dirty="0" err="1" smtClean="0"/>
              <a:t>Prandtl’s</a:t>
            </a:r>
            <a:r>
              <a:rPr lang="en-US" sz="2000" dirty="0" smtClean="0"/>
              <a:t> </a:t>
            </a:r>
            <a:r>
              <a:rPr lang="en-US" sz="2000" dirty="0" smtClean="0"/>
              <a:t>Lifting Line Theory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42" r="8372"/>
          <a:stretch/>
        </p:blipFill>
        <p:spPr>
          <a:xfrm>
            <a:off x="4147930" y="2192344"/>
            <a:ext cx="4873246" cy="381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006"/>
          <a:stretch/>
        </p:blipFill>
        <p:spPr bwMode="auto">
          <a:xfrm>
            <a:off x="337930" y="2895601"/>
            <a:ext cx="3810000" cy="219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295400" y="5257800"/>
                <a:ext cx="2514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𝐶𝑖𝑟𝑐𝑢𝑙𝑎𝑡𝑖𝑜𝑛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𝑤𝑖𝑛𝑔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𝑠𝑝𝑎𝑛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𝑐h𝑜𝑟𝑑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𝑙𝑒𝑛𝑔𝑡h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𝐴𝑛𝑔𝑙𝑒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𝐴𝑡𝑡𝑎𝑐𝑘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257800"/>
                <a:ext cx="2514600" cy="120032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Aerodynamic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9" y="1676400"/>
            <a:ext cx="8458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1371600" y="4876800"/>
            <a:ext cx="1295400" cy="190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736574" y="5067300"/>
            <a:ext cx="304800" cy="647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711687" y="4419600"/>
            <a:ext cx="228600" cy="9715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191539" y="2371311"/>
            <a:ext cx="1514061" cy="952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8600" y="5073134"/>
            <a:ext cx="148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Viscous Drag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92684" y="5715000"/>
            <a:ext cx="154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Induced Drag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82097" y="5442466"/>
            <a:ext cx="112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Lift Force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05600" y="2001979"/>
            <a:ext cx="104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Longitudinal Stability (stability in pitch)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122" name="Picture 2" descr="C:\Users\Ryan\Desktop\cm_cl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438400"/>
            <a:ext cx="4625009" cy="3468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85800" y="3388043"/>
                <a:ext cx="3577774" cy="860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SM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0" smtClean="0">
                        <a:latin typeface="Cambria Math"/>
                      </a:rPr>
                      <m:t>− 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sz="3200" b="0" i="0" smtClean="0">
                        <a:latin typeface="Cambria Math"/>
                      </a:rPr>
                      <m:t>0.25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88043"/>
                <a:ext cx="3577774" cy="8601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5800" y="2895600"/>
            <a:ext cx="20581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+mj-lt"/>
              </a:rPr>
              <a:t>Static Margin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295400" y="6324600"/>
                <a:ext cx="5552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r>
                        <a:rPr lang="en-US" b="0" i="1" smtClean="0">
                          <a:latin typeface="Cambria Math"/>
                        </a:rPr>
                        <m:t>𝑀𝑜𝑚𝑒𝑛𝑡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𝐶𝑜𝑒𝑓𝑓𝑖𝑐𝑖𝑒𝑛𝑡</m:t>
                      </m:r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r>
                        <a:rPr lang="en-US" b="0" i="1" smtClean="0">
                          <a:latin typeface="Cambria Math"/>
                        </a:rPr>
                        <m:t>𝐿𝑖𝑓𝑡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𝐶𝑜𝑒𝑓𝑓𝑖𝑐𝑖𝑒𝑛𝑡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324600"/>
                <a:ext cx="5552289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696"/>
          <a:stretch/>
        </p:blipFill>
        <p:spPr bwMode="auto">
          <a:xfrm>
            <a:off x="457200" y="4381500"/>
            <a:ext cx="3886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27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Aircraft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96" r="16891"/>
          <a:stretch/>
        </p:blipFill>
        <p:spPr bwMode="auto">
          <a:xfrm>
            <a:off x="838200" y="1676400"/>
            <a:ext cx="7069541" cy="457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24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Aircraft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91" y="1935163"/>
            <a:ext cx="656181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Concepts Generation and Selection</a:t>
            </a:r>
          </a:p>
          <a:p>
            <a:r>
              <a:rPr lang="en-US" dirty="0" smtClean="0"/>
              <a:t>Final Design</a:t>
            </a:r>
          </a:p>
          <a:p>
            <a:r>
              <a:rPr lang="en-US" dirty="0" smtClean="0"/>
              <a:t>Engineering Economics</a:t>
            </a:r>
          </a:p>
          <a:p>
            <a:r>
              <a:rPr lang="en-US" dirty="0" smtClean="0"/>
              <a:t>Project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Fuselage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 descr="fuselagelay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4616450" cy="4431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23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and Spar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 descr="wing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6858000" cy="99455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66800" y="2630879"/>
            <a:ext cx="7620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7600" y="2630879"/>
            <a:ext cx="22860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339287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Spar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5489" y="344633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Connection Tube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5257800" cy="1981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Wing: </a:t>
            </a:r>
          </a:p>
          <a:p>
            <a:pPr lvl="1"/>
            <a:r>
              <a:rPr lang="en-US" sz="1800" dirty="0" smtClean="0"/>
              <a:t>Foam core</a:t>
            </a:r>
          </a:p>
          <a:p>
            <a:pPr lvl="1"/>
            <a:r>
              <a:rPr lang="en-US" sz="1800" dirty="0" smtClean="0"/>
              <a:t>Two layer carbon </a:t>
            </a:r>
            <a:r>
              <a:rPr lang="en-US" sz="1800" dirty="0"/>
              <a:t>f</a:t>
            </a:r>
            <a:r>
              <a:rPr lang="en-US" sz="1800" dirty="0" smtClean="0"/>
              <a:t>iber outer skin</a:t>
            </a:r>
          </a:p>
          <a:p>
            <a:r>
              <a:rPr lang="en-US" sz="2000" dirty="0" smtClean="0"/>
              <a:t>Spar Location: 25% chord</a:t>
            </a:r>
          </a:p>
          <a:p>
            <a:r>
              <a:rPr lang="en-US" sz="2000" dirty="0" smtClean="0"/>
              <a:t>Connection Location: 55% chord</a:t>
            </a:r>
          </a:p>
          <a:p>
            <a:r>
              <a:rPr lang="en-US" sz="2000" dirty="0" smtClean="0"/>
              <a:t>Connection Length: 6 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02" y="3256128"/>
            <a:ext cx="3802865" cy="33147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57200" y="1905000"/>
            <a:ext cx="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086600" y="1905000"/>
            <a:ext cx="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57200" y="20574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385560" y="20574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88920" y="18727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</a:rPr>
              <a:t>11.25 in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800600" y="3630999"/>
            <a:ext cx="437802" cy="184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543800" y="6324600"/>
            <a:ext cx="4572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5019501" y="3723332"/>
            <a:ext cx="218901" cy="239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503621" y="6210300"/>
            <a:ext cx="209202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3080105">
            <a:off x="5707547" y="4671034"/>
            <a:ext cx="65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51 in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4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4800" y="4914681"/>
            <a:ext cx="7543800" cy="1981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Balsa wood core</a:t>
            </a:r>
          </a:p>
          <a:p>
            <a:r>
              <a:rPr lang="en-US" sz="2000" dirty="0" smtClean="0"/>
              <a:t>Two layer carbon fiber top and bottom caps</a:t>
            </a:r>
          </a:p>
          <a:p>
            <a:r>
              <a:rPr lang="en-US" sz="2000" dirty="0" smtClean="0"/>
              <a:t>3k weave carbon fiber </a:t>
            </a:r>
            <a:r>
              <a:rPr lang="en-US" sz="2000" dirty="0" err="1" smtClean="0"/>
              <a:t>sleave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0" name="Picture 9" descr="sparunexplo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933575"/>
            <a:ext cx="3505200" cy="269535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2667000" y="2667000"/>
            <a:ext cx="228600" cy="190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57800" y="4419600"/>
            <a:ext cx="2286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62600" y="4419600"/>
            <a:ext cx="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9800" y="4419600"/>
            <a:ext cx="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781300" y="2762250"/>
            <a:ext cx="3429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029200" y="4343400"/>
            <a:ext cx="307181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V="1">
            <a:off x="5867400" y="4648200"/>
            <a:ext cx="381000" cy="38100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329777">
            <a:off x="35052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48 in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7400" y="502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0.5 in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1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SUAS Aircraft</a:t>
            </a:r>
          </a:p>
          <a:p>
            <a:r>
              <a:rPr lang="en-US" sz="3600" b="1" dirty="0" smtClean="0"/>
              <a:t>Propulsion System</a:t>
            </a:r>
          </a:p>
          <a:p>
            <a:r>
              <a:rPr lang="en-US" sz="3600" dirty="0" smtClean="0"/>
              <a:t>Avionics System</a:t>
            </a:r>
          </a:p>
          <a:p>
            <a:r>
              <a:rPr lang="en-US" sz="3600" dirty="0" smtClean="0"/>
              <a:t>Imagery System</a:t>
            </a:r>
          </a:p>
          <a:p>
            <a:r>
              <a:rPr lang="en-US" sz="3600" dirty="0" smtClean="0"/>
              <a:t>Power Supply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Propulsion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err="1" smtClean="0"/>
              <a:t>Eflite</a:t>
            </a:r>
            <a:r>
              <a:rPr lang="en-US" sz="2400" dirty="0" smtClean="0"/>
              <a:t> Power 60 Brushless DC Motor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CC High Voltage Electronic Speed Controller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5669" t="10345" r="15812" b="3448"/>
          <a:stretch>
            <a:fillRect/>
          </a:stretch>
        </p:blipFill>
        <p:spPr bwMode="auto">
          <a:xfrm rot="16200000">
            <a:off x="7086600" y="3962400"/>
            <a:ext cx="990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www.e-fliterc.com/ProdInfo/EFL/250/EFLM4060A-250.jpg"/>
          <p:cNvPicPr>
            <a:picLocks noChangeAspect="1" noChangeArrowheads="1"/>
          </p:cNvPicPr>
          <p:nvPr/>
        </p:nvPicPr>
        <p:blipFill>
          <a:blip r:embed="rId3" cstate="print"/>
          <a:srcRect t="29630" b="11111"/>
          <a:stretch>
            <a:fillRect/>
          </a:stretch>
        </p:blipFill>
        <p:spPr bwMode="auto">
          <a:xfrm>
            <a:off x="6400800" y="2057400"/>
            <a:ext cx="2057400" cy="1219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1905000"/>
            <a:ext cx="8382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4191000"/>
            <a:ext cx="8382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13139" b="8028"/>
          <a:stretch>
            <a:fillRect/>
          </a:stretch>
        </p:blipFill>
        <p:spPr bwMode="auto">
          <a:xfrm>
            <a:off x="2362200" y="4776716"/>
            <a:ext cx="4648200" cy="208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76600"/>
            <a:ext cx="3048000" cy="160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8414"/>
          <a:stretch>
            <a:fillRect/>
          </a:stretch>
        </p:blipFill>
        <p:spPr bwMode="auto">
          <a:xfrm>
            <a:off x="381000" y="3276600"/>
            <a:ext cx="2971800" cy="157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2907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Motor and Propeller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895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Electronic  Speed Controller</a:t>
            </a:r>
            <a:endParaRPr lang="en-US" dirty="0">
              <a:latin typeface="+mj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28600"/>
            <a:ext cx="3276600" cy="22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Propulsion System Data from Test Flight #2</a:t>
            </a:r>
          </a:p>
          <a:p>
            <a:pPr algn="ctr"/>
            <a:endParaRPr lang="en-US" sz="3600" dirty="0"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674" r="2085" b="2532"/>
          <a:stretch>
            <a:fillRect/>
          </a:stretch>
        </p:blipFill>
        <p:spPr bwMode="auto">
          <a:xfrm>
            <a:off x="152400" y="685800"/>
            <a:ext cx="8915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-120134" y="30919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Voltage (V)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690366" y="2977634"/>
            <a:ext cx="175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Current (A)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6400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 (s)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43000" y="5410200"/>
            <a:ext cx="9144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33600" y="1752600"/>
            <a:ext cx="6858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19400" y="4800600"/>
            <a:ext cx="25146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34000" y="5638800"/>
            <a:ext cx="25146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5800" y="4953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Taxi (6A, 31.5 V)</a:t>
            </a:r>
            <a:endParaRPr lang="en-US" sz="14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12954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Takeoff (41.9A, 29V )</a:t>
            </a:r>
            <a:endParaRPr lang="en-US" sz="14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4343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Cruise (13.2A, 31V)</a:t>
            </a:r>
            <a:endParaRPr lang="en-US" sz="14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5257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Landing and Taxi (5.5A, 31V)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SUAS Aircraft</a:t>
            </a:r>
          </a:p>
          <a:p>
            <a:r>
              <a:rPr lang="en-US" sz="3600" dirty="0" smtClean="0"/>
              <a:t>Propulsion System</a:t>
            </a:r>
          </a:p>
          <a:p>
            <a:r>
              <a:rPr lang="en-US" sz="3600" b="1" dirty="0" smtClean="0"/>
              <a:t>Avionics System</a:t>
            </a:r>
          </a:p>
          <a:p>
            <a:r>
              <a:rPr lang="en-US" sz="3600" dirty="0" smtClean="0"/>
              <a:t>Imagery System</a:t>
            </a:r>
          </a:p>
          <a:p>
            <a:r>
              <a:rPr lang="en-US" sz="3600" dirty="0" smtClean="0"/>
              <a:t>Power Supply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Avionics System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74920"/>
            <a:ext cx="81153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52698" y="6079039"/>
            <a:ext cx="27341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+mj-lt"/>
              </a:rPr>
              <a:t>*ESC – Electronic Speed Controller</a:t>
            </a:r>
            <a:endParaRPr lang="en-US" sz="13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77737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5270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Autopilot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Ardupilot</a:t>
            </a:r>
            <a:r>
              <a:rPr lang="en-US" sz="2800" dirty="0" smtClean="0"/>
              <a:t> Mega &amp; ground station </a:t>
            </a:r>
            <a:r>
              <a:rPr lang="en-US" sz="2800" dirty="0"/>
              <a:t>s</a:t>
            </a:r>
            <a:r>
              <a:rPr lang="en-US" sz="2800" dirty="0" smtClean="0"/>
              <a:t>oftware</a:t>
            </a:r>
          </a:p>
          <a:p>
            <a:r>
              <a:rPr lang="en-US" sz="2800" dirty="0" err="1" smtClean="0"/>
              <a:t>Xbee</a:t>
            </a:r>
            <a:r>
              <a:rPr lang="en-US" sz="2800" dirty="0" smtClean="0"/>
              <a:t> 900MHz Telemetry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MediaTek</a:t>
            </a:r>
            <a:r>
              <a:rPr lang="en-US" sz="2800" dirty="0" smtClean="0"/>
              <a:t> MT3329 GPS</a:t>
            </a:r>
          </a:p>
          <a:p>
            <a:r>
              <a:rPr lang="en-US" sz="2800" dirty="0" smtClean="0"/>
              <a:t>MPXV7002DP Airspeed                                              Sensor		</a:t>
            </a:r>
          </a:p>
          <a:p>
            <a:r>
              <a:rPr lang="en-US" sz="2800" dirty="0" smtClean="0"/>
              <a:t>Personal laptop</a:t>
            </a:r>
            <a:endParaRPr lang="en-US" sz="2800" dirty="0"/>
          </a:p>
          <a:p>
            <a:r>
              <a:rPr lang="en-US" sz="2800" dirty="0" smtClean="0"/>
              <a:t>Futaba FPS148 Servos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0" name="Picture 2" descr="C:\Users\HP\Dropbox\Senior_Design_Team14\FinalPaper\Brian\2012-04-06_13-12-02_6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60925" y="2352675"/>
            <a:ext cx="37147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3200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+mj-lt"/>
              </a:rPr>
              <a:t>Air Speed Sensor</a:t>
            </a:r>
            <a:endParaRPr lang="en-US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5943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Autopilot Board</a:t>
            </a: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4495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GPS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895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Xbee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Tx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2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u="sng" dirty="0" smtClean="0">
                <a:cs typeface="Arial" pitchFamily="34" charset="0"/>
              </a:rPr>
              <a:t>Primary Objectives</a:t>
            </a:r>
            <a:r>
              <a:rPr lang="en-US" sz="2800" dirty="0" smtClean="0">
                <a:cs typeface="Arial" pitchFamily="34" charset="0"/>
              </a:rPr>
              <a:t>:</a:t>
            </a:r>
          </a:p>
          <a:p>
            <a:r>
              <a:rPr lang="en-US" sz="2800" dirty="0" smtClean="0">
                <a:cs typeface="Arial" pitchFamily="34" charset="0"/>
              </a:rPr>
              <a:t>Systems Engineering approach for the design and manufacture of an Unmanned Aerial System (UAS)</a:t>
            </a:r>
          </a:p>
          <a:p>
            <a:endParaRPr lang="en-US" sz="2800" dirty="0" smtClean="0">
              <a:cs typeface="Arial" pitchFamily="34" charset="0"/>
            </a:endParaRPr>
          </a:p>
          <a:p>
            <a:r>
              <a:rPr lang="en-US" sz="2800" dirty="0" smtClean="0">
                <a:cs typeface="Arial" pitchFamily="34" charset="0"/>
              </a:rPr>
              <a:t>UAS able to complete specified mission.</a:t>
            </a:r>
          </a:p>
          <a:p>
            <a:endParaRPr lang="en-US" sz="2800" dirty="0" smtClean="0">
              <a:cs typeface="Arial" pitchFamily="34" charset="0"/>
            </a:endParaRPr>
          </a:p>
          <a:p>
            <a:r>
              <a:rPr lang="en-US" sz="2800" dirty="0" smtClean="0">
                <a:cs typeface="Arial" pitchFamily="34" charset="0"/>
              </a:rPr>
              <a:t>UAS design compliant with the 2012 AUVSI Student UAS Competition requirements.</a:t>
            </a:r>
          </a:p>
          <a:p>
            <a:endParaRPr lang="en-US" sz="2800" dirty="0" smtClean="0">
              <a:cs typeface="Arial" pitchFamily="34" charset="0"/>
            </a:endParaRPr>
          </a:p>
          <a:p>
            <a:r>
              <a:rPr lang="en-US" sz="2800" dirty="0" smtClean="0">
                <a:cs typeface="Arial" pitchFamily="34" charset="0"/>
              </a:rPr>
              <a:t>Project Budget of $ 3000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Autopilot Ground 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51"/>
          <a:stretch>
            <a:fillRect/>
          </a:stretch>
        </p:blipFill>
        <p:spPr>
          <a:xfrm>
            <a:off x="218363" y="1676401"/>
            <a:ext cx="8707275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8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   Autopilot to Control Surface Interface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autopilot uses PWM* signals to interface with the control surfaces of the plane.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914650"/>
            <a:ext cx="52863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6900" y="6129081"/>
            <a:ext cx="2819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*PWM – Pulse Width Modulation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xmlns="" val="16743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SUAS Aircraft</a:t>
            </a:r>
          </a:p>
          <a:p>
            <a:r>
              <a:rPr lang="en-US" sz="3600" dirty="0" smtClean="0"/>
              <a:t>Propulsion System</a:t>
            </a:r>
          </a:p>
          <a:p>
            <a:r>
              <a:rPr lang="en-US" sz="3600" dirty="0" smtClean="0"/>
              <a:t>Avionics System</a:t>
            </a:r>
          </a:p>
          <a:p>
            <a:r>
              <a:rPr lang="en-US" sz="3600" b="1" dirty="0" smtClean="0"/>
              <a:t>Imagery System</a:t>
            </a:r>
          </a:p>
          <a:p>
            <a:r>
              <a:rPr lang="en-US" sz="3600" dirty="0" smtClean="0"/>
              <a:t>Power Supply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876800"/>
            <a:ext cx="686569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Imagery System Constraints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Lucida Sans" pitchFamily="34" charset="0"/>
              <a:cs typeface="Arial" pitchFamily="34" charset="0"/>
            </a:endParaRPr>
          </a:p>
          <a:p>
            <a:pPr algn="ctr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981200"/>
            <a:ext cx="6934200" cy="6535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Maximum Altitude = 750 ft.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Target Characteristics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-Shape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-Color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-Orientation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Off-Path Targets</a:t>
            </a:r>
          </a:p>
          <a:p>
            <a:pPr lvl="1"/>
            <a:endParaRPr lang="en-US" sz="4000" dirty="0" smtClean="0"/>
          </a:p>
          <a:p>
            <a:endParaRPr lang="en-US" sz="4000" baseline="-25000" dirty="0" smtClean="0"/>
          </a:p>
          <a:p>
            <a:pPr>
              <a:buFont typeface="Wingdings" pitchFamily="2" charset="2"/>
              <a:buChar char="Ø"/>
            </a:pPr>
            <a:endParaRPr lang="en-US" sz="4000" baseline="-25000" dirty="0" smtClean="0"/>
          </a:p>
          <a:p>
            <a:pPr>
              <a:buFont typeface="Wingdings" pitchFamily="2" charset="2"/>
              <a:buChar char="Ø"/>
            </a:pPr>
            <a:endParaRPr lang="en-US" sz="4000" baseline="-25000" dirty="0" smtClean="0"/>
          </a:p>
          <a:p>
            <a:pPr>
              <a:buFont typeface="Wingdings" pitchFamily="2" charset="2"/>
              <a:buChar char="Ø"/>
            </a:pPr>
            <a:endParaRPr lang="en-US" sz="4000" baseline="-25000" dirty="0" smtClean="0"/>
          </a:p>
          <a:p>
            <a:pPr>
              <a:buFont typeface="Wingdings" pitchFamily="2" charset="2"/>
              <a:buChar char="Ø"/>
            </a:pPr>
            <a:endParaRPr lang="en-US" sz="4000" baseline="-25000" dirty="0" smtClean="0"/>
          </a:p>
          <a:p>
            <a:pPr>
              <a:buFont typeface="Wingdings" pitchFamily="2" charset="2"/>
              <a:buChar char="Ø"/>
            </a:pPr>
            <a:endParaRPr lang="en-US" sz="4000" baseline="-25000" dirty="0" smtClean="0"/>
          </a:p>
          <a:p>
            <a:pPr>
              <a:buFont typeface="Wingdings" pitchFamily="2" charset="2"/>
              <a:buChar char="Ø"/>
            </a:pPr>
            <a:endParaRPr lang="en-US" sz="4000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7058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Imagery System Overview 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638800"/>
            <a:ext cx="1276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63880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81200" y="5867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Gimbal Control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5867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Camera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Zoom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Camera </a:t>
            </a:r>
            <a:r>
              <a:rPr lang="en-US" dirty="0" err="1" smtClean="0"/>
              <a:t>Gimbal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52800"/>
            <a:ext cx="65079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3352800" cy="222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581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Camera Housing &amp; Direct Drive Tilt System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-Easily Assembled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-ABS Plastic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9812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Top Mounted Pan Gearbox System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-Continuous 360° Rotation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t3.gstatic.com/images?q=tbn:ANd9GcSBSNGsqC2JgS7EfXIb4FDFd-_LZMvObL4jiDlaEbNp251HA6sFvc9_Ysr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334000"/>
            <a:ext cx="1781175" cy="13341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Video System Integration and Testing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Arduino Mega 2560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Sony Block Camera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Pan / Tilt Servo System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1.2 GHz Wireless TX and RX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RC Camera Controller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3200400"/>
          <a:ext cx="4343400" cy="32233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0400"/>
                <a:gridCol w="1143000"/>
              </a:tblGrid>
              <a:tr h="3483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latin typeface="Arial" pitchFamily="34" charset="0"/>
                          <a:cs typeface="Arial" pitchFamily="34" charset="0"/>
                        </a:rPr>
                        <a:t>Test Description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u="none" strike="noStrike" dirty="0">
                          <a:latin typeface="Arial" pitchFamily="34" charset="0"/>
                          <a:cs typeface="Arial" pitchFamily="34" charset="0"/>
                        </a:rPr>
                        <a:t>Pass / Fail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3483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latin typeface="Arial" pitchFamily="34" charset="0"/>
                          <a:cs typeface="Arial" pitchFamily="34" charset="0"/>
                        </a:rPr>
                        <a:t>±90</a:t>
                      </a:r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˚ Panoramic </a:t>
                      </a:r>
                      <a:r>
                        <a:rPr lang="en-US" sz="1400" u="none" strike="noStrike" dirty="0">
                          <a:latin typeface="Arial" pitchFamily="34" charset="0"/>
                          <a:cs typeface="Arial" pitchFamily="34" charset="0"/>
                        </a:rPr>
                        <a:t>Rotation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6BC1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latin typeface="Arial" pitchFamily="34" charset="0"/>
                          <a:cs typeface="Arial" pitchFamily="34" charset="0"/>
                        </a:rPr>
                        <a:t>Pass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6BC173"/>
                    </a:solidFill>
                  </a:tcPr>
                </a:tc>
              </a:tr>
              <a:tr h="3483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latin typeface="Arial" pitchFamily="34" charset="0"/>
                          <a:cs typeface="Arial" pitchFamily="34" charset="0"/>
                        </a:rPr>
                        <a:t>-90˚ Tilt Rotation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6BC1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latin typeface="Arial" pitchFamily="34" charset="0"/>
                          <a:cs typeface="Arial" pitchFamily="34" charset="0"/>
                        </a:rPr>
                        <a:t>Pass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6BC173"/>
                    </a:solidFill>
                  </a:tcPr>
                </a:tc>
              </a:tr>
              <a:tr h="3483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>
                          <a:latin typeface="Arial" pitchFamily="34" charset="0"/>
                          <a:cs typeface="Arial" pitchFamily="34" charset="0"/>
                        </a:rPr>
                        <a:t>Arduino and RC Communication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6BC1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latin typeface="Arial" pitchFamily="34" charset="0"/>
                          <a:cs typeface="Arial" pitchFamily="34" charset="0"/>
                        </a:rPr>
                        <a:t>Pass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6BC173"/>
                    </a:solidFill>
                  </a:tcPr>
                </a:tc>
              </a:tr>
              <a:tr h="40983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latin typeface="Arial" pitchFamily="34" charset="0"/>
                          <a:cs typeface="Arial" pitchFamily="34" charset="0"/>
                        </a:rPr>
                        <a:t>Block Camera to Arduino Communication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6BC1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latin typeface="Arial" pitchFamily="34" charset="0"/>
                          <a:cs typeface="Arial" pitchFamily="34" charset="0"/>
                        </a:rPr>
                        <a:t>Pass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6BC173"/>
                    </a:solidFill>
                  </a:tcPr>
                </a:tc>
              </a:tr>
              <a:tr h="348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latin typeface="Arial" pitchFamily="34" charset="0"/>
                          <a:cs typeface="Arial" pitchFamily="34" charset="0"/>
                        </a:rPr>
                        <a:t>Wireless Camera and Servo Control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BC1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" pitchFamily="34" charset="0"/>
                          <a:cs typeface="Arial" pitchFamily="34" charset="0"/>
                        </a:rPr>
                        <a:t>Pass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BC173"/>
                    </a:solidFill>
                  </a:tcPr>
                </a:tc>
              </a:tr>
              <a:tr h="348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latin typeface="Arial" pitchFamily="34" charset="0"/>
                          <a:cs typeface="Arial" pitchFamily="34" charset="0"/>
                        </a:rPr>
                        <a:t>Long </a:t>
                      </a:r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Distance Wireless </a:t>
                      </a:r>
                      <a:r>
                        <a:rPr lang="en-US" sz="1400" u="none" strike="noStrike" dirty="0">
                          <a:latin typeface="Arial" pitchFamily="34" charset="0"/>
                          <a:cs typeface="Arial" pitchFamily="34" charset="0"/>
                        </a:rPr>
                        <a:t>Video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BC1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Arial" pitchFamily="34" charset="0"/>
                          <a:cs typeface="Arial" pitchFamily="34" charset="0"/>
                        </a:rPr>
                        <a:t>Pass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BC173"/>
                    </a:solidFill>
                  </a:tcPr>
                </a:tc>
              </a:tr>
              <a:tr h="348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latin typeface="Arial" pitchFamily="34" charset="0"/>
                          <a:cs typeface="Arial" pitchFamily="34" charset="0"/>
                        </a:rPr>
                        <a:t>EMI Signal Interference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BC1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" pitchFamily="34" charset="0"/>
                          <a:cs typeface="Arial" pitchFamily="34" charset="0"/>
                        </a:rPr>
                        <a:t>Pass*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BC173"/>
                    </a:solidFill>
                  </a:tcPr>
                </a:tc>
              </a:tr>
              <a:tr h="348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latin typeface="Arial" pitchFamily="34" charset="0"/>
                          <a:cs typeface="Arial" pitchFamily="34" charset="0"/>
                        </a:rPr>
                        <a:t>Integration with 2-axis Gimbal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 descr="I:\DCIM\Camera\2012-04-04_23-21-36_764.jpg"/>
          <p:cNvPicPr>
            <a:picLocks noChangeAspect="1" noChangeArrowheads="1"/>
          </p:cNvPicPr>
          <p:nvPr/>
        </p:nvPicPr>
        <p:blipFill>
          <a:blip r:embed="rId4" cstate="print"/>
          <a:srcRect t="20000" b="27273"/>
          <a:stretch>
            <a:fillRect/>
          </a:stretch>
        </p:blipFill>
        <p:spPr bwMode="auto">
          <a:xfrm>
            <a:off x="5410200" y="1600200"/>
            <a:ext cx="2895600" cy="2714259"/>
          </a:xfrm>
          <a:prstGeom prst="rect">
            <a:avLst/>
          </a:prstGeom>
          <a:noFill/>
        </p:spPr>
      </p:pic>
      <p:pic>
        <p:nvPicPr>
          <p:cNvPr id="2054" name="Picture 6" descr="http://arduino.cc/en/uploads/Main/ArduinoMega2560_R3_Fr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648200"/>
            <a:ext cx="1599636" cy="777130"/>
          </a:xfrm>
          <a:prstGeom prst="rect">
            <a:avLst/>
          </a:prstGeom>
          <a:noFill/>
        </p:spPr>
      </p:pic>
      <p:pic>
        <p:nvPicPr>
          <p:cNvPr id="2061" name="Picture 13" descr="http://www.infinity-hobby-jp.com/images/FPV/LawMate/RX-1280B_02.jpg?osCsid=hnkxbsfflfbv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5715000"/>
            <a:ext cx="1219200" cy="914400"/>
          </a:xfrm>
          <a:prstGeom prst="rect">
            <a:avLst/>
          </a:prstGeom>
          <a:noFill/>
        </p:spPr>
      </p:pic>
      <p:pic>
        <p:nvPicPr>
          <p:cNvPr id="2059" name="Picture 11" descr="http://www.quadrocopter.com/assets/images/lawmate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370189" y="5755011"/>
            <a:ext cx="1146822" cy="762000"/>
          </a:xfrm>
          <a:prstGeom prst="rect">
            <a:avLst/>
          </a:prstGeom>
          <a:noFill/>
        </p:spPr>
      </p:pic>
      <p:pic>
        <p:nvPicPr>
          <p:cNvPr id="2063" name="Picture 15" descr="http://www.aegis-elec.com/products/img/fcbex980-250.jpg"/>
          <p:cNvPicPr>
            <a:picLocks noChangeAspect="1" noChangeArrowheads="1"/>
          </p:cNvPicPr>
          <p:nvPr/>
        </p:nvPicPr>
        <p:blipFill>
          <a:blip r:embed="rId8" cstate="print"/>
          <a:srcRect t="13333" b="13333"/>
          <a:stretch>
            <a:fillRect/>
          </a:stretch>
        </p:blipFill>
        <p:spPr bwMode="auto">
          <a:xfrm>
            <a:off x="7239000" y="4495800"/>
            <a:ext cx="1246909" cy="9144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001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en-US" dirty="0" smtClean="0"/>
              <a:t>Wireless Range Test – </a:t>
            </a:r>
            <a:r>
              <a:rPr lang="en-US" dirty="0" smtClean="0">
                <a:solidFill>
                  <a:srgbClr val="00B050"/>
                </a:solidFill>
              </a:rPr>
              <a:t>Success!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Long distance video recognition – </a:t>
            </a:r>
            <a:r>
              <a:rPr lang="en-US" dirty="0" smtClean="0">
                <a:solidFill>
                  <a:srgbClr val="00B050"/>
                </a:solidFill>
              </a:rPr>
              <a:t>Success!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Video and Telemetry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8" name="Picture 4" descr="K:\Messaging\ResizedImage951334188217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495800"/>
            <a:ext cx="2895600" cy="2171700"/>
          </a:xfrm>
          <a:prstGeom prst="rect">
            <a:avLst/>
          </a:prstGeom>
          <a:noFill/>
        </p:spPr>
      </p:pic>
      <p:pic>
        <p:nvPicPr>
          <p:cNvPr id="1029" name="Picture 5" descr="K:\Messaging\ResizedImage951334188249140.jpg"/>
          <p:cNvPicPr>
            <a:picLocks noChangeAspect="1" noChangeArrowheads="1"/>
          </p:cNvPicPr>
          <p:nvPr/>
        </p:nvPicPr>
        <p:blipFill>
          <a:blip r:embed="rId4" cstate="print"/>
          <a:srcRect l="4878" t="6504" r="2439" b="12195"/>
          <a:stretch>
            <a:fillRect/>
          </a:stretch>
        </p:blipFill>
        <p:spPr bwMode="auto">
          <a:xfrm>
            <a:off x="4648200" y="4572000"/>
            <a:ext cx="3127248" cy="2057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90800" y="54102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SUAS Aircraft</a:t>
            </a:r>
          </a:p>
          <a:p>
            <a:r>
              <a:rPr lang="en-US" sz="3600" dirty="0" smtClean="0"/>
              <a:t>Propulsion System</a:t>
            </a:r>
          </a:p>
          <a:p>
            <a:r>
              <a:rPr lang="en-US" sz="3600" dirty="0" smtClean="0"/>
              <a:t>Avionics System</a:t>
            </a:r>
          </a:p>
          <a:p>
            <a:r>
              <a:rPr lang="en-US" sz="3600" dirty="0" smtClean="0"/>
              <a:t>Imagery System</a:t>
            </a:r>
          </a:p>
          <a:p>
            <a:r>
              <a:rPr lang="en-US" sz="3600" b="1" dirty="0" smtClean="0"/>
              <a:t>Power Supply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319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Big Battery Pack: </a:t>
            </a:r>
            <a:br>
              <a:rPr lang="en-US" dirty="0" smtClean="0"/>
            </a:br>
            <a:r>
              <a:rPr lang="en-US" dirty="0" smtClean="0"/>
              <a:t>2 8-cell 29.6 V </a:t>
            </a:r>
            <a:r>
              <a:rPr lang="en-US" dirty="0" err="1" smtClean="0"/>
              <a:t>Lipo</a:t>
            </a:r>
            <a:r>
              <a:rPr lang="en-US" dirty="0" smtClean="0"/>
              <a:t> Batteries (7.7 Ah Capacity)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Small Battery Pack:</a:t>
            </a:r>
            <a:br>
              <a:rPr lang="en-US" dirty="0" smtClean="0"/>
            </a:br>
            <a:r>
              <a:rPr lang="en-US" dirty="0" smtClean="0"/>
              <a:t>1 3-cell 11.1 V (1.3 Ah Capacity)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CC Pro Battery Eliminator Circuit (29.6V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5V)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28800"/>
            <a:ext cx="1524000" cy="106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505200"/>
            <a:ext cx="1524000" cy="11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029200"/>
            <a:ext cx="1676400" cy="128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" y="1752600"/>
            <a:ext cx="8382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352800"/>
            <a:ext cx="8382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4953000"/>
            <a:ext cx="8382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Mission Profile</a:t>
            </a:r>
            <a:endParaRPr lang="en-US" sz="4400" dirty="0">
              <a:latin typeface="+mj-lt"/>
            </a:endParaRPr>
          </a:p>
        </p:txBody>
      </p:sp>
      <p:grpSp>
        <p:nvGrpSpPr>
          <p:cNvPr id="4" name="Group 36"/>
          <p:cNvGrpSpPr/>
          <p:nvPr/>
        </p:nvGrpSpPr>
        <p:grpSpPr>
          <a:xfrm>
            <a:off x="304800" y="3505200"/>
            <a:ext cx="4343400" cy="1676400"/>
            <a:chOff x="1614149" y="1866900"/>
            <a:chExt cx="6291616" cy="347133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394" r="10995" b="16667"/>
            <a:stretch>
              <a:fillRect/>
            </a:stretch>
          </p:blipFill>
          <p:spPr bwMode="auto">
            <a:xfrm>
              <a:off x="1614149" y="1866900"/>
              <a:ext cx="6291616" cy="3471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2057400" y="31623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6781800" y="2895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4724400" y="36576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267200" y="28194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505200" y="2286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2133600" y="2344850"/>
              <a:ext cx="1409700" cy="8174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11" idx="5"/>
            </p:cNvCxnSpPr>
            <p:nvPr/>
          </p:nvCxnSpPr>
          <p:spPr>
            <a:xfrm flipH="1" flipV="1">
              <a:off x="3570241" y="2351041"/>
              <a:ext cx="696960" cy="50646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1"/>
              <a:endCxn id="10" idx="4"/>
            </p:cNvCxnSpPr>
            <p:nvPr/>
          </p:nvCxnSpPr>
          <p:spPr>
            <a:xfrm flipH="1" flipV="1">
              <a:off x="4305300" y="2895600"/>
              <a:ext cx="430259" cy="77315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3"/>
              <a:endCxn id="9" idx="6"/>
            </p:cNvCxnSpPr>
            <p:nvPr/>
          </p:nvCxnSpPr>
          <p:spPr>
            <a:xfrm flipH="1">
              <a:off x="4800600" y="2960641"/>
              <a:ext cx="1992359" cy="73505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owchart: Connector 33"/>
            <p:cNvSpPr/>
            <p:nvPr/>
          </p:nvSpPr>
          <p:spPr>
            <a:xfrm>
              <a:off x="7543800" y="41910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8" idx="5"/>
              <a:endCxn id="34" idx="1"/>
            </p:cNvCxnSpPr>
            <p:nvPr/>
          </p:nvCxnSpPr>
          <p:spPr>
            <a:xfrm>
              <a:off x="6846841" y="2960641"/>
              <a:ext cx="708118" cy="12415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16"/>
          <p:cNvGrpSpPr/>
          <p:nvPr/>
        </p:nvGrpSpPr>
        <p:grpSpPr>
          <a:xfrm rot="16200000">
            <a:off x="6400800" y="2743200"/>
            <a:ext cx="1676400" cy="3200400"/>
            <a:chOff x="1288556" y="1346200"/>
            <a:chExt cx="3960423" cy="41656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584" r="42079"/>
            <a:stretch>
              <a:fillRect/>
            </a:stretch>
          </p:blipFill>
          <p:spPr bwMode="auto">
            <a:xfrm>
              <a:off x="1288556" y="1346200"/>
              <a:ext cx="3960423" cy="416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 flipH="1" flipV="1">
              <a:off x="2057400" y="3276600"/>
              <a:ext cx="1333500" cy="1600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810000" y="2286000"/>
              <a:ext cx="0" cy="2362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390900" y="4648200"/>
              <a:ext cx="41910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057401" y="2286000"/>
              <a:ext cx="1752599" cy="9906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2104702" y="2433484"/>
              <a:ext cx="1709825" cy="1686235"/>
            </a:xfrm>
            <a:custGeom>
              <a:avLst/>
              <a:gdLst>
                <a:gd name="connsiteX0" fmla="*/ 0 w 1709825"/>
                <a:gd name="connsiteY0" fmla="*/ 851030 h 1686234"/>
                <a:gd name="connsiteX1" fmla="*/ 1457608 w 1709825"/>
                <a:gd name="connsiteY1" fmla="*/ 54325 h 1686234"/>
                <a:gd name="connsiteX2" fmla="*/ 1557196 w 1709825"/>
                <a:gd name="connsiteY2" fmla="*/ 162967 h 1686234"/>
                <a:gd name="connsiteX3" fmla="*/ 262550 w 1709825"/>
                <a:gd name="connsiteY3" fmla="*/ 905351 h 1686234"/>
                <a:gd name="connsiteX4" fmla="*/ 280657 w 1709825"/>
                <a:gd name="connsiteY4" fmla="*/ 1086420 h 1686234"/>
                <a:gd name="connsiteX5" fmla="*/ 1520982 w 1709825"/>
                <a:gd name="connsiteY5" fmla="*/ 398357 h 1686234"/>
                <a:gd name="connsiteX6" fmla="*/ 1593410 w 1709825"/>
                <a:gd name="connsiteY6" fmla="*/ 543212 h 1686234"/>
                <a:gd name="connsiteX7" fmla="*/ 434566 w 1709825"/>
                <a:gd name="connsiteY7" fmla="*/ 1249383 h 1686234"/>
                <a:gd name="connsiteX8" fmla="*/ 561315 w 1709825"/>
                <a:gd name="connsiteY8" fmla="*/ 1394238 h 1686234"/>
                <a:gd name="connsiteX9" fmla="*/ 1520982 w 1709825"/>
                <a:gd name="connsiteY9" fmla="*/ 832923 h 1686234"/>
                <a:gd name="connsiteX10" fmla="*/ 1593410 w 1709825"/>
                <a:gd name="connsiteY10" fmla="*/ 1013993 h 1686234"/>
                <a:gd name="connsiteX11" fmla="*/ 733330 w 1709825"/>
                <a:gd name="connsiteY11" fmla="*/ 1539094 h 1686234"/>
                <a:gd name="connsiteX12" fmla="*/ 823865 w 1709825"/>
                <a:gd name="connsiteY12" fmla="*/ 1683949 h 1686234"/>
                <a:gd name="connsiteX13" fmla="*/ 1321806 w 1709825"/>
                <a:gd name="connsiteY13" fmla="*/ 1457612 h 168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9825" h="1686234">
                  <a:moveTo>
                    <a:pt x="0" y="851030"/>
                  </a:moveTo>
                  <a:cubicBezTo>
                    <a:pt x="599037" y="510016"/>
                    <a:pt x="1198075" y="169002"/>
                    <a:pt x="1457608" y="54325"/>
                  </a:cubicBezTo>
                  <a:cubicBezTo>
                    <a:pt x="1717141" y="-60352"/>
                    <a:pt x="1756372" y="21129"/>
                    <a:pt x="1557196" y="162967"/>
                  </a:cubicBezTo>
                  <a:cubicBezTo>
                    <a:pt x="1358020" y="304805"/>
                    <a:pt x="475306" y="751442"/>
                    <a:pt x="262550" y="905351"/>
                  </a:cubicBezTo>
                  <a:cubicBezTo>
                    <a:pt x="49794" y="1059260"/>
                    <a:pt x="70918" y="1170919"/>
                    <a:pt x="280657" y="1086420"/>
                  </a:cubicBezTo>
                  <a:cubicBezTo>
                    <a:pt x="490396" y="1001921"/>
                    <a:pt x="1302190" y="488892"/>
                    <a:pt x="1520982" y="398357"/>
                  </a:cubicBezTo>
                  <a:cubicBezTo>
                    <a:pt x="1739774" y="307822"/>
                    <a:pt x="1774479" y="401374"/>
                    <a:pt x="1593410" y="543212"/>
                  </a:cubicBezTo>
                  <a:cubicBezTo>
                    <a:pt x="1412341" y="685050"/>
                    <a:pt x="606582" y="1107545"/>
                    <a:pt x="434566" y="1249383"/>
                  </a:cubicBezTo>
                  <a:cubicBezTo>
                    <a:pt x="262550" y="1391221"/>
                    <a:pt x="380246" y="1463648"/>
                    <a:pt x="561315" y="1394238"/>
                  </a:cubicBezTo>
                  <a:cubicBezTo>
                    <a:pt x="742384" y="1324828"/>
                    <a:pt x="1348966" y="896297"/>
                    <a:pt x="1520982" y="832923"/>
                  </a:cubicBezTo>
                  <a:cubicBezTo>
                    <a:pt x="1692998" y="769549"/>
                    <a:pt x="1724685" y="896298"/>
                    <a:pt x="1593410" y="1013993"/>
                  </a:cubicBezTo>
                  <a:cubicBezTo>
                    <a:pt x="1462135" y="1131688"/>
                    <a:pt x="861588" y="1427435"/>
                    <a:pt x="733330" y="1539094"/>
                  </a:cubicBezTo>
                  <a:cubicBezTo>
                    <a:pt x="605073" y="1650753"/>
                    <a:pt x="725786" y="1697529"/>
                    <a:pt x="823865" y="1683949"/>
                  </a:cubicBezTo>
                  <a:cubicBezTo>
                    <a:pt x="921944" y="1670369"/>
                    <a:pt x="1121875" y="1563990"/>
                    <a:pt x="1321806" y="14576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10200"/>
            <a:ext cx="4066609" cy="9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26"/>
          <p:cNvGrpSpPr/>
          <p:nvPr/>
        </p:nvGrpSpPr>
        <p:grpSpPr>
          <a:xfrm>
            <a:off x="304800" y="1295400"/>
            <a:ext cx="7543800" cy="2133600"/>
            <a:chOff x="1079616" y="801040"/>
            <a:chExt cx="6936900" cy="2308324"/>
          </a:xfrm>
        </p:grpSpPr>
        <p:grpSp>
          <p:nvGrpSpPr>
            <p:cNvPr id="13" name="Group 4"/>
            <p:cNvGrpSpPr/>
            <p:nvPr/>
          </p:nvGrpSpPr>
          <p:grpSpPr>
            <a:xfrm>
              <a:off x="1079616" y="1048361"/>
              <a:ext cx="3851358" cy="1694839"/>
              <a:chOff x="1525557" y="2453525"/>
              <a:chExt cx="5117714" cy="2105347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676400" y="42672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096000" y="4260521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2133600" y="3276600"/>
                <a:ext cx="685800" cy="990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2819400" y="3124200"/>
                <a:ext cx="990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Freeform 36"/>
              <p:cNvSpPr/>
              <p:nvPr/>
            </p:nvSpPr>
            <p:spPr>
              <a:xfrm>
                <a:off x="3809999" y="2850872"/>
                <a:ext cx="551643" cy="317375"/>
              </a:xfrm>
              <a:custGeom>
                <a:avLst/>
                <a:gdLst>
                  <a:gd name="connsiteX0" fmla="*/ 0 w 551643"/>
                  <a:gd name="connsiteY0" fmla="*/ 269031 h 317375"/>
                  <a:gd name="connsiteX1" fmla="*/ 141402 w 551643"/>
                  <a:gd name="connsiteY1" fmla="*/ 250178 h 317375"/>
                  <a:gd name="connsiteX2" fmla="*/ 292231 w 551643"/>
                  <a:gd name="connsiteY2" fmla="*/ 221897 h 317375"/>
                  <a:gd name="connsiteX3" fmla="*/ 377072 w 551643"/>
                  <a:gd name="connsiteY3" fmla="*/ 155910 h 317375"/>
                  <a:gd name="connsiteX4" fmla="*/ 386499 w 551643"/>
                  <a:gd name="connsiteY4" fmla="*/ 33361 h 317375"/>
                  <a:gd name="connsiteX5" fmla="*/ 254524 w 551643"/>
                  <a:gd name="connsiteY5" fmla="*/ 5081 h 317375"/>
                  <a:gd name="connsiteX6" fmla="*/ 197963 w 551643"/>
                  <a:gd name="connsiteY6" fmla="*/ 118202 h 317375"/>
                  <a:gd name="connsiteX7" fmla="*/ 226244 w 551643"/>
                  <a:gd name="connsiteY7" fmla="*/ 212470 h 317375"/>
                  <a:gd name="connsiteX8" fmla="*/ 339365 w 551643"/>
                  <a:gd name="connsiteY8" fmla="*/ 306738 h 317375"/>
                  <a:gd name="connsiteX9" fmla="*/ 424206 w 551643"/>
                  <a:gd name="connsiteY9" fmla="*/ 306738 h 317375"/>
                  <a:gd name="connsiteX10" fmla="*/ 480767 w 551643"/>
                  <a:gd name="connsiteY10" fmla="*/ 231324 h 317375"/>
                  <a:gd name="connsiteX11" fmla="*/ 546755 w 551643"/>
                  <a:gd name="connsiteY11" fmla="*/ 71068 h 317375"/>
                  <a:gd name="connsiteX12" fmla="*/ 546755 w 551643"/>
                  <a:gd name="connsiteY12" fmla="*/ 33361 h 317375"/>
                  <a:gd name="connsiteX13" fmla="*/ 546755 w 551643"/>
                  <a:gd name="connsiteY13" fmla="*/ 33361 h 317375"/>
                  <a:gd name="connsiteX14" fmla="*/ 546755 w 551643"/>
                  <a:gd name="connsiteY14" fmla="*/ 33361 h 31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1643" h="317375">
                    <a:moveTo>
                      <a:pt x="0" y="269031"/>
                    </a:moveTo>
                    <a:cubicBezTo>
                      <a:pt x="46348" y="262746"/>
                      <a:pt x="92697" y="258034"/>
                      <a:pt x="141402" y="250178"/>
                    </a:cubicBezTo>
                    <a:cubicBezTo>
                      <a:pt x="190107" y="242322"/>
                      <a:pt x="252953" y="237608"/>
                      <a:pt x="292231" y="221897"/>
                    </a:cubicBezTo>
                    <a:cubicBezTo>
                      <a:pt x="331509" y="206186"/>
                      <a:pt x="361361" y="187333"/>
                      <a:pt x="377072" y="155910"/>
                    </a:cubicBezTo>
                    <a:cubicBezTo>
                      <a:pt x="392783" y="124487"/>
                      <a:pt x="406924" y="58499"/>
                      <a:pt x="386499" y="33361"/>
                    </a:cubicBezTo>
                    <a:cubicBezTo>
                      <a:pt x="366074" y="8223"/>
                      <a:pt x="285947" y="-9059"/>
                      <a:pt x="254524" y="5081"/>
                    </a:cubicBezTo>
                    <a:cubicBezTo>
                      <a:pt x="223101" y="19221"/>
                      <a:pt x="202676" y="83637"/>
                      <a:pt x="197963" y="118202"/>
                    </a:cubicBezTo>
                    <a:cubicBezTo>
                      <a:pt x="193250" y="152767"/>
                      <a:pt x="202677" y="181047"/>
                      <a:pt x="226244" y="212470"/>
                    </a:cubicBezTo>
                    <a:cubicBezTo>
                      <a:pt x="249811" y="243893"/>
                      <a:pt x="306371" y="291027"/>
                      <a:pt x="339365" y="306738"/>
                    </a:cubicBezTo>
                    <a:cubicBezTo>
                      <a:pt x="372359" y="322449"/>
                      <a:pt x="400639" y="319307"/>
                      <a:pt x="424206" y="306738"/>
                    </a:cubicBezTo>
                    <a:cubicBezTo>
                      <a:pt x="447773" y="294169"/>
                      <a:pt x="460342" y="270602"/>
                      <a:pt x="480767" y="231324"/>
                    </a:cubicBezTo>
                    <a:cubicBezTo>
                      <a:pt x="501192" y="192046"/>
                      <a:pt x="535757" y="104062"/>
                      <a:pt x="546755" y="71068"/>
                    </a:cubicBezTo>
                    <a:cubicBezTo>
                      <a:pt x="557753" y="38074"/>
                      <a:pt x="546755" y="33361"/>
                      <a:pt x="546755" y="33361"/>
                    </a:cubicBezTo>
                    <a:lnTo>
                      <a:pt x="546755" y="33361"/>
                    </a:lnTo>
                    <a:lnTo>
                      <a:pt x="546755" y="3336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5352242" y="2701664"/>
                <a:ext cx="743758" cy="1565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12"/>
              </p:cNvCxnSpPr>
              <p:nvPr/>
            </p:nvCxnSpPr>
            <p:spPr>
              <a:xfrm flipV="1">
                <a:off x="4356754" y="2701664"/>
                <a:ext cx="995488" cy="1825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lowchart: Connector 39"/>
              <p:cNvSpPr/>
              <p:nvPr/>
            </p:nvSpPr>
            <p:spPr>
              <a:xfrm>
                <a:off x="1638300" y="4229100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>
                <a:off x="2114746" y="4229100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>
                <a:off x="2781300" y="3238500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lowchart: Connector 42"/>
              <p:cNvSpPr/>
              <p:nvPr/>
            </p:nvSpPr>
            <p:spPr>
              <a:xfrm>
                <a:off x="3886200" y="3058998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lowchart: Connector 43"/>
              <p:cNvSpPr/>
              <p:nvPr/>
            </p:nvSpPr>
            <p:spPr>
              <a:xfrm>
                <a:off x="4323542" y="2863441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lowchart: Connector 44"/>
              <p:cNvSpPr/>
              <p:nvPr/>
            </p:nvSpPr>
            <p:spPr>
              <a:xfrm>
                <a:off x="5314142" y="2663564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lowchart: Connector 45"/>
              <p:cNvSpPr/>
              <p:nvPr/>
            </p:nvSpPr>
            <p:spPr>
              <a:xfrm>
                <a:off x="6497818" y="4222421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525557" y="3919021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002003" y="4251095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735976" y="2760749"/>
                <a:ext cx="27603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667067" y="2658341"/>
                <a:ext cx="27603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318831" y="2453525"/>
                <a:ext cx="27603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343032" y="2453525"/>
                <a:ext cx="289752" cy="413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6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367233" y="3784828"/>
                <a:ext cx="27603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486400" y="801040"/>
              <a:ext cx="2530116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400" dirty="0" smtClean="0">
                  <a:solidFill>
                    <a:prstClr val="black"/>
                  </a:solidFill>
                </a:rPr>
                <a:t>Warm-up </a:t>
              </a:r>
              <a:r>
                <a:rPr lang="en-US" sz="1400" dirty="0">
                  <a:solidFill>
                    <a:prstClr val="black"/>
                  </a:solidFill>
                </a:rPr>
                <a:t>&amp; Take-off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400" dirty="0">
                  <a:solidFill>
                    <a:prstClr val="black"/>
                  </a:solidFill>
                </a:rPr>
                <a:t>Climb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400" dirty="0">
                  <a:solidFill>
                    <a:prstClr val="black"/>
                  </a:solidFill>
                </a:rPr>
                <a:t>Waypoint Navigation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400" dirty="0">
                  <a:solidFill>
                    <a:prstClr val="black"/>
                  </a:solidFill>
                </a:rPr>
                <a:t>Autonomous Area Search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400" dirty="0">
                  <a:solidFill>
                    <a:prstClr val="black"/>
                  </a:solidFill>
                </a:rPr>
                <a:t>Waypoint Navigation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400" dirty="0">
                  <a:solidFill>
                    <a:prstClr val="black"/>
                  </a:solidFill>
                </a:rPr>
                <a:t>Descent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400" dirty="0" smtClean="0">
                  <a:solidFill>
                    <a:prstClr val="black"/>
                  </a:solidFill>
                </a:rPr>
                <a:t>Landing</a:t>
              </a:r>
            </a:p>
            <a:p>
              <a:pPr marL="342900" indent="-342900"/>
              <a:endParaRPr lang="en-US" sz="1400" dirty="0" smtClean="0">
                <a:solidFill>
                  <a:prstClr val="black"/>
                </a:solidFill>
              </a:endParaRPr>
            </a:p>
            <a:p>
              <a:pPr marL="342900" indent="-342900"/>
              <a:r>
                <a:rPr lang="en-US" sz="1400" dirty="0" smtClean="0">
                  <a:solidFill>
                    <a:prstClr val="black"/>
                  </a:solidFill>
                </a:rPr>
                <a:t>(Constant Target Recognition)</a:t>
              </a:r>
              <a:endParaRPr lang="en-US" sz="1400" dirty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045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Top Level Electronics Diagram</a:t>
            </a:r>
            <a:endParaRPr lang="en-US" sz="3600" dirty="0">
              <a:latin typeface="+mj-lt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056"/>
            <a:ext cx="9144000" cy="594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$3000 Initial Budget</a:t>
            </a:r>
          </a:p>
          <a:p>
            <a:r>
              <a:rPr lang="en-US" dirty="0" smtClean="0"/>
              <a:t>Some additional funds added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81400"/>
            <a:ext cx="316198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hart 10"/>
          <p:cNvGraphicFramePr/>
          <p:nvPr/>
        </p:nvGraphicFramePr>
        <p:xfrm>
          <a:off x="3962400" y="1600200"/>
          <a:ext cx="6096000" cy="3815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Electronics systems integrated </a:t>
            </a:r>
          </a:p>
          <a:p>
            <a:r>
              <a:rPr lang="en-US" dirty="0" smtClean="0"/>
              <a:t>Test Aircraft flown successfully</a:t>
            </a:r>
          </a:p>
          <a:p>
            <a:r>
              <a:rPr lang="en-US" dirty="0" smtClean="0"/>
              <a:t>Video feed operational</a:t>
            </a:r>
          </a:p>
          <a:p>
            <a:r>
              <a:rPr lang="en-US" dirty="0" smtClean="0"/>
              <a:t>Aircraft Components Constructed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81200"/>
            <a:ext cx="26860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+mj-lt"/>
              </a:rPr>
              <a:t>Telemaster</a:t>
            </a:r>
            <a:r>
              <a:rPr lang="en-US" dirty="0" smtClean="0">
                <a:latin typeface="+mj-lt"/>
              </a:rPr>
              <a:t> Test Aircraft</a:t>
            </a:r>
            <a:endParaRPr lang="en-US" dirty="0">
              <a:latin typeface="+mj-lt"/>
            </a:endParaRPr>
          </a:p>
        </p:txBody>
      </p:sp>
      <p:sp>
        <p:nvSpPr>
          <p:cNvPr id="22530" name="AutoShape 2" descr="https://mail-attachment.googleusercontent.com/attachment/u/0/?ui=2&amp;ik=c9996d846b&amp;view=att&amp;th=136a6a5082206a3e&amp;attid=0.1&amp;disp=inline&amp;realattid=1399046911356305408-1&amp;safe=1&amp;zw&amp;saduie=AG9B_P-aloxWkzd89M9LuD_AfMmI&amp;sadet=1334235729996&amp;sads=sZSodRLUQ5bM9KFaM8Ks6oINgYQ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https://mail-attachment.googleusercontent.com/attachment/u/0/?ui=2&amp;ik=c9996d846b&amp;view=att&amp;th=136a6a5082206a3e&amp;attid=0.1&amp;disp=inline&amp;realattid=1399046911356305408-1&amp;safe=1&amp;zw&amp;saduie=AG9B_P-aloxWkzd89M9LuD_AfMmI&amp;sadet=1334235729996&amp;sads=sZSodRLUQ5bM9KFaM8Ks6oINgYQ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724400"/>
            <a:ext cx="6072187" cy="186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0" y="4267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Aircraft Components Constructed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323" y="1600200"/>
            <a:ext cx="3802527" cy="40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Demonstrated proficiency in:</a:t>
            </a:r>
          </a:p>
          <a:p>
            <a:pPr lvl="1"/>
            <a:r>
              <a:rPr lang="en-US" dirty="0" smtClean="0"/>
              <a:t>Systems Engineering</a:t>
            </a:r>
          </a:p>
          <a:p>
            <a:pPr lvl="1"/>
            <a:r>
              <a:rPr lang="en-US" dirty="0" smtClean="0"/>
              <a:t>Electronic System Design</a:t>
            </a:r>
          </a:p>
          <a:p>
            <a:pPr lvl="1"/>
            <a:r>
              <a:rPr lang="en-US" dirty="0" smtClean="0"/>
              <a:t>Computer Programming</a:t>
            </a:r>
          </a:p>
          <a:p>
            <a:pPr lvl="1"/>
            <a:r>
              <a:rPr lang="en-US" dirty="0" smtClean="0"/>
              <a:t>Aerodynamic Design</a:t>
            </a:r>
          </a:p>
          <a:p>
            <a:pPr lvl="1"/>
            <a:r>
              <a:rPr lang="en-US" dirty="0" smtClean="0"/>
              <a:t>Manufacturing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Successfully Completed FAMU/FSU COE:</a:t>
            </a:r>
          </a:p>
          <a:p>
            <a:pPr lvl="1"/>
            <a:r>
              <a:rPr lang="en-US" dirty="0" smtClean="0"/>
              <a:t>ME Capstone Course</a:t>
            </a:r>
          </a:p>
          <a:p>
            <a:pPr lvl="1"/>
            <a:r>
              <a:rPr lang="en-US" dirty="0" smtClean="0"/>
              <a:t>ECE Capstone Course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smtClean="0"/>
              <a:t>Had Fun!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733800"/>
            <a:ext cx="470167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FCAAP Representative &amp; ME Advisor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Rajan</a:t>
            </a:r>
            <a:r>
              <a:rPr lang="en-US" dirty="0" smtClean="0"/>
              <a:t> Kumar</a:t>
            </a:r>
          </a:p>
          <a:p>
            <a:endParaRPr lang="en-US" dirty="0" smtClean="0"/>
          </a:p>
          <a:p>
            <a:r>
              <a:rPr lang="en-US" b="1" dirty="0" smtClean="0"/>
              <a:t>ECE Advisor</a:t>
            </a:r>
          </a:p>
          <a:p>
            <a:pPr lvl="1"/>
            <a:r>
              <a:rPr lang="en-US" dirty="0" smtClean="0"/>
              <a:t>Dr. Mike Frank</a:t>
            </a:r>
          </a:p>
          <a:p>
            <a:endParaRPr lang="en-US" dirty="0" smtClean="0"/>
          </a:p>
          <a:p>
            <a:r>
              <a:rPr lang="en-US" b="1" dirty="0" smtClean="0"/>
              <a:t>President of Seminole RC Club</a:t>
            </a:r>
          </a:p>
          <a:p>
            <a:pPr lvl="1"/>
            <a:r>
              <a:rPr lang="en-US" dirty="0" smtClean="0"/>
              <a:t>Mr. Jim </a:t>
            </a:r>
            <a:r>
              <a:rPr lang="en-US" dirty="0" err="1" smtClean="0"/>
              <a:t>Ogorek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UAS Telemaster Flight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1" y="838202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63236" y="1676400"/>
            <a:ext cx="5839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End of Presentation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956" t="3333" r="4001" b="6667"/>
          <a:stretch>
            <a:fillRect/>
          </a:stretch>
        </p:blipFill>
        <p:spPr bwMode="auto">
          <a:xfrm>
            <a:off x="1752600" y="3048000"/>
            <a:ext cx="5638800" cy="18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80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854"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SUAS Simple Functional Diagram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1336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190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1336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encrypted-tbn2.google.com/images?q=tbn:ANd9GcR_aLYvRbTTJqwIiS-f96kNFwT_7n-ClkUl_4kWugqYAfn2dz3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86200"/>
            <a:ext cx="1143000" cy="1143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17526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Aircraft Configurations</a:t>
            </a:r>
            <a:endParaRPr lang="en-US" sz="20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1752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Materials</a:t>
            </a:r>
            <a:endParaRPr lang="en-US" sz="20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505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Propulsion Systems</a:t>
            </a:r>
            <a:endParaRPr lang="en-US" sz="20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3810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Autopilot Systems</a:t>
            </a:r>
            <a:endParaRPr lang="en-US" sz="2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4953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Camera Systems</a:t>
            </a:r>
            <a:endParaRPr lang="en-US" sz="20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953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Power Supply Systems</a:t>
            </a:r>
            <a:endParaRPr lang="en-US" sz="2000" b="1" dirty="0">
              <a:latin typeface="+mj-lt"/>
            </a:endParaRPr>
          </a:p>
        </p:txBody>
      </p:sp>
      <p:pic>
        <p:nvPicPr>
          <p:cNvPr id="8196" name="Picture 4" descr="https://encrypted-tbn0.google.com/images?q=tbn:ANd9GcS6ZWpEAJGTj0W8CzGYvpFdRVFFzYoOK4XalYu_01-0lA6zaszUS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3886200"/>
            <a:ext cx="1295400" cy="954245"/>
          </a:xfrm>
          <a:prstGeom prst="rect">
            <a:avLst/>
          </a:prstGeom>
          <a:noFill/>
        </p:spPr>
      </p:pic>
      <p:pic>
        <p:nvPicPr>
          <p:cNvPr id="8198" name="Picture 6" descr="http://paparazzi.enac.fr/w/images/Tiny_proto1_top_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4267200"/>
            <a:ext cx="1066800" cy="686308"/>
          </a:xfrm>
          <a:prstGeom prst="rect">
            <a:avLst/>
          </a:prstGeom>
          <a:noFill/>
        </p:spPr>
      </p:pic>
      <p:pic>
        <p:nvPicPr>
          <p:cNvPr id="18" name="Picture 17"/>
          <p:cNvPicPr/>
          <p:nvPr/>
        </p:nvPicPr>
        <p:blipFill>
          <a:blip r:embed="rId8" cstate="print"/>
          <a:srcRect l="1234" t="10790" r="19521" b="6869"/>
          <a:stretch>
            <a:fillRect/>
          </a:stretch>
        </p:blipFill>
        <p:spPr bwMode="auto">
          <a:xfrm>
            <a:off x="5791200" y="4191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https://encrypted-tbn2.google.com/images?q=tbn:ANd9GcRVPHWKsNrX4e_y6HzTRw8rn3D-N3WsLYyeSitexa2E9_UvUa5D"/>
          <p:cNvPicPr>
            <a:picLocks noChangeAspect="1" noChangeArrowheads="1"/>
          </p:cNvPicPr>
          <p:nvPr/>
        </p:nvPicPr>
        <p:blipFill>
          <a:blip r:embed="rId9" cstate="print"/>
          <a:srcRect t="32000" b="28889"/>
          <a:stretch>
            <a:fillRect/>
          </a:stretch>
        </p:blipFill>
        <p:spPr bwMode="auto">
          <a:xfrm>
            <a:off x="533400" y="5486400"/>
            <a:ext cx="1371600" cy="536448"/>
          </a:xfrm>
          <a:prstGeom prst="rect">
            <a:avLst/>
          </a:prstGeom>
          <a:noFill/>
        </p:spPr>
      </p:pic>
      <p:pic>
        <p:nvPicPr>
          <p:cNvPr id="20" name="Picture 19"/>
          <p:cNvPicPr/>
          <p:nvPr/>
        </p:nvPicPr>
        <p:blipFill>
          <a:blip r:embed="rId10" cstate="print"/>
          <a:srcRect l="16623" t="11885" r="6610" b="20355"/>
          <a:stretch>
            <a:fillRect/>
          </a:stretch>
        </p:blipFill>
        <p:spPr bwMode="auto">
          <a:xfrm>
            <a:off x="2057400" y="54102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://www.accessories-shops.com/images/pdimg/FCB-EX1000P.jpg"/>
          <p:cNvPicPr/>
          <p:nvPr/>
        </p:nvPicPr>
        <p:blipFill>
          <a:blip r:embed="rId11" cstate="print"/>
          <a:srcRect l="15943" t="16567" r="18563" b="16567"/>
          <a:stretch>
            <a:fillRect/>
          </a:stretch>
        </p:blipFill>
        <p:spPr bwMode="auto">
          <a:xfrm>
            <a:off x="7162800" y="54102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https://encrypted-tbn3.google.com/images?q=tbn:ANd9GcRRc1auSg6AYXjqllMrwlnjrINczjVHIXqmy5kAFWnsqHGDjSeLcw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5410200"/>
            <a:ext cx="1143000" cy="1088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0800"/>
            <a:ext cx="7543800" cy="276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2133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Decision Matrix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Selected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7526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Aircraft Configuration: </a:t>
            </a:r>
            <a:r>
              <a:rPr lang="en-US" sz="2000" dirty="0" smtClean="0">
                <a:latin typeface="+mj-lt"/>
              </a:rPr>
              <a:t>Conventional</a:t>
            </a:r>
          </a:p>
          <a:p>
            <a:r>
              <a:rPr lang="en-US" sz="2000" dirty="0" smtClean="0">
                <a:latin typeface="+mj-lt"/>
              </a:rPr>
              <a:t>Airfoils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1752600"/>
            <a:ext cx="175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Materials:</a:t>
            </a:r>
            <a:br>
              <a:rPr lang="en-US" sz="2000" b="1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Fiberglass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Foam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Carbon Fiber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Balsa Wood</a:t>
            </a:r>
            <a:endParaRPr lang="en-US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505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Propulsion System:</a:t>
            </a:r>
            <a:br>
              <a:rPr lang="en-US" sz="2000" b="1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Brushless DC Electric</a:t>
            </a:r>
          </a:p>
          <a:p>
            <a:r>
              <a:rPr lang="en-US" sz="2000" dirty="0" smtClean="0">
                <a:latin typeface="+mj-lt"/>
              </a:rPr>
              <a:t>HV ESC with Data Log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38100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Autopilot System:</a:t>
            </a:r>
            <a:br>
              <a:rPr lang="en-US" sz="2000" b="1" dirty="0" smtClean="0">
                <a:latin typeface="+mj-lt"/>
              </a:rPr>
            </a:br>
            <a:r>
              <a:rPr lang="en-US" sz="2000" dirty="0" err="1" smtClean="0">
                <a:latin typeface="+mj-lt"/>
              </a:rPr>
              <a:t>ArduPilot</a:t>
            </a:r>
            <a:r>
              <a:rPr lang="en-US" sz="2000" dirty="0" smtClean="0">
                <a:latin typeface="+mj-lt"/>
              </a:rPr>
              <a:t> Mega</a:t>
            </a:r>
          </a:p>
          <a:p>
            <a:r>
              <a:rPr lang="en-US" sz="2000" dirty="0" err="1" smtClean="0">
                <a:latin typeface="+mj-lt"/>
              </a:rPr>
              <a:t>Xbee</a:t>
            </a:r>
            <a:r>
              <a:rPr lang="en-US" sz="2000" dirty="0" smtClean="0">
                <a:latin typeface="+mj-lt"/>
              </a:rPr>
              <a:t> Telemetry</a:t>
            </a:r>
            <a:endParaRPr lang="en-US" sz="2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49530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Camera System:</a:t>
            </a:r>
            <a:br>
              <a:rPr lang="en-US" sz="2000" b="1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Sony Block Camera</a:t>
            </a:r>
          </a:p>
          <a:p>
            <a:r>
              <a:rPr lang="en-US" sz="2000" dirty="0" err="1" smtClean="0">
                <a:latin typeface="+mj-lt"/>
              </a:rPr>
              <a:t>Arduino</a:t>
            </a:r>
            <a:r>
              <a:rPr lang="en-US" sz="2000" dirty="0" smtClean="0">
                <a:latin typeface="+mj-lt"/>
              </a:rPr>
              <a:t> Board</a:t>
            </a:r>
            <a:br>
              <a:rPr lang="en-US" sz="2000" dirty="0" smtClean="0">
                <a:latin typeface="+mj-lt"/>
              </a:rPr>
            </a:br>
            <a:r>
              <a:rPr lang="en-US" sz="2000" dirty="0" err="1" smtClean="0">
                <a:latin typeface="+mj-lt"/>
              </a:rPr>
              <a:t>Lawmate</a:t>
            </a:r>
            <a:r>
              <a:rPr lang="en-US" sz="2000" dirty="0" smtClean="0">
                <a:latin typeface="+mj-lt"/>
              </a:rPr>
              <a:t> Video </a:t>
            </a:r>
            <a:endParaRPr lang="en-US" sz="20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953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Power Supply System:</a:t>
            </a:r>
          </a:p>
          <a:p>
            <a:r>
              <a:rPr lang="en-US" sz="2000" dirty="0" err="1" smtClean="0">
                <a:latin typeface="+mj-lt"/>
              </a:rPr>
              <a:t>LiPo</a:t>
            </a:r>
            <a:r>
              <a:rPr lang="en-US" sz="2000" dirty="0" smtClean="0">
                <a:latin typeface="+mj-lt"/>
              </a:rPr>
              <a:t> Batteries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BEC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SUAS Aircraft</a:t>
            </a:r>
          </a:p>
          <a:p>
            <a:r>
              <a:rPr lang="en-US" sz="3600" dirty="0" smtClean="0"/>
              <a:t>Propulsion System</a:t>
            </a:r>
          </a:p>
          <a:p>
            <a:r>
              <a:rPr lang="en-US" sz="3600" dirty="0" smtClean="0"/>
              <a:t>Avionics System</a:t>
            </a:r>
          </a:p>
          <a:p>
            <a:r>
              <a:rPr lang="en-US" sz="3600" dirty="0" smtClean="0"/>
              <a:t>Imagery System</a:t>
            </a:r>
          </a:p>
          <a:p>
            <a:r>
              <a:rPr lang="en-US" sz="3600" dirty="0" smtClean="0"/>
              <a:t>Power Supply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837</Words>
  <Application>Microsoft Office PowerPoint</Application>
  <PresentationFormat>On-screen Show (4:3)</PresentationFormat>
  <Paragraphs>346</Paragraphs>
  <Slides>47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Flow</vt:lpstr>
      <vt:lpstr>1_Flow</vt:lpstr>
      <vt:lpstr>SUAS Project</vt:lpstr>
      <vt:lpstr>Presentation Overview</vt:lpstr>
      <vt:lpstr>Introduction</vt:lpstr>
      <vt:lpstr>Mission Profile</vt:lpstr>
      <vt:lpstr>Slide 5</vt:lpstr>
      <vt:lpstr>Concepts Generation</vt:lpstr>
      <vt:lpstr>Concepts Selection</vt:lpstr>
      <vt:lpstr>Concepts Selected</vt:lpstr>
      <vt:lpstr>Final Design</vt:lpstr>
      <vt:lpstr>Final Design</vt:lpstr>
      <vt:lpstr>Aircraft Preliminary Sizing</vt:lpstr>
      <vt:lpstr>Airfoil Selection</vt:lpstr>
      <vt:lpstr>Airfoil Selection</vt:lpstr>
      <vt:lpstr>Airfoil Analysis</vt:lpstr>
      <vt:lpstr>Aerodynamic Analysis</vt:lpstr>
      <vt:lpstr>Aerodynamic Analysis</vt:lpstr>
      <vt:lpstr>Stability Analysis</vt:lpstr>
      <vt:lpstr>Overall Aircraft Layout</vt:lpstr>
      <vt:lpstr>Overall Aircraft Layout</vt:lpstr>
      <vt:lpstr>Fuselage Structure</vt:lpstr>
      <vt:lpstr>Wing and Spar Structure</vt:lpstr>
      <vt:lpstr>Spar Structure</vt:lpstr>
      <vt:lpstr>Final Design</vt:lpstr>
      <vt:lpstr>Propulsion System</vt:lpstr>
      <vt:lpstr>Slide 25</vt:lpstr>
      <vt:lpstr>Slide 26</vt:lpstr>
      <vt:lpstr>Final Design</vt:lpstr>
      <vt:lpstr>Avionics System Overview</vt:lpstr>
      <vt:lpstr>Autopilot System Design</vt:lpstr>
      <vt:lpstr>Autopilot Ground Station</vt:lpstr>
      <vt:lpstr>   Autopilot to Control Surface Interface</vt:lpstr>
      <vt:lpstr>Final Design</vt:lpstr>
      <vt:lpstr>Imagery System Constraints</vt:lpstr>
      <vt:lpstr>Imagery System Overview </vt:lpstr>
      <vt:lpstr>Camera Gimbal</vt:lpstr>
      <vt:lpstr>Video System Integration and Testing</vt:lpstr>
      <vt:lpstr>Video and Telemetry Testing</vt:lpstr>
      <vt:lpstr>Final Design</vt:lpstr>
      <vt:lpstr>Power Supply System</vt:lpstr>
      <vt:lpstr>Slide 40</vt:lpstr>
      <vt:lpstr>Engineering Economics</vt:lpstr>
      <vt:lpstr>Results</vt:lpstr>
      <vt:lpstr>Conclusion</vt:lpstr>
      <vt:lpstr>Conclusion</vt:lpstr>
      <vt:lpstr>Acknowledgements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Interim Design Review</dc:title>
  <dc:creator>Ryan</dc:creator>
  <cp:lastModifiedBy>Alek Hoffman</cp:lastModifiedBy>
  <cp:revision>146</cp:revision>
  <dcterms:created xsi:type="dcterms:W3CDTF">2011-11-15T21:12:04Z</dcterms:created>
  <dcterms:modified xsi:type="dcterms:W3CDTF">2012-04-12T15:14:19Z</dcterms:modified>
</cp:coreProperties>
</file>