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60" r:id="rId4"/>
    <p:sldId id="309" r:id="rId5"/>
    <p:sldId id="290" r:id="rId6"/>
    <p:sldId id="328" r:id="rId7"/>
    <p:sldId id="329" r:id="rId8"/>
    <p:sldId id="330" r:id="rId9"/>
    <p:sldId id="338" r:id="rId10"/>
    <p:sldId id="339" r:id="rId11"/>
    <p:sldId id="341" r:id="rId12"/>
    <p:sldId id="345" r:id="rId13"/>
    <p:sldId id="318" r:id="rId14"/>
    <p:sldId id="351" r:id="rId15"/>
    <p:sldId id="320" r:id="rId16"/>
    <p:sldId id="321" r:id="rId17"/>
    <p:sldId id="322" r:id="rId18"/>
    <p:sldId id="323" r:id="rId19"/>
    <p:sldId id="324" r:id="rId20"/>
    <p:sldId id="287" r:id="rId21"/>
    <p:sldId id="302" r:id="rId22"/>
    <p:sldId id="303" r:id="rId23"/>
    <p:sldId id="304" r:id="rId24"/>
    <p:sldId id="308" r:id="rId25"/>
    <p:sldId id="310" r:id="rId26"/>
    <p:sldId id="311" r:id="rId27"/>
    <p:sldId id="312" r:id="rId28"/>
    <p:sldId id="313" r:id="rId29"/>
    <p:sldId id="314" r:id="rId30"/>
    <p:sldId id="315" r:id="rId31"/>
    <p:sldId id="275" r:id="rId32"/>
    <p:sldId id="278" r:id="rId33"/>
    <p:sldId id="350" r:id="rId34"/>
    <p:sldId id="279" r:id="rId35"/>
    <p:sldId id="327" r:id="rId36"/>
    <p:sldId id="326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40" r:id="rId45"/>
    <p:sldId id="342" r:id="rId46"/>
    <p:sldId id="343" r:id="rId47"/>
    <p:sldId id="344" r:id="rId48"/>
    <p:sldId id="346" r:id="rId49"/>
    <p:sldId id="347" r:id="rId50"/>
    <p:sldId id="348" r:id="rId51"/>
    <p:sldId id="349" r:id="rId52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D0C"/>
    <a:srgbClr val="AD54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ala\witheph\My%20Documents\senior%20design\senior%20desg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ala\witheph\My%20Documents\senior%20design\senior%20desg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Temperature Profile before convection</a:t>
            </a:r>
          </a:p>
        </c:rich>
      </c:tx>
      <c:layout>
        <c:manualLayout>
          <c:xMode val="edge"/>
          <c:yMode val="edge"/>
          <c:x val="0.11149296442111406"/>
          <c:y val="5.8213394260296846E-3"/>
        </c:manualLayout>
      </c:layout>
    </c:title>
    <c:plotArea>
      <c:layout>
        <c:manualLayout>
          <c:layoutTarget val="inner"/>
          <c:xMode val="edge"/>
          <c:yMode val="edge"/>
          <c:x val="7.0300658733443447E-2"/>
          <c:y val="6.4377490611652446E-2"/>
          <c:w val="0.9002616570258215"/>
          <c:h val="0.8267952839277406"/>
        </c:manualLayout>
      </c:layout>
      <c:scatterChart>
        <c:scatterStyle val="smoothMarker"/>
        <c:ser>
          <c:idx val="0"/>
          <c:order val="0"/>
          <c:trendline>
            <c:trendlineType val="linear"/>
          </c:trendline>
          <c:xVal>
            <c:numRef>
              <c:f>Sheet1!$A$13:$A$36</c:f>
              <c:numCache>
                <c:formatCode>General</c:formatCode>
                <c:ptCount val="24"/>
                <c:pt idx="0">
                  <c:v>5.000000000000001E-2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0.70000000000000007</c:v>
                </c:pt>
                <c:pt idx="14">
                  <c:v>0.75000000000000011</c:v>
                </c:pt>
                <c:pt idx="15">
                  <c:v>0.8</c:v>
                </c:pt>
                <c:pt idx="16">
                  <c:v>0.85000000000000009</c:v>
                </c:pt>
                <c:pt idx="17">
                  <c:v>0.9</c:v>
                </c:pt>
                <c:pt idx="18">
                  <c:v>0.95000000000000007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1.1499999999999997</c:v>
                </c:pt>
                <c:pt idx="23">
                  <c:v>1.2</c:v>
                </c:pt>
              </c:numCache>
            </c:numRef>
          </c:xVal>
          <c:yVal>
            <c:numRef>
              <c:f>Sheet1!$H$13:$H$36</c:f>
              <c:numCache>
                <c:formatCode>General</c:formatCode>
                <c:ptCount val="24"/>
                <c:pt idx="0">
                  <c:v>16.524999999999999</c:v>
                </c:pt>
                <c:pt idx="1">
                  <c:v>28.85</c:v>
                </c:pt>
                <c:pt idx="2">
                  <c:v>41.175000000000004</c:v>
                </c:pt>
                <c:pt idx="3">
                  <c:v>53.5</c:v>
                </c:pt>
                <c:pt idx="4">
                  <c:v>65.824999999999989</c:v>
                </c:pt>
                <c:pt idx="5">
                  <c:v>78.149999999999991</c:v>
                </c:pt>
                <c:pt idx="6">
                  <c:v>90.474999999999994</c:v>
                </c:pt>
                <c:pt idx="7">
                  <c:v>102.8</c:v>
                </c:pt>
                <c:pt idx="8">
                  <c:v>115.12499999999999</c:v>
                </c:pt>
                <c:pt idx="9">
                  <c:v>127.45</c:v>
                </c:pt>
                <c:pt idx="10">
                  <c:v>139.77499999999998</c:v>
                </c:pt>
                <c:pt idx="11">
                  <c:v>152.1</c:v>
                </c:pt>
                <c:pt idx="12">
                  <c:v>164.42500000000001</c:v>
                </c:pt>
                <c:pt idx="13">
                  <c:v>176.75</c:v>
                </c:pt>
                <c:pt idx="14">
                  <c:v>189.07499999999999</c:v>
                </c:pt>
                <c:pt idx="15">
                  <c:v>201.4</c:v>
                </c:pt>
                <c:pt idx="16">
                  <c:v>213.72499999999999</c:v>
                </c:pt>
                <c:pt idx="17">
                  <c:v>226.05</c:v>
                </c:pt>
                <c:pt idx="18">
                  <c:v>238.375</c:v>
                </c:pt>
                <c:pt idx="19">
                  <c:v>250.7</c:v>
                </c:pt>
                <c:pt idx="20">
                  <c:v>263.02499999999992</c:v>
                </c:pt>
                <c:pt idx="21">
                  <c:v>275.35000000000002</c:v>
                </c:pt>
                <c:pt idx="22">
                  <c:v>287.67500000000001</c:v>
                </c:pt>
                <c:pt idx="23">
                  <c:v>300</c:v>
                </c:pt>
              </c:numCache>
            </c:numRef>
          </c:yVal>
          <c:smooth val="1"/>
        </c:ser>
        <c:axId val="48771072"/>
        <c:axId val="48772992"/>
      </c:scatterChart>
      <c:valAx>
        <c:axId val="4877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Distance</a:t>
                </a:r>
                <a:r>
                  <a:rPr lang="en-US" baseline="0" dirty="0"/>
                  <a:t> (m)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772992"/>
        <c:crosses val="autoZero"/>
        <c:crossBetween val="midCat"/>
      </c:valAx>
      <c:valAx>
        <c:axId val="48772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</a:t>
                </a:r>
                <a:r>
                  <a:rPr lang="en-US" baseline="0" dirty="0"/>
                  <a:t> (K)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77107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Temperature Profile After Convection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xVal>
            <c:numRef>
              <c:f>Sheet1!$A$13:$A$36</c:f>
              <c:numCache>
                <c:formatCode>General</c:formatCode>
                <c:ptCount val="24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0.70000000000000007</c:v>
                </c:pt>
                <c:pt idx="14">
                  <c:v>0.75000000000000011</c:v>
                </c:pt>
                <c:pt idx="15">
                  <c:v>0.8</c:v>
                </c:pt>
                <c:pt idx="16">
                  <c:v>0.85000000000000009</c:v>
                </c:pt>
                <c:pt idx="17">
                  <c:v>0.9</c:v>
                </c:pt>
                <c:pt idx="18">
                  <c:v>0.95000000000000007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1.1499999999999997</c:v>
                </c:pt>
                <c:pt idx="23">
                  <c:v>1.2</c:v>
                </c:pt>
              </c:numCache>
            </c:numRef>
          </c:xVal>
          <c:yVal>
            <c:numRef>
              <c:f>Sheet1!$I$13:$I$36</c:f>
              <c:numCache>
                <c:formatCode>General</c:formatCode>
                <c:ptCount val="24"/>
                <c:pt idx="0">
                  <c:v>16.02</c:v>
                </c:pt>
                <c:pt idx="1">
                  <c:v>27.844999999999999</c:v>
                </c:pt>
                <c:pt idx="2">
                  <c:v>39.678000000000004</c:v>
                </c:pt>
                <c:pt idx="3">
                  <c:v>51.518000000000001</c:v>
                </c:pt>
                <c:pt idx="4">
                  <c:v>63.37</c:v>
                </c:pt>
                <c:pt idx="5">
                  <c:v>75.236999999999995</c:v>
                </c:pt>
                <c:pt idx="6">
                  <c:v>87.121999999999986</c:v>
                </c:pt>
                <c:pt idx="7">
                  <c:v>99.031999999999996</c:v>
                </c:pt>
                <c:pt idx="8">
                  <c:v>110.97199999999999</c:v>
                </c:pt>
                <c:pt idx="9">
                  <c:v>122.94900000000001</c:v>
                </c:pt>
                <c:pt idx="10">
                  <c:v>134.97</c:v>
                </c:pt>
                <c:pt idx="11">
                  <c:v>147.04399999999998</c:v>
                </c:pt>
                <c:pt idx="12">
                  <c:v>159.18</c:v>
                </c:pt>
                <c:pt idx="13">
                  <c:v>171.38700000000003</c:v>
                </c:pt>
                <c:pt idx="14">
                  <c:v>183.67699999999999</c:v>
                </c:pt>
                <c:pt idx="15">
                  <c:v>196.059</c:v>
                </c:pt>
                <c:pt idx="16">
                  <c:v>208.547</c:v>
                </c:pt>
                <c:pt idx="17">
                  <c:v>221.15300000000002</c:v>
                </c:pt>
                <c:pt idx="18">
                  <c:v>233.89200000000002</c:v>
                </c:pt>
                <c:pt idx="19">
                  <c:v>246.77599999999998</c:v>
                </c:pt>
                <c:pt idx="20">
                  <c:v>259.82100000000003</c:v>
                </c:pt>
                <c:pt idx="21">
                  <c:v>273.04199999999992</c:v>
                </c:pt>
                <c:pt idx="22">
                  <c:v>286.45699999999994</c:v>
                </c:pt>
                <c:pt idx="23">
                  <c:v>300</c:v>
                </c:pt>
              </c:numCache>
            </c:numRef>
          </c:yVal>
          <c:smooth val="1"/>
        </c:ser>
        <c:axId val="49314432"/>
        <c:axId val="49324800"/>
      </c:scatterChart>
      <c:valAx>
        <c:axId val="49314432"/>
        <c:scaling>
          <c:orientation val="minMax"/>
          <c:max val="0.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9324800"/>
        <c:crosses val="autoZero"/>
        <c:crossBetween val="midCat"/>
      </c:valAx>
      <c:valAx>
        <c:axId val="49324800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  <a:r>
                  <a:rPr lang="en-US" baseline="0"/>
                  <a:t> (K)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9314432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D221-103E-482D-9B31-C0D15002EB1B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74DB3-9065-4B31-A553-2E8FC353A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483D42E5-6B90-4F40-83EA-F4DA88A3D66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755E15BD-698A-449D-928D-A33438F83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311">
              <a:defRPr/>
            </a:pPr>
            <a:r>
              <a:rPr lang="en-US" dirty="0" smtClean="0"/>
              <a:t>Assume 300K outside of cryostat, 270K at point of joint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15BD-698A-449D-928D-A33438F83E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Ambient air to 4.2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0B49-1CE5-478A-9D58-A60BB7F4C35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59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Ts=250K </a:t>
            </a:r>
            <a:r>
              <a:rPr lang="en-US" dirty="0" err="1" smtClean="0"/>
              <a:t>Tinf</a:t>
            </a:r>
            <a:r>
              <a:rPr lang="en-US" dirty="0" smtClean="0"/>
              <a:t>=105K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Tinf</a:t>
            </a:r>
            <a:r>
              <a:rPr lang="en-US" baseline="0" dirty="0" smtClean="0"/>
              <a:t> is temp of gas Ts-Tb temperature of the casing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15BD-698A-449D-928D-A33438F83EF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444B0A2-A808-4FE1-B129-7BEA8A95167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A471-642E-434E-9E99-714B36691E9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3B7-F930-46C7-B192-6A2DDECF5EF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917F-401A-4274-AD17-6BBB5BB945F8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A4C6B7-2C46-4632-BD2F-5FBC6A92DAFA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FD1F-6595-4378-BD29-2B1B3F5B7E87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7EA-76D6-4A19-A4D8-C76556E29DA5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4C83-40B4-4C17-B962-9F7AA2F14E04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F4CD-D021-4184-B883-7E651D5D955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618-CF40-46C6-AE17-DFC44EF3638A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4E0-5D58-42B0-A59F-112D1C0F60A8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1B4BF-AEFF-48A8-B823-0916177845C1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6414B1-5E08-4E04-9945-6188B62ED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witheph\My%20Documents\senior%20design\calculations%201.xmcd\Selection%2011%201753%20390%20198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1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Ic</a:t>
            </a:r>
            <a:r>
              <a:rPr lang="en-US" dirty="0" smtClean="0"/>
              <a:t> Probe to Test Super Conducting Samples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934200" cy="1143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Team 16 </a:t>
            </a:r>
          </a:p>
          <a:p>
            <a:pPr algn="ctr"/>
            <a:r>
              <a:rPr lang="en-US" b="1" dirty="0" smtClean="0"/>
              <a:t>Amy </a:t>
            </a:r>
            <a:r>
              <a:rPr lang="en-US" b="1" dirty="0" err="1" smtClean="0"/>
              <a:t>Eckerle</a:t>
            </a:r>
            <a:endParaRPr lang="en-US" b="1" dirty="0" smtClean="0"/>
          </a:p>
          <a:p>
            <a:pPr algn="ctr"/>
            <a:r>
              <a:rPr lang="en-US" b="1" dirty="0" smtClean="0"/>
              <a:t>Andrew Whittington</a:t>
            </a:r>
          </a:p>
          <a:p>
            <a:pPr algn="ctr"/>
            <a:r>
              <a:rPr lang="en-US" b="1" dirty="0" smtClean="0"/>
              <a:t>Philip Witherspoon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24400" y="1600200"/>
            <a:ext cx="3505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Design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5029200"/>
            <a:ext cx="7010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Fall 2011</a:t>
            </a:r>
            <a:endParaRPr lang="en-US" b="1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FAMU-FSU College of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6170676" y="42672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Heat Exchanger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HTS Leads and support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ysClr val="windowText" lastClr="000000">
                        <a:tint val="66000"/>
                        <a:satMod val="160000"/>
                      </a:sysClr>
                    </a:gs>
                    <a:gs pos="50000">
                      <a:sysClr val="windowText" lastClr="000000">
                        <a:tint val="44500"/>
                        <a:satMod val="160000"/>
                      </a:sysClr>
                    </a:gs>
                    <a:gs pos="100000">
                      <a:sysClr val="windowText" lastClr="000000">
                        <a:tint val="23500"/>
                        <a:satMod val="160000"/>
                      </a:sysClr>
                    </a:gs>
                  </a:gsLst>
                  <a:lin ang="18900000" scaled="1"/>
                  <a:tileRect/>
                </a:gradFill>
              </a:rPr>
              <a:t>Number of Leads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Fins</a:t>
            </a:r>
          </a:p>
          <a:p>
            <a:pPr>
              <a:buNone/>
            </a:pPr>
            <a:r>
              <a:rPr lang="en-US" sz="3600" dirty="0" smtClean="0"/>
              <a:t>Gas Insulation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Jacket Design</a:t>
            </a:r>
            <a:endParaRPr lang="en-US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37338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Using the helium burn off gas to insulate the material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of gas between the leads and fluid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Wells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46" name="Straight Arrow Connector 45"/>
          <p:cNvCxnSpPr>
            <a:stCxn id="51" idx="2"/>
          </p:cNvCxnSpPr>
          <p:nvPr/>
        </p:nvCxnSpPr>
        <p:spPr>
          <a:xfrm flipH="1">
            <a:off x="7162800" y="1740932"/>
            <a:ext cx="690773" cy="84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43800" y="2133600"/>
            <a:ext cx="22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86600" y="13716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7010400" y="4419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010400" y="4419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315200" y="4419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543800" y="4419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543800" y="4419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48600" y="4419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010400" y="46482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010400" y="46482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315200" y="46482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543800" y="46482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543800" y="46482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848600" y="46482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791200" y="3200400"/>
            <a:ext cx="1143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257800" y="2895600"/>
            <a:ext cx="70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0" y="3429000"/>
            <a:ext cx="11430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0" y="28194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Heat Exchanger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HTS Leads and support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Number of Leads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Fins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Gas Insulation</a:t>
            </a:r>
          </a:p>
          <a:p>
            <a:pPr>
              <a:buNone/>
            </a:pPr>
            <a:r>
              <a:rPr lang="en-US" sz="3600" dirty="0" smtClean="0"/>
              <a:t>Jacket Design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86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162800" y="1828800"/>
            <a:ext cx="685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620000" y="22098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86600" y="13716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32" name="Straight Arrow Connector 31"/>
          <p:cNvCxnSpPr>
            <a:endCxn id="35" idx="1"/>
          </p:cNvCxnSpPr>
          <p:nvPr/>
        </p:nvCxnSpPr>
        <p:spPr>
          <a:xfrm>
            <a:off x="5791200" y="28194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5814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3400" y="2514600"/>
            <a:ext cx="22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 portion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60325" y="3276600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G10 portion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403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dirty="0" smtClean="0"/>
              <a:t>interrupts thermal conduction of the stainless steel tube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524000"/>
          <a:ext cx="7315200" cy="466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295400"/>
                <a:gridCol w="1828800"/>
                <a:gridCol w="1828800"/>
              </a:tblGrid>
              <a:tr h="38100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r>
                        <a:rPr lang="en-US" baseline="0" dirty="0" smtClean="0"/>
                        <a:t> Selection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Concepts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Accepted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Helium Savings per test (L)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Heat Exchanger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HTS Lead and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≤ 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Modified</a:t>
                      </a:r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≤ </a:t>
                      </a:r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Fins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Gas Insulation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Jacket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Temperature Profile </a:t>
            </a:r>
          </a:p>
          <a:p>
            <a:pPr lvl="1"/>
            <a:r>
              <a:rPr lang="en-US" dirty="0" smtClean="0"/>
              <a:t>To find the 35 Kelvin point on the copper leads </a:t>
            </a:r>
          </a:p>
          <a:p>
            <a:r>
              <a:rPr lang="en-US" dirty="0" smtClean="0"/>
              <a:t>Used Standard heat conduction equation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Integrated to find temperature profile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667000"/>
            <a:ext cx="1828800" cy="76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906491" y="1935238"/>
            <a:ext cx="1246909" cy="208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5145" y="1784750"/>
            <a:ext cx="166255" cy="2691193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58545" y="1784750"/>
            <a:ext cx="166255" cy="2691193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0127" y="1940118"/>
            <a:ext cx="831273" cy="173625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3127" y="1940118"/>
            <a:ext cx="831273" cy="173625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454718"/>
            <a:ext cx="914400" cy="17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384473" y="4545776"/>
            <a:ext cx="83127" cy="52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689273" y="4545775"/>
            <a:ext cx="83127" cy="52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42108" y="2467365"/>
            <a:ext cx="49876" cy="2093922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92044" y="2467365"/>
            <a:ext cx="49876" cy="2093922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2275699"/>
            <a:ext cx="0" cy="3038444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39200" y="2275699"/>
            <a:ext cx="0" cy="3038444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9127" y="5314143"/>
            <a:ext cx="2660073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8509" y="3772740"/>
            <a:ext cx="581891" cy="1389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04909" y="3772740"/>
            <a:ext cx="581891" cy="1389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104909" y="3772740"/>
            <a:ext cx="581891" cy="1389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28509" y="3772740"/>
            <a:ext cx="581891" cy="1389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04909" y="3772740"/>
            <a:ext cx="581891" cy="1698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28509" y="3772740"/>
            <a:ext cx="581891" cy="1698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3818" y="5314143"/>
            <a:ext cx="2078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>
            <a:graphicFrameLocks noGrp="1"/>
          </p:cNvGraphicFramePr>
          <p:nvPr/>
        </p:nvGraphicFramePr>
        <p:xfrm>
          <a:off x="304800" y="1046943"/>
          <a:ext cx="5486400" cy="436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Freeform 34"/>
          <p:cNvSpPr/>
          <p:nvPr/>
        </p:nvSpPr>
        <p:spPr>
          <a:xfrm>
            <a:off x="6248400" y="3430524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66800" y="3581400"/>
            <a:ext cx="50292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29200" y="19050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with 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Assumed exponential temperature profile of gas</a:t>
            </a:r>
          </a:p>
          <a:p>
            <a:r>
              <a:rPr lang="en-US" dirty="0" smtClean="0"/>
              <a:t>Used temperature profile for conduction</a:t>
            </a:r>
          </a:p>
          <a:p>
            <a:r>
              <a:rPr lang="en-US" dirty="0" smtClean="0"/>
              <a:t>Properties relative to Temperature</a:t>
            </a:r>
          </a:p>
          <a:p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62400" y="3048000"/>
          <a:ext cx="4686634" cy="2819400"/>
        </p:xfrm>
        <a:graphic>
          <a:graphicData uri="http://schemas.openxmlformats.org/presentationml/2006/ole">
            <p:oleObj spid="_x0000_s1026" name="Mathcad" r:id="rId3" imgW="3610080" imgH="2171880" progId="Mathcad">
              <p:link updateAutomatic="1"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Viscosity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26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5345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Conductivity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35052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25600" y="43434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55626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with 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Mass flow-rate of helium gas, forced convection will be used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Nusselt equation to find the variable Convection Coeff.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8380" y="2171699"/>
            <a:ext cx="1040946" cy="551089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8380" y="2755787"/>
            <a:ext cx="1576727" cy="597013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8379" y="3305175"/>
            <a:ext cx="2326821" cy="428625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953000"/>
            <a:ext cx="1143000" cy="646043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13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Reynolds Number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Prandtl</a:t>
            </a:r>
            <a:r>
              <a:rPr lang="en-US" dirty="0" smtClean="0"/>
              <a:t> Number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352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Nusselt</a:t>
            </a:r>
            <a:r>
              <a:rPr lang="en-US" dirty="0" smtClean="0"/>
              <a:t> Number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19400" y="236220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19400" y="297180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358140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with 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convection equation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Subtracted this heat from conducted heat</a:t>
            </a:r>
          </a:p>
          <a:p>
            <a:endParaRPr lang="en-US" dirty="0" smtClean="0"/>
          </a:p>
          <a:p>
            <a:r>
              <a:rPr lang="en-US" dirty="0" smtClean="0"/>
              <a:t>Integrated again to get a new temperature profile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828800"/>
            <a:ext cx="2381250" cy="381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318" y="284943"/>
          <a:ext cx="8669364" cy="628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HTS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Temperature Profile marked 0.1281 meters from liquid to be 35 Kelvin</a:t>
            </a:r>
          </a:p>
          <a:p>
            <a:endParaRPr lang="en-US" dirty="0" smtClean="0"/>
          </a:p>
          <a:p>
            <a:r>
              <a:rPr lang="en-US" dirty="0" smtClean="0"/>
              <a:t>Heat transferred analysis </a:t>
            </a:r>
            <a:r>
              <a:rPr lang="en-US" dirty="0" smtClean="0"/>
              <a:t>is similar </a:t>
            </a:r>
            <a:r>
              <a:rPr lang="en-US" dirty="0" smtClean="0"/>
              <a:t>to that of the copper leads, however with different temperature differences and material properties.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800054" y="28956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existing cryostat probe to conserve the amount of liquid helium used during a critical current measurement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1981200" cy="365760"/>
          </a:xfrm>
        </p:spPr>
        <p:txBody>
          <a:bodyPr/>
          <a:lstStyle/>
          <a:p>
            <a:fld id="{EAE16D3E-0DCD-4585-867C-FC61E0A76D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6488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The Problem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8654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62054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9054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2054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454" y="51816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4181054" y="52578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4485854" y="52577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35918" y="34290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85854" y="34290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28854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90454" y="60198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66654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43054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9430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66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430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2666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14254" y="60198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038054" y="42672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14254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714454" y="2971800"/>
            <a:ext cx="17526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2" idx="1"/>
          </p:cNvCxnSpPr>
          <p:nvPr/>
        </p:nvCxnSpPr>
        <p:spPr>
          <a:xfrm flipH="1" flipV="1">
            <a:off x="5247854" y="5257800"/>
            <a:ext cx="121920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21"/>
          </p:cNvCxnSpPr>
          <p:nvPr/>
        </p:nvCxnSpPr>
        <p:spPr>
          <a:xfrm flipH="1">
            <a:off x="4949150" y="4267200"/>
            <a:ext cx="1670304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0" idx="1"/>
          </p:cNvCxnSpPr>
          <p:nvPr/>
        </p:nvCxnSpPr>
        <p:spPr>
          <a:xfrm>
            <a:off x="2657054" y="5257800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57054" y="4038600"/>
            <a:ext cx="16002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2" idx="3"/>
          </p:cNvCxnSpPr>
          <p:nvPr/>
        </p:nvCxnSpPr>
        <p:spPr>
          <a:xfrm flipH="1">
            <a:off x="4550895" y="4953000"/>
            <a:ext cx="1458959" cy="311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43254" y="28194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181054" y="30480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619454" y="4114800"/>
            <a:ext cx="13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Helium level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628854" y="3810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48054" y="3581400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009854" y="4724400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tap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467054" y="52578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818854" y="51054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437854" y="3733800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tap wire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038054" y="3124200"/>
            <a:ext cx="7620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7854" y="2819400"/>
            <a:ext cx="21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 Jacket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5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– Jacket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Heat transfer for solid stainless steel jacket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3528" t="35286" r="35725" b="42578"/>
          <a:stretch>
            <a:fillRect/>
          </a:stretch>
        </p:blipFill>
        <p:spPr bwMode="auto">
          <a:xfrm>
            <a:off x="0" y="2042886"/>
            <a:ext cx="6248400" cy="2529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3505200"/>
            <a:ext cx="11430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28956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51816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2578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7848600" y="52577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98664" y="34290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48600" y="34290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1600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60198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29400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5800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05800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9400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05800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29400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77000" y="60198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91400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9" idx="2"/>
          </p:cNvCxnSpPr>
          <p:nvPr/>
        </p:nvCxnSpPr>
        <p:spPr>
          <a:xfrm>
            <a:off x="7167773" y="2274332"/>
            <a:ext cx="299827" cy="697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2"/>
          </p:cNvCxnSpPr>
          <p:nvPr/>
        </p:nvCxnSpPr>
        <p:spPr>
          <a:xfrm>
            <a:off x="7167773" y="2274332"/>
            <a:ext cx="909427" cy="392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9050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32" idx="2"/>
            <a:endCxn id="7" idx="3"/>
          </p:cNvCxnSpPr>
          <p:nvPr/>
        </p:nvCxnSpPr>
        <p:spPr>
          <a:xfrm>
            <a:off x="8021834" y="1893332"/>
            <a:ext cx="283966" cy="1307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6" idx="1"/>
          </p:cNvCxnSpPr>
          <p:nvPr/>
        </p:nvCxnSpPr>
        <p:spPr>
          <a:xfrm flipV="1">
            <a:off x="6160075" y="4152900"/>
            <a:ext cx="1002725" cy="984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99668" y="1524000"/>
            <a:ext cx="22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 portion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4953000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G10 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– Jacket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Heat transfer for G10 replacement at critical point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Top – stainless steel</a:t>
            </a:r>
          </a:p>
          <a:p>
            <a:pPr lvl="1"/>
            <a:r>
              <a:rPr lang="en-US" dirty="0" smtClean="0"/>
              <a:t>Bottom – G10</a:t>
            </a:r>
          </a:p>
          <a:p>
            <a:pPr lvl="1"/>
            <a:r>
              <a:rPr lang="en-US" dirty="0" smtClean="0"/>
              <a:t>Five spacers, do not protrude </a:t>
            </a:r>
          </a:p>
          <a:p>
            <a:pPr lvl="1"/>
            <a:r>
              <a:rPr lang="en-US" dirty="0" smtClean="0"/>
              <a:t>Middle spacer connection for stainless steel and g10 portion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1981200"/>
          <a:ext cx="3429000" cy="94640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Jacket portions</a:t>
                      </a:r>
                      <a:endParaRPr lang="en-US" sz="18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Length</a:t>
                      </a:r>
                      <a:endParaRPr lang="en-US" sz="18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Stainless steel</a:t>
                      </a:r>
                      <a:endParaRPr lang="en-US" sz="18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0.711 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G10</a:t>
                      </a:r>
                      <a:endParaRPr lang="en-US" sz="18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1.029 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514600" y="4876800"/>
          <a:ext cx="404018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Thermal conductivity, k</a:t>
                      </a:r>
                      <a:endParaRPr lang="en-US" dirty="0"/>
                    </a:p>
                  </a:txBody>
                  <a:tcPr marL="44891" marR="448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Stainless Steel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W/m*K</a:t>
                      </a:r>
                      <a:endParaRPr lang="en-US" dirty="0"/>
                    </a:p>
                  </a:txBody>
                  <a:tcPr marL="44891" marR="448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G10 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 W/m*K</a:t>
                      </a:r>
                      <a:endParaRPr lang="en-US" dirty="0"/>
                    </a:p>
                  </a:txBody>
                  <a:tcPr marL="44891" marR="44891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Jacket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cross sectional area is needed to determine the resistance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these equations the heat transfer of the stainless steel and g10 portions of the combined jacket may be determined from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combined heat transfer rate is</a:t>
            </a:r>
          </a:p>
          <a:p>
            <a:endParaRPr 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057400"/>
            <a:ext cx="2200275" cy="30480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514600"/>
            <a:ext cx="1047750" cy="571500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95800"/>
            <a:ext cx="1495425" cy="628650"/>
          </a:xfrm>
          <a:prstGeom prst="rect">
            <a:avLst/>
          </a:prstGeom>
          <a:noFill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495800"/>
            <a:ext cx="1647825" cy="657225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4380271" cy="457200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Jacket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295400"/>
          <a:ext cx="3810000" cy="22860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Casing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Heat transfer,</a:t>
                      </a:r>
                      <a:r>
                        <a:rPr lang="en-US" sz="2000" b="1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q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Stainless steel only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0.188W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G10 and stainless</a:t>
                      </a:r>
                      <a:r>
                        <a:rPr lang="en-US" sz="2000" b="1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steel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0.082W</a:t>
                      </a:r>
                      <a:endParaRPr lang="en-US" sz="2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733800"/>
            <a:ext cx="4041648" cy="4937760"/>
          </a:xfrm>
        </p:spPr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Much lower heat transfer</a:t>
            </a:r>
          </a:p>
          <a:p>
            <a:pPr lvl="1"/>
            <a:r>
              <a:rPr lang="en-US" dirty="0" smtClean="0"/>
              <a:t>G10 interrupts the transfer of heat from the environment through the stainless steel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352800"/>
            <a:ext cx="11430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2743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5146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9000" y="25146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9400" y="50292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6858000" y="51054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7162800" y="51053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912864" y="32766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62800" y="32766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91200" y="32004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05800" y="32004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58674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43600" y="44958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00" y="44958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0" y="44958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44958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620000" y="44958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43600" y="44958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91200" y="58674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0" y="26670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39000" y="26670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Fin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523999"/>
          <a:ext cx="5257800" cy="2859851"/>
        </p:xfrm>
        <a:graphic>
          <a:graphicData uri="http://schemas.openxmlformats.org/drawingml/2006/table">
            <a:tbl>
              <a:tblPr/>
              <a:tblGrid>
                <a:gridCol w="3048000"/>
                <a:gridCol w="2209800"/>
              </a:tblGrid>
              <a:tr h="53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Heat transfer </a:t>
                      </a:r>
                      <a:endParaRPr lang="en-US" sz="2600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Finned Copper Lead</a:t>
                      </a:r>
                      <a:endParaRPr lang="en-US" sz="2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9.628W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12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Unfinned circular copper lead</a:t>
                      </a:r>
                      <a:endParaRPr lang="en-US" sz="2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6.337W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  <a:endParaRPr lang="en-US" sz="2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3.291W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70676" y="42672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H="1">
            <a:off x="7086600" y="2743200"/>
            <a:ext cx="121918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>
          <a:xfrm flipH="1">
            <a:off x="7162800" y="1740932"/>
            <a:ext cx="690773" cy="84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43800" y="2133600"/>
            <a:ext cx="22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6600" y="13716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010400" y="3048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0400" y="3124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10400" y="3200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3276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10400" y="3352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10400" y="3429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10400" y="3505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10400" y="3581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10400" y="3657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10400" y="3733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10400" y="3810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10400" y="3886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10400" y="3962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10400" y="4038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10400" y="4114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0400" y="4191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flipH="1">
            <a:off x="7696200" y="2743200"/>
            <a:ext cx="121918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0" y="3048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0000" y="3124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0" y="3200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620000" y="3276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20000" y="3352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20000" y="3429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20000" y="3505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20000" y="3581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0" y="3657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20000" y="3733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20000" y="3810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20000" y="3886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620000" y="3962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20000" y="4038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20000" y="4114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20000" y="4191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10400" y="2819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10400" y="2895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10400" y="2971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00" y="2819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20000" y="2895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20000" y="2971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Concept Analysis – Optimization of Leads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8000998" cy="1905000"/>
        </p:xfrm>
        <a:graphic>
          <a:graphicData uri="http://schemas.openxmlformats.org/drawingml/2006/table">
            <a:tbl>
              <a:tblPr/>
              <a:tblGrid>
                <a:gridCol w="3392266"/>
                <a:gridCol w="580212"/>
                <a:gridCol w="619772"/>
                <a:gridCol w="543949"/>
                <a:gridCol w="580212"/>
                <a:gridCol w="527466"/>
                <a:gridCol w="583509"/>
                <a:gridCol w="619772"/>
                <a:gridCol w="55384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Number of Samples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# Leads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He losses During Magnet ramping (L)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He losses During Testing (L)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He Losses During Magnet cool down (L)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He Losses for single test (L)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Number of test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He Losses over total test (L)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1" name="TextBox 6"/>
          <p:cNvSpPr txBox="1">
            <a:spLocks noChangeArrowheads="1"/>
          </p:cNvSpPr>
          <p:nvPr/>
        </p:nvSpPr>
        <p:spPr bwMode="auto">
          <a:xfrm>
            <a:off x="609600" y="3733800"/>
            <a:ext cx="7467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150 liters used in 3 hour test with a 10 lead probe with 8 samples mounted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One lead uses 5 liters/hour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One hour to cool down magnet estimated 50 liters used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Magnet ramping takes 45 minutes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75 minutes used for testing, 9.375 minutes per sample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Multiple test needed for low sample count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77000" y="4419600"/>
          <a:ext cx="2222500" cy="1714500"/>
        </p:xfrm>
        <a:graphic>
          <a:graphicData uri="http://schemas.openxmlformats.org/drawingml/2006/table">
            <a:tbl>
              <a:tblPr/>
              <a:tblGrid>
                <a:gridCol w="533400"/>
                <a:gridCol w="10795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Leads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 Burn off (L)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Probe Design – Full Length</a:t>
            </a: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172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Probe Design – Top View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219200"/>
            <a:ext cx="53863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Final Probe Design – Sample Holder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35575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Probe Design – Inner View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5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6-8 straight/spiral samples</a:t>
            </a:r>
          </a:p>
          <a:p>
            <a:r>
              <a:rPr lang="en-US" dirty="0" smtClean="0"/>
              <a:t>Capability to deliver 1000 Amps to samples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Conserve Helium</a:t>
            </a:r>
          </a:p>
          <a:p>
            <a:pPr lvl="1"/>
            <a:r>
              <a:rPr lang="en-US" dirty="0" smtClean="0"/>
              <a:t>Main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488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The Problem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6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-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0175" y="1371600"/>
          <a:ext cx="8834982" cy="4296198"/>
        </p:xfrm>
        <a:graphic>
          <a:graphicData uri="http://schemas.openxmlformats.org/drawingml/2006/table">
            <a:tbl>
              <a:tblPr/>
              <a:tblGrid>
                <a:gridCol w="590474"/>
                <a:gridCol w="1620761"/>
                <a:gridCol w="2771699"/>
                <a:gridCol w="2428799"/>
                <a:gridCol w="255002"/>
                <a:gridCol w="674611"/>
                <a:gridCol w="493636"/>
              </a:tblGrid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PART NO.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PART NAME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NOTE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MATERIAL/ PART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QTY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UNIT COST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TOTAL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VOLTAGE PIN CONNECTION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PROVIDES CNNECTION FOR VOLTAGE READING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19 PIN CONNECTOR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LOWER MSP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MAIN BODY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 3/8" OD x .0625 WALL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S.S.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TUBING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273.00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273.00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SAMPLE HOLDER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G-10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STABILIZER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PROTECTS PART NO.10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G-10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CURRENT LEADS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INCLUDES 2 EXTRA PIECES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COPPER ROD (5/16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Diameter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6ft Length)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33.88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271.04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CURRENT LEAD SPACER-1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KEEPS CURRENT LEADS IN PLACE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G-10 ROD (2 1/2" Diameter 1ft Length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61.13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61.13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PROBE TOP FLANGE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PROVIDES MOUNTING SUPPORT FOR S.S SHAFT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G-10 PLATE (12" x 12" x 3/4")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44.15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44.15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PIN CONNECTOR BLANK-1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NO.10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NW 40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15.30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15.30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PIN CONNECTOR BLANK-2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NO.10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NW 40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10.80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10.80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PIN CONNECTOR CLAMP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NW 40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7.65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7.65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O- RING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PARTS NOS. 8 &amp; 9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NW 40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3.60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3.60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COLLAR-3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KEEPS PART NO.3 IN PLACE IN DEWAR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ALUMINUM (4" x 4" x 3/4"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Thickness)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61.77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61.77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PRESSURE VALVE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NO.2 (HELIUM EXHAUST)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 PSI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97.00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97.00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SET SCREWS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NO.7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#10-24 x 5/16" (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Packet of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2)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0.46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0.46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BRASS MACH SCREWS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 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#4-40 x 3/8" (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Packet of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6) 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0.78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1.56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SS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SCREWS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 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#4-40 x 1/4"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Check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17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VOLTAGE WIRE TUBING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STAINLESS STEEL TUBING (1/4"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Diameter)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VOLTAGE WIRES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80 FT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19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SUPERCONDUCTOR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 5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 m 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65.00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780.00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DIODE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 PART NO. 3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GIVES TEMP OF SAMPLES IN DEWAR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0.00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21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MISC (Beer Fund)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TOTAL COST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1827.46</a:t>
                      </a:r>
                    </a:p>
                  </a:txBody>
                  <a:tcPr marL="8693" marR="8693" marT="86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spring semester</a:t>
            </a:r>
          </a:p>
          <a:p>
            <a:pPr lvl="1"/>
            <a:r>
              <a:rPr lang="en-US" dirty="0" smtClean="0"/>
              <a:t>January – Order materials</a:t>
            </a:r>
          </a:p>
          <a:p>
            <a:pPr lvl="1"/>
            <a:r>
              <a:rPr lang="en-US" dirty="0" smtClean="0"/>
              <a:t>February – Machine and assemble</a:t>
            </a:r>
          </a:p>
          <a:p>
            <a:pPr lvl="1"/>
            <a:r>
              <a:rPr lang="en-US" dirty="0" smtClean="0"/>
              <a:t>March – Testing</a:t>
            </a:r>
          </a:p>
          <a:p>
            <a:pPr lvl="1"/>
            <a:r>
              <a:rPr lang="en-US" dirty="0" smtClean="0"/>
              <a:t>April – Finished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Hovsapian</a:t>
            </a:r>
            <a:r>
              <a:rPr lang="en-US" dirty="0" smtClean="0"/>
              <a:t>, Adjunct Faculty, Florida State University, Mechanical Engineering, Ph.D.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Kosaraju</a:t>
            </a:r>
            <a:r>
              <a:rPr lang="en-US" dirty="0" smtClean="0"/>
              <a:t>, Adjunct Faculty and Postdoctoral Researcher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Hellstrom</a:t>
            </a:r>
            <a:r>
              <a:rPr lang="en-US" dirty="0" smtClean="0"/>
              <a:t>, Ph.D. Materials Science, Stanford University,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Trociewitz</a:t>
            </a:r>
            <a:r>
              <a:rPr lang="en-US" dirty="0" smtClean="0"/>
              <a:t>, Associate Scholar/Scientist, ASC</a:t>
            </a:r>
          </a:p>
          <a:p>
            <a:r>
              <a:rPr lang="en-US" dirty="0" smtClean="0"/>
              <a:t>Applied Superconductivity Center</a:t>
            </a:r>
          </a:p>
          <a:p>
            <a:r>
              <a:rPr lang="en-US" dirty="0" smtClean="0"/>
              <a:t>NHMFL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Çengel</a:t>
            </a:r>
            <a:r>
              <a:rPr lang="en-US" dirty="0" smtClean="0"/>
              <a:t>, </a:t>
            </a:r>
            <a:r>
              <a:rPr lang="en-US" dirty="0" err="1" smtClean="0"/>
              <a:t>Yunus</a:t>
            </a:r>
            <a:r>
              <a:rPr lang="en-US" dirty="0" smtClean="0"/>
              <a:t> A., Robert H. Turner, and John M. </a:t>
            </a:r>
            <a:r>
              <a:rPr lang="en-US" dirty="0" err="1" smtClean="0"/>
              <a:t>Cimbala</a:t>
            </a:r>
            <a:r>
              <a:rPr lang="en-US" dirty="0" smtClean="0"/>
              <a:t>. </a:t>
            </a:r>
            <a:r>
              <a:rPr lang="en-US" i="1" dirty="0" smtClean="0"/>
              <a:t>Fundamentals of Thermal-fluid Sciences</a:t>
            </a:r>
            <a:r>
              <a:rPr lang="en-US" dirty="0" smtClean="0"/>
              <a:t>. Boston: McGraw-Hill, 2008. Print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Ekin</a:t>
            </a:r>
            <a:r>
              <a:rPr lang="en-US" dirty="0" smtClean="0"/>
              <a:t>, Jack W. . </a:t>
            </a:r>
            <a:r>
              <a:rPr lang="en-US" i="1" dirty="0" smtClean="0"/>
              <a:t>Experimental Techniques for Low-temperature Measurements</a:t>
            </a:r>
            <a:r>
              <a:rPr lang="en-US" dirty="0" smtClean="0"/>
              <a:t>. New York: Oxford UP, 2006. Print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Thomas, </a:t>
            </a:r>
            <a:r>
              <a:rPr lang="en-US" dirty="0" err="1" smtClean="0"/>
              <a:t>Lindon</a:t>
            </a:r>
            <a:r>
              <a:rPr lang="en-US" dirty="0" smtClean="0"/>
              <a:t> C. </a:t>
            </a:r>
            <a:r>
              <a:rPr lang="en-US" i="1" dirty="0" smtClean="0"/>
              <a:t>Fundamentals of Heat Transfer</a:t>
            </a:r>
            <a:r>
              <a:rPr lang="en-US" dirty="0" smtClean="0"/>
              <a:t>. Englewood Cliff, NJ: Prentice-Hall, 1980. Print.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386" name="Picture 2" descr="C:\Documents and Settings\eckeram\Local Settings\Temporary Internet Files\Content.IE5\U807T68P\MM90023624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1604963" cy="1965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NHMFL</a:t>
            </a:r>
          </a:p>
          <a:p>
            <a:r>
              <a:rPr lang="en-US" dirty="0"/>
              <a:t>Applied Superconductivity Center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8999"/>
            <a:ext cx="26670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Concept 2- HTS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Replacing Copper with HTS leads</a:t>
            </a:r>
          </a:p>
          <a:p>
            <a:r>
              <a:rPr lang="en-US" dirty="0" smtClean="0"/>
              <a:t>High temperature superconducting leads</a:t>
            </a:r>
          </a:p>
          <a:p>
            <a:r>
              <a:rPr lang="en-US" dirty="0" smtClean="0"/>
              <a:t>Conducts current orders of magnitude greater than copper</a:t>
            </a:r>
          </a:p>
          <a:p>
            <a:r>
              <a:rPr lang="en-US" dirty="0" smtClean="0"/>
              <a:t>Poor conductor of heat</a:t>
            </a:r>
          </a:p>
          <a:p>
            <a:pPr lvl="1"/>
            <a:r>
              <a:rPr lang="en-US" dirty="0" smtClean="0"/>
              <a:t>Reduces surface area of copper</a:t>
            </a:r>
          </a:p>
          <a:p>
            <a:pPr lvl="1"/>
            <a:r>
              <a:rPr lang="en-US" dirty="0" smtClean="0"/>
              <a:t>Removes copper from entering liquid helium bath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0" t="37798" r="25000" b="45089"/>
          <a:stretch/>
        </p:blipFill>
        <p:spPr bwMode="auto">
          <a:xfrm>
            <a:off x="762000" y="5188857"/>
            <a:ext cx="6560458" cy="16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2 &amp; 3 – Structural Support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HTS Leads</a:t>
            </a:r>
          </a:p>
          <a:p>
            <a:pPr lvl="1"/>
            <a:r>
              <a:rPr lang="en-US" dirty="0" smtClean="0"/>
              <a:t>Need structural support</a:t>
            </a:r>
          </a:p>
          <a:p>
            <a:r>
              <a:rPr lang="en-US" dirty="0" smtClean="0"/>
              <a:t>G10 encasement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6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Probe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839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8992" y="161290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836421" y="409321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4032" y="553332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current leads </a:t>
            </a:r>
            <a:r>
              <a:rPr lang="en-US" dirty="0"/>
              <a:t>for existing probe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6181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80711" y="161290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187701" y="409321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0092" y="5720080"/>
            <a:ext cx="1137919" cy="1066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030221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3413762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2697481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8992" y="2057400"/>
            <a:ext cx="3512819" cy="304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2362200"/>
            <a:ext cx="1828800" cy="3124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>
            <a:off x="4533902" y="1014997"/>
            <a:ext cx="1040130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>
            <a:off x="5194302" y="1014997"/>
            <a:ext cx="379730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1"/>
          </p:cNvCxnSpPr>
          <p:nvPr/>
        </p:nvCxnSpPr>
        <p:spPr>
          <a:xfrm>
            <a:off x="5574032" y="1014997"/>
            <a:ext cx="110489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62801" y="2590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flange made of G-10</a:t>
            </a:r>
            <a:endParaRPr lang="en-US" dirty="0"/>
          </a:p>
        </p:txBody>
      </p:sp>
      <p:cxnSp>
        <p:nvCxnSpPr>
          <p:cNvPr id="2049" name="Straight Arrow Connector 2048"/>
          <p:cNvCxnSpPr/>
          <p:nvPr/>
        </p:nvCxnSpPr>
        <p:spPr>
          <a:xfrm flipH="1" flipV="1">
            <a:off x="6553201" y="22098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1600199" y="3237131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Stainless steel casing </a:t>
            </a:r>
            <a:endParaRPr lang="en-US" dirty="0"/>
          </a:p>
        </p:txBody>
      </p:sp>
      <p:cxnSp>
        <p:nvCxnSpPr>
          <p:cNvPr id="2059" name="Straight Arrow Connector 2058"/>
          <p:cNvCxnSpPr>
            <a:stCxn id="2057" idx="3"/>
          </p:cNvCxnSpPr>
          <p:nvPr/>
        </p:nvCxnSpPr>
        <p:spPr>
          <a:xfrm flipV="1">
            <a:off x="3124200" y="3560296"/>
            <a:ext cx="14058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1600200" y="479675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G-10 sample holder </a:t>
            </a:r>
            <a:endParaRPr lang="en-US" dirty="0"/>
          </a:p>
        </p:txBody>
      </p:sp>
      <p:cxnSp>
        <p:nvCxnSpPr>
          <p:cNvPr id="2063" name="Straight Arrow Connector 2062"/>
          <p:cNvCxnSpPr/>
          <p:nvPr/>
        </p:nvCxnSpPr>
        <p:spPr>
          <a:xfrm>
            <a:off x="2853691" y="5334000"/>
            <a:ext cx="200406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"/>
          <p:cNvSpPr txBox="1">
            <a:spLocks/>
          </p:cNvSpPr>
          <p:nvPr/>
        </p:nvSpPr>
        <p:spPr>
          <a:xfrm>
            <a:off x="6858000" y="6400800"/>
            <a:ext cx="6705600" cy="457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2 - HTS leads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1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93"/>
          <p:cNvSpPr/>
          <p:nvPr/>
        </p:nvSpPr>
        <p:spPr>
          <a:xfrm>
            <a:off x="4028654" y="42672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Probe Layout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144780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90654" y="28956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19254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52654" y="28194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409654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552654" y="26670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943054" y="51816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flipH="1" flipV="1">
            <a:off x="5171654" y="52578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flipH="1" flipV="1">
            <a:off x="5476454" y="52577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226518" y="34290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476454" y="34290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6619454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81054" y="60198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57254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933654" y="46482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9336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2572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9336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257254" y="46482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4104854" y="60198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104854" y="33528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705054" y="2971800"/>
            <a:ext cx="17526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09" idx="1"/>
          </p:cNvCxnSpPr>
          <p:nvPr/>
        </p:nvCxnSpPr>
        <p:spPr>
          <a:xfrm flipH="1" flipV="1">
            <a:off x="6238454" y="5257800"/>
            <a:ext cx="121920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94" idx="21"/>
          </p:cNvCxnSpPr>
          <p:nvPr/>
        </p:nvCxnSpPr>
        <p:spPr>
          <a:xfrm flipH="1">
            <a:off x="5939750" y="4267200"/>
            <a:ext cx="1670304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10" idx="3"/>
            <a:endCxn id="76" idx="1"/>
          </p:cNvCxnSpPr>
          <p:nvPr/>
        </p:nvCxnSpPr>
        <p:spPr>
          <a:xfrm flipV="1">
            <a:off x="3891501" y="5257800"/>
            <a:ext cx="1051553" cy="870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11" idx="1"/>
            <a:endCxn id="81" idx="9"/>
          </p:cNvCxnSpPr>
          <p:nvPr/>
        </p:nvCxnSpPr>
        <p:spPr>
          <a:xfrm flipH="1">
            <a:off x="5476454" y="3385066"/>
            <a:ext cx="1229146" cy="6200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8" idx="3"/>
          </p:cNvCxnSpPr>
          <p:nvPr/>
        </p:nvCxnSpPr>
        <p:spPr>
          <a:xfrm flipH="1">
            <a:off x="5541495" y="4953000"/>
            <a:ext cx="1458959" cy="311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533854" y="28194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5171654" y="30480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610054" y="4114800"/>
            <a:ext cx="13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Helium level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6619454" y="3810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838654" y="3581400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000454" y="4724400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tap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457654" y="52578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0" y="5943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705600" y="3200400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tap wire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13" idx="2"/>
          </p:cNvCxnSpPr>
          <p:nvPr/>
        </p:nvCxnSpPr>
        <p:spPr>
          <a:xfrm>
            <a:off x="3946305" y="2502932"/>
            <a:ext cx="854296" cy="785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895600" y="2133600"/>
            <a:ext cx="21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 Jacket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3352800" y="5257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733800" y="33528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352800" y="3352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35839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48992" y="161290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1836421" y="409321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9732" y="273554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current leads </a:t>
            </a:r>
            <a:r>
              <a:rPr lang="en-US" dirty="0"/>
              <a:t>for existing probe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6181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80711" y="161290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3187701" y="409321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0092" y="5720080"/>
            <a:ext cx="1137919" cy="1066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3030221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3413762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2697481" y="3559810"/>
            <a:ext cx="41071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48992" y="2057400"/>
            <a:ext cx="3512819" cy="304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Probe 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2" idx="3"/>
          </p:cNvCxnSpPr>
          <p:nvPr/>
        </p:nvCxnSpPr>
        <p:spPr>
          <a:xfrm>
            <a:off x="2189482" y="3197205"/>
            <a:ext cx="3585209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3"/>
          </p:cNvCxnSpPr>
          <p:nvPr/>
        </p:nvCxnSpPr>
        <p:spPr>
          <a:xfrm>
            <a:off x="2189482" y="3197205"/>
            <a:ext cx="327787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89482" y="3197205"/>
            <a:ext cx="2894329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89482" y="3197205"/>
            <a:ext cx="2561589" cy="1146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3"/>
          </p:cNvCxnSpPr>
          <p:nvPr/>
        </p:nvCxnSpPr>
        <p:spPr>
          <a:xfrm>
            <a:off x="2189482" y="3197205"/>
            <a:ext cx="2233929" cy="167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2"/>
          <p:cNvSpPr txBox="1">
            <a:spLocks/>
          </p:cNvSpPr>
          <p:nvPr/>
        </p:nvSpPr>
        <p:spPr>
          <a:xfrm>
            <a:off x="6858000" y="6400800"/>
            <a:ext cx="6705600" cy="457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2 - HTS leads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9906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107442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11430" y="355473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section of copper lead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05200" y="2514600"/>
            <a:ext cx="1371600" cy="1146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46420" y="9906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7021" y="107442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7105650" y="1573530"/>
            <a:ext cx="12115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88580" y="2286000"/>
            <a:ext cx="45719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4172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1160" y="2286000"/>
            <a:ext cx="134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with HTS material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37020" y="2932331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62199" y="2286000"/>
            <a:ext cx="457201" cy="4114799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00200" y="3209330"/>
            <a:ext cx="761999" cy="4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77200" y="2286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Solder joint 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3" idx="3"/>
          </p:cNvCxnSpPr>
          <p:nvPr/>
        </p:nvCxnSpPr>
        <p:spPr>
          <a:xfrm flipH="1" flipV="1">
            <a:off x="7711440" y="2286000"/>
            <a:ext cx="518160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6858000" y="6400800"/>
            <a:ext cx="6705600" cy="457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2 - HTS leads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6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2 – HTS Lead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301" y="11430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5901" y="122682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26669" y="3707130"/>
            <a:ext cx="51739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7101" y="2667000"/>
            <a:ext cx="1371600" cy="1146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08321" y="11430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8922" y="1226820"/>
            <a:ext cx="118110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7067551" y="1725930"/>
            <a:ext cx="1211580" cy="213360"/>
          </a:xfrm>
          <a:prstGeom prst="rect">
            <a:avLst/>
          </a:prstGeom>
          <a:solidFill>
            <a:srgbClr val="C0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50481" y="2438400"/>
            <a:ext cx="45719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3621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HTS material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6200" y="2438400"/>
            <a:ext cx="266701" cy="39624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79970" y="2438400"/>
            <a:ext cx="270512" cy="39624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18960" y="5370731"/>
            <a:ext cx="70104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4501" y="24257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G-10 Structural support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80022" y="1794470"/>
            <a:ext cx="182879" cy="64393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79970" y="1794470"/>
            <a:ext cx="186690" cy="65663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>
            <a:off x="6210301" y="3349030"/>
            <a:ext cx="1263014" cy="11467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701" y="243840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section of copper lead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62101" y="3361730"/>
            <a:ext cx="761999" cy="4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24100" y="2173069"/>
            <a:ext cx="457201" cy="4114799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6477000" y="6400800"/>
            <a:ext cx="6705600" cy="457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2 &amp; 3 - HTS leads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6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3 – Structural Support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 – Reduce Leads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5240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Reduce the amount of leads</a:t>
            </a:r>
          </a:p>
          <a:p>
            <a:pPr lvl="1"/>
            <a:r>
              <a:rPr lang="en-US" dirty="0" smtClean="0"/>
              <a:t>Leads are major heat leak</a:t>
            </a:r>
          </a:p>
          <a:p>
            <a:pPr lvl="1"/>
            <a:r>
              <a:rPr lang="en-US" dirty="0" smtClean="0"/>
              <a:t>Temperature gradient</a:t>
            </a:r>
          </a:p>
          <a:p>
            <a:r>
              <a:rPr lang="en-US" dirty="0" smtClean="0"/>
              <a:t>Maintain 6-8 samples with least amount of leads possible</a:t>
            </a:r>
          </a:p>
          <a:p>
            <a:r>
              <a:rPr lang="en-US" dirty="0" smtClean="0"/>
              <a:t>Optimization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8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4844" r="38125" b="46094"/>
          <a:stretch>
            <a:fillRect/>
          </a:stretch>
        </p:blipFill>
        <p:spPr bwMode="auto">
          <a:xfrm>
            <a:off x="4267200" y="3048000"/>
            <a:ext cx="297180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4373563"/>
          </a:xfrm>
        </p:spPr>
        <p:txBody>
          <a:bodyPr/>
          <a:lstStyle/>
          <a:p>
            <a:r>
              <a:rPr lang="en-US" dirty="0" smtClean="0"/>
              <a:t>Easy to machine</a:t>
            </a:r>
          </a:p>
          <a:p>
            <a:r>
              <a:rPr lang="en-US" dirty="0" smtClean="0"/>
              <a:t>Fit in given space</a:t>
            </a:r>
          </a:p>
          <a:p>
            <a:r>
              <a:rPr lang="en-US" dirty="0" smtClean="0"/>
              <a:t>Need circular leads</a:t>
            </a:r>
          </a:p>
          <a:p>
            <a:r>
              <a:rPr lang="en-US" dirty="0" smtClean="0"/>
              <a:t>Number of fins</a:t>
            </a:r>
          </a:p>
          <a:p>
            <a:pPr lvl="1"/>
            <a:r>
              <a:rPr lang="en-US" dirty="0" smtClean="0"/>
              <a:t>Too many may not be helpful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Fins</a:t>
            </a:r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3.9mm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2074" y="541020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of </a:t>
            </a:r>
          </a:p>
          <a:p>
            <a:r>
              <a:rPr lang="en-US" dirty="0" smtClean="0"/>
              <a:t>a proposed circular</a:t>
            </a:r>
          </a:p>
          <a:p>
            <a:r>
              <a:rPr lang="en-US" dirty="0" smtClean="0"/>
              <a:t> copper lead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6 – Gas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helium burn off gas to insulate the material.</a:t>
            </a:r>
          </a:p>
          <a:p>
            <a:pPr lvl="1"/>
            <a:r>
              <a:rPr lang="en-US" dirty="0" smtClean="0"/>
              <a:t>Layer of gas between the leads and fluid</a:t>
            </a:r>
          </a:p>
          <a:p>
            <a:r>
              <a:rPr lang="en-US" dirty="0" smtClean="0"/>
              <a:t> Non-boiling, Nucleate boiling, film boiling</a:t>
            </a:r>
          </a:p>
          <a:p>
            <a:r>
              <a:rPr lang="en-US" dirty="0" smtClean="0"/>
              <a:t>Changing the orientation of leads</a:t>
            </a:r>
          </a:p>
          <a:p>
            <a:pPr lvl="1"/>
            <a:r>
              <a:rPr lang="en-US" dirty="0" smtClean="0"/>
              <a:t>Vertical Vs. inclined</a:t>
            </a:r>
          </a:p>
          <a:p>
            <a:r>
              <a:rPr lang="en-US" dirty="0" smtClean="0"/>
              <a:t>Trapping of gas, wells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1861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Concept 7–Spoke Thermal Cap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185160"/>
          </a:xfrm>
        </p:spPr>
        <p:txBody>
          <a:bodyPr/>
          <a:lstStyle/>
          <a:p>
            <a:r>
              <a:rPr lang="en-US" dirty="0" smtClean="0"/>
              <a:t>G-10, a fibrous material, is used as a current lead spacer</a:t>
            </a:r>
          </a:p>
          <a:p>
            <a:r>
              <a:rPr lang="en-US" dirty="0" smtClean="0"/>
              <a:t>Modification to this part can interrupt thermal conduction of  the stainless steel tube.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6336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523344" cy="22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7205"/>
            <a:ext cx="4038600" cy="33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996" t="22917" r="34407" b="18750"/>
          <a:stretch>
            <a:fillRect/>
          </a:stretch>
        </p:blipFill>
        <p:spPr bwMode="auto">
          <a:xfrm>
            <a:off x="5943600" y="25908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7 – Spoke Design</a:t>
            </a:r>
          </a:p>
          <a:p>
            <a:pPr lvl="1"/>
            <a:r>
              <a:rPr lang="en-US" dirty="0" smtClean="0"/>
              <a:t>Hard to implement</a:t>
            </a:r>
          </a:p>
          <a:p>
            <a:r>
              <a:rPr lang="en-US" dirty="0" smtClean="0"/>
              <a:t>New Design</a:t>
            </a:r>
          </a:p>
          <a:p>
            <a:pPr lvl="1"/>
            <a:r>
              <a:rPr lang="en-US" dirty="0" smtClean="0"/>
              <a:t>interrupts thermal conduction of				     the stainless steel tube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7 - Casing/Spoke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133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Casing Design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5334000"/>
            <a:ext cx="3276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– 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calculations,</a:t>
            </a:r>
          </a:p>
          <a:p>
            <a:r>
              <a:rPr lang="en-US" dirty="0" smtClean="0"/>
              <a:t>Assumed</a:t>
            </a:r>
          </a:p>
          <a:p>
            <a:pPr lvl="1"/>
            <a:r>
              <a:rPr lang="en-US" dirty="0" smtClean="0"/>
              <a:t>Adiabatic tip</a:t>
            </a:r>
          </a:p>
          <a:p>
            <a:pPr lvl="1"/>
            <a:r>
              <a:rPr lang="en-US" dirty="0" smtClean="0"/>
              <a:t>Annular fins of a rectangular profile</a:t>
            </a:r>
          </a:p>
          <a:p>
            <a:pPr lvl="1"/>
            <a:r>
              <a:rPr lang="en-US" dirty="0" smtClean="0"/>
              <a:t>Fin temperature varies only in one direction</a:t>
            </a:r>
          </a:p>
          <a:p>
            <a:r>
              <a:rPr lang="en-US" dirty="0" smtClean="0"/>
              <a:t>Analysis of smooth lead vs. finned lead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Analysis of smooth lead</a:t>
            </a:r>
          </a:p>
          <a:p>
            <a:pPr lvl="1"/>
            <a:r>
              <a:rPr lang="en-US" dirty="0" smtClean="0"/>
              <a:t>Maximum radius 3.937mm</a:t>
            </a:r>
          </a:p>
          <a:p>
            <a:pPr lvl="1"/>
            <a:r>
              <a:rPr lang="en-US" dirty="0" smtClean="0"/>
              <a:t>Simplification - calculations performed for a specific point on the lead</a:t>
            </a:r>
          </a:p>
          <a:p>
            <a:r>
              <a:rPr lang="en-US" dirty="0" smtClean="0"/>
              <a:t>Heat transfer rate of the smooth lead is given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Where, h is taken as the average convection rate determined in previous calculations, A is the surface area of smooth lead, Tb is the temperature of the casing, and T∞ is the temperature of the gas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81400"/>
            <a:ext cx="6622473" cy="609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Heat Exchanger</a:t>
            </a:r>
          </a:p>
          <a:p>
            <a:pPr>
              <a:buNone/>
            </a:pPr>
            <a:r>
              <a:rPr lang="en-US" dirty="0" smtClean="0"/>
              <a:t>HTS Leads and support</a:t>
            </a:r>
          </a:p>
          <a:p>
            <a:pPr>
              <a:buNone/>
            </a:pPr>
            <a:r>
              <a:rPr lang="en-US" dirty="0" smtClean="0"/>
              <a:t>Number of Leads</a:t>
            </a:r>
          </a:p>
          <a:p>
            <a:pPr>
              <a:buNone/>
            </a:pPr>
            <a:r>
              <a:rPr lang="en-US" dirty="0" smtClean="0"/>
              <a:t>Fins</a:t>
            </a:r>
          </a:p>
          <a:p>
            <a:pPr>
              <a:buNone/>
            </a:pPr>
            <a:r>
              <a:rPr lang="en-US" dirty="0" smtClean="0"/>
              <a:t>Gas Insulation</a:t>
            </a:r>
          </a:p>
          <a:p>
            <a:pPr>
              <a:buNone/>
            </a:pPr>
            <a:r>
              <a:rPr lang="en-US" dirty="0" smtClean="0"/>
              <a:t>Jacket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Analysis of the finned lead</a:t>
            </a:r>
          </a:p>
          <a:p>
            <a:pPr lvl="1"/>
            <a:r>
              <a:rPr lang="en-US" dirty="0" smtClean="0"/>
              <a:t>Maximum radius of fin is 3.937mm</a:t>
            </a:r>
          </a:p>
          <a:p>
            <a:r>
              <a:rPr lang="en-US" dirty="0" smtClean="0"/>
              <a:t>Increase the surface area of the lead</a:t>
            </a:r>
          </a:p>
          <a:p>
            <a:r>
              <a:rPr lang="en-US" dirty="0" smtClean="0"/>
              <a:t>Design*</a:t>
            </a:r>
          </a:p>
          <a:p>
            <a:pPr lvl="1"/>
            <a:r>
              <a:rPr lang="en-US" dirty="0" smtClean="0"/>
              <a:t>Thickness – 0.5 mm</a:t>
            </a:r>
          </a:p>
          <a:p>
            <a:pPr lvl="1"/>
            <a:r>
              <a:rPr lang="en-US" dirty="0" smtClean="0"/>
              <a:t>Spacing – 2.0 mm</a:t>
            </a:r>
          </a:p>
          <a:p>
            <a:r>
              <a:rPr lang="en-US" dirty="0" smtClean="0"/>
              <a:t>Using annular fin efficiency tables,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</a:rPr>
              <a:t> = 0.81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From,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Heat transfer rate of the finned lead,</a:t>
            </a:r>
          </a:p>
          <a:p>
            <a:endParaRPr lang="en-US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495800"/>
            <a:ext cx="2545080" cy="83820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495800"/>
            <a:ext cx="1466850" cy="685800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943600"/>
            <a:ext cx="2809875" cy="266700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6488668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More detailed calculations available in appendix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Analysis - 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the finned lead</a:t>
            </a:r>
          </a:p>
          <a:p>
            <a:r>
              <a:rPr lang="en-US" dirty="0" smtClean="0"/>
              <a:t>Using annular fin efficiency tables,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</a:rPr>
              <a:t> = 0.81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From,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Heat transfer rate of the finned lead,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Area increase,</a:t>
            </a:r>
          </a:p>
          <a:p>
            <a:endParaRPr lang="en-US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362200"/>
            <a:ext cx="3239193" cy="106680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438400"/>
            <a:ext cx="1792817" cy="838200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72000"/>
            <a:ext cx="4816929" cy="457200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657600"/>
            <a:ext cx="4963885" cy="4572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5181600" cy="447793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48200"/>
            <a:ext cx="1524000" cy="381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791200"/>
            <a:ext cx="2743201" cy="485078"/>
          </a:xfrm>
          <a:prstGeom prst="rect">
            <a:avLst/>
          </a:prstGeom>
          <a:noFill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Heat Exchanger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HTS Leads and support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Number of Leads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Fins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Gas Insulation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Jacket Design</a:t>
            </a:r>
            <a:endParaRPr lang="en-US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2209800"/>
            <a:ext cx="16002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2667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Covers current leads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Cools leads using excess gaseous helium</a:t>
            </a:r>
          </a:p>
          <a:p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248400" y="18288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1447800"/>
            <a:ext cx="21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Exchanger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170676" y="41910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Heat Exchanger</a:t>
            </a:r>
            <a:endParaRPr lang="en-US" sz="1600" dirty="0" smtClean="0"/>
          </a:p>
          <a:p>
            <a:pPr>
              <a:buNone/>
            </a:pPr>
            <a:r>
              <a:rPr lang="en-US" sz="3600" dirty="0" smtClean="0"/>
              <a:t>HTS Leads and support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Number of Leads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Fins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Gas Insulation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Jacket Design</a:t>
            </a:r>
            <a:endParaRPr lang="en-US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52400" cy="13716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28956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Poor Conductor of heat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thermal conductivity with high electrical conductivity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Great reduction in copper surface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Prevents copper leads from entering liquid helium bath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620000" y="2743200"/>
            <a:ext cx="152400" cy="13716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162800" y="4114800"/>
            <a:ext cx="0" cy="990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96200" y="4114800"/>
            <a:ext cx="0" cy="990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39000" y="3733800"/>
            <a:ext cx="381000" cy="7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2"/>
            <a:endCxn id="9" idx="0"/>
          </p:cNvCxnSpPr>
          <p:nvPr/>
        </p:nvCxnSpPr>
        <p:spPr>
          <a:xfrm>
            <a:off x="7429500" y="3810000"/>
            <a:ext cx="0" cy="12954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2" idx="0"/>
          </p:cNvCxnSpPr>
          <p:nvPr/>
        </p:nvCxnSpPr>
        <p:spPr>
          <a:xfrm flipH="1" flipV="1">
            <a:off x="7162800" y="4876800"/>
            <a:ext cx="931792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2"/>
          </p:cNvCxnSpPr>
          <p:nvPr/>
        </p:nvCxnSpPr>
        <p:spPr>
          <a:xfrm>
            <a:off x="6340178" y="2274332"/>
            <a:ext cx="1051222" cy="1688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38800" y="1905000"/>
            <a:ext cx="14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G10 Support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43800" y="60960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HTS Lead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Heat Exchanger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HTS Leads and support</a:t>
            </a:r>
          </a:p>
          <a:p>
            <a:pPr>
              <a:buNone/>
            </a:pPr>
            <a:r>
              <a:rPr lang="en-US" sz="3600" dirty="0" smtClean="0"/>
              <a:t>Number of Leads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Fins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Gas Insulation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Jacket Design</a:t>
            </a:r>
            <a:endParaRPr lang="en-US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1242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Leads are major heat leak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Maintain 6-8 samples with least amount of leads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Optimization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162800" y="1828800"/>
            <a:ext cx="685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620000" y="22098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86600" y="13716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6170676" y="4267200"/>
            <a:ext cx="2592324" cy="150876"/>
          </a:xfrm>
          <a:custGeom>
            <a:avLst/>
            <a:gdLst>
              <a:gd name="connsiteX0" fmla="*/ 0 w 2592324"/>
              <a:gd name="connsiteY0" fmla="*/ 129540 h 150876"/>
              <a:gd name="connsiteX1" fmla="*/ 82296 w 2592324"/>
              <a:gd name="connsiteY1" fmla="*/ 47244 h 150876"/>
              <a:gd name="connsiteX2" fmla="*/ 173736 w 2592324"/>
              <a:gd name="connsiteY2" fmla="*/ 138684 h 150876"/>
              <a:gd name="connsiteX3" fmla="*/ 292608 w 2592324"/>
              <a:gd name="connsiteY3" fmla="*/ 56388 h 150876"/>
              <a:gd name="connsiteX4" fmla="*/ 365760 w 2592324"/>
              <a:gd name="connsiteY4" fmla="*/ 129540 h 150876"/>
              <a:gd name="connsiteX5" fmla="*/ 466344 w 2592324"/>
              <a:gd name="connsiteY5" fmla="*/ 65532 h 150876"/>
              <a:gd name="connsiteX6" fmla="*/ 548640 w 2592324"/>
              <a:gd name="connsiteY6" fmla="*/ 138684 h 150876"/>
              <a:gd name="connsiteX7" fmla="*/ 649224 w 2592324"/>
              <a:gd name="connsiteY7" fmla="*/ 65532 h 150876"/>
              <a:gd name="connsiteX8" fmla="*/ 749808 w 2592324"/>
              <a:gd name="connsiteY8" fmla="*/ 138684 h 150876"/>
              <a:gd name="connsiteX9" fmla="*/ 822960 w 2592324"/>
              <a:gd name="connsiteY9" fmla="*/ 47244 h 150876"/>
              <a:gd name="connsiteX10" fmla="*/ 932688 w 2592324"/>
              <a:gd name="connsiteY10" fmla="*/ 147828 h 150876"/>
              <a:gd name="connsiteX11" fmla="*/ 1042416 w 2592324"/>
              <a:gd name="connsiteY11" fmla="*/ 28956 h 150876"/>
              <a:gd name="connsiteX12" fmla="*/ 1088136 w 2592324"/>
              <a:gd name="connsiteY12" fmla="*/ 138684 h 150876"/>
              <a:gd name="connsiteX13" fmla="*/ 1188720 w 2592324"/>
              <a:gd name="connsiteY13" fmla="*/ 56388 h 150876"/>
              <a:gd name="connsiteX14" fmla="*/ 1280160 w 2592324"/>
              <a:gd name="connsiteY14" fmla="*/ 138684 h 150876"/>
              <a:gd name="connsiteX15" fmla="*/ 1353312 w 2592324"/>
              <a:gd name="connsiteY15" fmla="*/ 38100 h 150876"/>
              <a:gd name="connsiteX16" fmla="*/ 1499616 w 2592324"/>
              <a:gd name="connsiteY16" fmla="*/ 147828 h 150876"/>
              <a:gd name="connsiteX17" fmla="*/ 1591056 w 2592324"/>
              <a:gd name="connsiteY17" fmla="*/ 47244 h 150876"/>
              <a:gd name="connsiteX18" fmla="*/ 1664208 w 2592324"/>
              <a:gd name="connsiteY18" fmla="*/ 129540 h 150876"/>
              <a:gd name="connsiteX19" fmla="*/ 1746504 w 2592324"/>
              <a:gd name="connsiteY19" fmla="*/ 65532 h 150876"/>
              <a:gd name="connsiteX20" fmla="*/ 1819656 w 2592324"/>
              <a:gd name="connsiteY20" fmla="*/ 129540 h 150876"/>
              <a:gd name="connsiteX21" fmla="*/ 1911096 w 2592324"/>
              <a:gd name="connsiteY21" fmla="*/ 38100 h 150876"/>
              <a:gd name="connsiteX22" fmla="*/ 1984248 w 2592324"/>
              <a:gd name="connsiteY22" fmla="*/ 129540 h 150876"/>
              <a:gd name="connsiteX23" fmla="*/ 2048256 w 2592324"/>
              <a:gd name="connsiteY23" fmla="*/ 47244 h 150876"/>
              <a:gd name="connsiteX24" fmla="*/ 2121408 w 2592324"/>
              <a:gd name="connsiteY24" fmla="*/ 129540 h 150876"/>
              <a:gd name="connsiteX25" fmla="*/ 2212848 w 2592324"/>
              <a:gd name="connsiteY25" fmla="*/ 47244 h 150876"/>
              <a:gd name="connsiteX26" fmla="*/ 2276856 w 2592324"/>
              <a:gd name="connsiteY26" fmla="*/ 120396 h 150876"/>
              <a:gd name="connsiteX27" fmla="*/ 2386584 w 2592324"/>
              <a:gd name="connsiteY27" fmla="*/ 47244 h 150876"/>
              <a:gd name="connsiteX28" fmla="*/ 2468880 w 2592324"/>
              <a:gd name="connsiteY28" fmla="*/ 111252 h 150876"/>
              <a:gd name="connsiteX29" fmla="*/ 2587752 w 2592324"/>
              <a:gd name="connsiteY29" fmla="*/ 1524 h 150876"/>
              <a:gd name="connsiteX30" fmla="*/ 2496312 w 2592324"/>
              <a:gd name="connsiteY30" fmla="*/ 120396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2324" h="150876">
                <a:moveTo>
                  <a:pt x="0" y="129540"/>
                </a:moveTo>
                <a:cubicBezTo>
                  <a:pt x="26670" y="87630"/>
                  <a:pt x="53340" y="45720"/>
                  <a:pt x="82296" y="47244"/>
                </a:cubicBezTo>
                <a:cubicBezTo>
                  <a:pt x="111252" y="48768"/>
                  <a:pt x="138684" y="137160"/>
                  <a:pt x="173736" y="138684"/>
                </a:cubicBezTo>
                <a:cubicBezTo>
                  <a:pt x="208788" y="140208"/>
                  <a:pt x="260604" y="57912"/>
                  <a:pt x="292608" y="56388"/>
                </a:cubicBezTo>
                <a:cubicBezTo>
                  <a:pt x="324612" y="54864"/>
                  <a:pt x="336804" y="128016"/>
                  <a:pt x="365760" y="129540"/>
                </a:cubicBezTo>
                <a:cubicBezTo>
                  <a:pt x="394716" y="131064"/>
                  <a:pt x="435864" y="64008"/>
                  <a:pt x="466344" y="65532"/>
                </a:cubicBezTo>
                <a:cubicBezTo>
                  <a:pt x="496824" y="67056"/>
                  <a:pt x="518160" y="138684"/>
                  <a:pt x="548640" y="138684"/>
                </a:cubicBezTo>
                <a:cubicBezTo>
                  <a:pt x="579120" y="138684"/>
                  <a:pt x="615696" y="65532"/>
                  <a:pt x="649224" y="65532"/>
                </a:cubicBezTo>
                <a:cubicBezTo>
                  <a:pt x="682752" y="65532"/>
                  <a:pt x="720852" y="141732"/>
                  <a:pt x="749808" y="138684"/>
                </a:cubicBezTo>
                <a:cubicBezTo>
                  <a:pt x="778764" y="135636"/>
                  <a:pt x="792480" y="45720"/>
                  <a:pt x="822960" y="47244"/>
                </a:cubicBezTo>
                <a:cubicBezTo>
                  <a:pt x="853440" y="48768"/>
                  <a:pt x="896112" y="150876"/>
                  <a:pt x="932688" y="147828"/>
                </a:cubicBezTo>
                <a:cubicBezTo>
                  <a:pt x="969264" y="144780"/>
                  <a:pt x="1016508" y="30480"/>
                  <a:pt x="1042416" y="28956"/>
                </a:cubicBezTo>
                <a:cubicBezTo>
                  <a:pt x="1068324" y="27432"/>
                  <a:pt x="1063752" y="134112"/>
                  <a:pt x="1088136" y="138684"/>
                </a:cubicBezTo>
                <a:cubicBezTo>
                  <a:pt x="1112520" y="143256"/>
                  <a:pt x="1156716" y="56388"/>
                  <a:pt x="1188720" y="56388"/>
                </a:cubicBezTo>
                <a:cubicBezTo>
                  <a:pt x="1220724" y="56388"/>
                  <a:pt x="1252728" y="141732"/>
                  <a:pt x="1280160" y="138684"/>
                </a:cubicBezTo>
                <a:cubicBezTo>
                  <a:pt x="1307592" y="135636"/>
                  <a:pt x="1316736" y="36576"/>
                  <a:pt x="1353312" y="38100"/>
                </a:cubicBezTo>
                <a:cubicBezTo>
                  <a:pt x="1389888" y="39624"/>
                  <a:pt x="1459992" y="146304"/>
                  <a:pt x="1499616" y="147828"/>
                </a:cubicBezTo>
                <a:cubicBezTo>
                  <a:pt x="1539240" y="149352"/>
                  <a:pt x="1563624" y="50292"/>
                  <a:pt x="1591056" y="47244"/>
                </a:cubicBezTo>
                <a:cubicBezTo>
                  <a:pt x="1618488" y="44196"/>
                  <a:pt x="1638300" y="126492"/>
                  <a:pt x="1664208" y="129540"/>
                </a:cubicBezTo>
                <a:cubicBezTo>
                  <a:pt x="1690116" y="132588"/>
                  <a:pt x="1720596" y="65532"/>
                  <a:pt x="1746504" y="65532"/>
                </a:cubicBezTo>
                <a:cubicBezTo>
                  <a:pt x="1772412" y="65532"/>
                  <a:pt x="1792224" y="134112"/>
                  <a:pt x="1819656" y="129540"/>
                </a:cubicBezTo>
                <a:cubicBezTo>
                  <a:pt x="1847088" y="124968"/>
                  <a:pt x="1883664" y="38100"/>
                  <a:pt x="1911096" y="38100"/>
                </a:cubicBezTo>
                <a:cubicBezTo>
                  <a:pt x="1938528" y="38100"/>
                  <a:pt x="1961388" y="128016"/>
                  <a:pt x="1984248" y="129540"/>
                </a:cubicBezTo>
                <a:cubicBezTo>
                  <a:pt x="2007108" y="131064"/>
                  <a:pt x="2025396" y="47244"/>
                  <a:pt x="2048256" y="47244"/>
                </a:cubicBezTo>
                <a:cubicBezTo>
                  <a:pt x="2071116" y="47244"/>
                  <a:pt x="2093976" y="129540"/>
                  <a:pt x="2121408" y="129540"/>
                </a:cubicBezTo>
                <a:cubicBezTo>
                  <a:pt x="2148840" y="129540"/>
                  <a:pt x="2186940" y="48768"/>
                  <a:pt x="2212848" y="47244"/>
                </a:cubicBezTo>
                <a:cubicBezTo>
                  <a:pt x="2238756" y="45720"/>
                  <a:pt x="2247900" y="120396"/>
                  <a:pt x="2276856" y="120396"/>
                </a:cubicBezTo>
                <a:cubicBezTo>
                  <a:pt x="2305812" y="120396"/>
                  <a:pt x="2354580" y="48768"/>
                  <a:pt x="2386584" y="47244"/>
                </a:cubicBezTo>
                <a:cubicBezTo>
                  <a:pt x="2418588" y="45720"/>
                  <a:pt x="2435352" y="118872"/>
                  <a:pt x="2468880" y="111252"/>
                </a:cubicBezTo>
                <a:cubicBezTo>
                  <a:pt x="2502408" y="103632"/>
                  <a:pt x="2583180" y="0"/>
                  <a:pt x="2587752" y="1524"/>
                </a:cubicBezTo>
                <a:cubicBezTo>
                  <a:pt x="2592324" y="3048"/>
                  <a:pt x="2544318" y="61722"/>
                  <a:pt x="2496312" y="120396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Heat Exchanger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HTS Leads and support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ysClr val="windowText" lastClr="000000">
                        <a:tint val="66000"/>
                        <a:satMod val="160000"/>
                      </a:sysClr>
                    </a:gs>
                    <a:gs pos="50000">
                      <a:sysClr val="windowText" lastClr="000000">
                        <a:tint val="44500"/>
                        <a:satMod val="160000"/>
                      </a:sysClr>
                    </a:gs>
                    <a:gs pos="100000">
                      <a:sysClr val="windowText" lastClr="000000">
                        <a:tint val="23500"/>
                        <a:satMod val="160000"/>
                      </a:sysClr>
                    </a:gs>
                  </a:gsLst>
                  <a:lin ang="18900000" scaled="1"/>
                  <a:tileRect/>
                </a:gradFill>
              </a:rPr>
              <a:t>Number of Leads</a:t>
            </a:r>
          </a:p>
          <a:p>
            <a:pPr>
              <a:buNone/>
            </a:pPr>
            <a:r>
              <a:rPr lang="en-US" sz="3600" dirty="0" smtClean="0"/>
              <a:t>Fins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Gas Insulation</a:t>
            </a:r>
          </a:p>
          <a:p>
            <a:pPr>
              <a:buNone/>
            </a:pPr>
            <a:r>
              <a:rPr lang="en-US" sz="1600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</a:rPr>
              <a:t>Jacket Design</a:t>
            </a:r>
            <a:endParaRPr lang="en-US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3864" y="3352800"/>
            <a:ext cx="45720" cy="18379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3800" y="3352800"/>
            <a:ext cx="45720" cy="18379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Ways to Reduce Helium Consumption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1242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 surface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 heat transfer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Circular fins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Only in gaseous helium range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7086600" y="2743200"/>
            <a:ext cx="121918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51" idx="2"/>
          </p:cNvCxnSpPr>
          <p:nvPr/>
        </p:nvCxnSpPr>
        <p:spPr>
          <a:xfrm flipH="1">
            <a:off x="7162800" y="1740932"/>
            <a:ext cx="690773" cy="84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43800" y="2133600"/>
            <a:ext cx="22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86600" y="137160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Leads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010400" y="3048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10400" y="3124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10400" y="3200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10400" y="3276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0400" y="3352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10400" y="3429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10400" y="3505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10400" y="3581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0400" y="3657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010400" y="3733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10400" y="3810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10400" y="3886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10400" y="3962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10400" y="4038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10400" y="4114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10400" y="4191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flipH="1">
            <a:off x="7696200" y="2743200"/>
            <a:ext cx="121918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7620000" y="3048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620000" y="3124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00" y="3200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20000" y="3276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20000" y="3352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20000" y="3429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20000" y="3505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20000" y="3581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620000" y="3657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20000" y="3733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620000" y="3810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620000" y="38862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20000" y="3962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620000" y="4038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620000" y="4114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20000" y="41910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10400" y="2819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010400" y="2895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010400" y="2971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620000" y="28194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20000" y="28956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620000" y="2971800"/>
            <a:ext cx="228600" cy="0"/>
          </a:xfrm>
          <a:prstGeom prst="line">
            <a:avLst/>
          </a:prstGeom>
          <a:ln w="28575">
            <a:solidFill>
              <a:srgbClr val="C05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805</TotalTime>
  <Words>1946</Words>
  <Application>Microsoft Office PowerPoint</Application>
  <PresentationFormat>On-screen Show (4:3)</PresentationFormat>
  <Paragraphs>702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Origin</vt:lpstr>
      <vt:lpstr>\\koala\witheph\My Documents\senior design\calculations 1.xmcd\Selection 11 1753 390 1981</vt:lpstr>
      <vt:lpstr>Ic Probe to Test Super Conducting Samples</vt:lpstr>
      <vt:lpstr>The Project</vt:lpstr>
      <vt:lpstr>Objectives</vt:lpstr>
      <vt:lpstr>Existing Probe Layout</vt:lpstr>
      <vt:lpstr>Concepts</vt:lpstr>
      <vt:lpstr>Concepts</vt:lpstr>
      <vt:lpstr>Concepts</vt:lpstr>
      <vt:lpstr>Concepts</vt:lpstr>
      <vt:lpstr>Concepts</vt:lpstr>
      <vt:lpstr>Concepts</vt:lpstr>
      <vt:lpstr>Concepts</vt:lpstr>
      <vt:lpstr>Concept Selection</vt:lpstr>
      <vt:lpstr>System Analysis</vt:lpstr>
      <vt:lpstr>Slide 14</vt:lpstr>
      <vt:lpstr>Temperature with Convection</vt:lpstr>
      <vt:lpstr>Temperature with Convection</vt:lpstr>
      <vt:lpstr>Temperature with Convection</vt:lpstr>
      <vt:lpstr>Slide 18</vt:lpstr>
      <vt:lpstr>Concept Analysis - HTS lead</vt:lpstr>
      <vt:lpstr>Concept Analysis – Jacket</vt:lpstr>
      <vt:lpstr>Concept Analysis – Jacket Design</vt:lpstr>
      <vt:lpstr>Concept Analysis - Jacket</vt:lpstr>
      <vt:lpstr>Concept Analysis - Jacket</vt:lpstr>
      <vt:lpstr>Concept Analysis - Fin</vt:lpstr>
      <vt:lpstr>Concept Analysis – Optimization of Leads </vt:lpstr>
      <vt:lpstr>Final Probe Design – Full Length</vt:lpstr>
      <vt:lpstr>Final Probe Design – Top View</vt:lpstr>
      <vt:lpstr>Final Probe Design – Sample Holder</vt:lpstr>
      <vt:lpstr>Final Probe Design – Inner View</vt:lpstr>
      <vt:lpstr>Bill of Materials -</vt:lpstr>
      <vt:lpstr>Future Goals</vt:lpstr>
      <vt:lpstr>Acknowledgments </vt:lpstr>
      <vt:lpstr>References</vt:lpstr>
      <vt:lpstr>Questions?</vt:lpstr>
      <vt:lpstr>Slide 35</vt:lpstr>
      <vt:lpstr>Sponsors</vt:lpstr>
      <vt:lpstr>Concept 2- HTS Leads</vt:lpstr>
      <vt:lpstr>Concept 2 &amp; 3 – Structural Support</vt:lpstr>
      <vt:lpstr>Existing Probe </vt:lpstr>
      <vt:lpstr>Existing Probe </vt:lpstr>
      <vt:lpstr>Slide 41</vt:lpstr>
      <vt:lpstr>Slide 42</vt:lpstr>
      <vt:lpstr>Concept 4 – Reduce Leads</vt:lpstr>
      <vt:lpstr>Circular Fins</vt:lpstr>
      <vt:lpstr>Concept 6 – Gas Insulation</vt:lpstr>
      <vt:lpstr>Concept 7–Spoke Thermal Cap</vt:lpstr>
      <vt:lpstr>Concept 7 - Casing/Spoke Design</vt:lpstr>
      <vt:lpstr>Concept Analysis – Fins</vt:lpstr>
      <vt:lpstr>Concept Analysis - Fins</vt:lpstr>
      <vt:lpstr>Concept Analysis - Fins</vt:lpstr>
      <vt:lpstr>Concept Analysis - Fins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Probe</dc:title>
  <dc:creator>cmstest</dc:creator>
  <cp:lastModifiedBy>cmstest</cp:lastModifiedBy>
  <cp:revision>85</cp:revision>
  <dcterms:created xsi:type="dcterms:W3CDTF">2011-12-05T01:22:48Z</dcterms:created>
  <dcterms:modified xsi:type="dcterms:W3CDTF">2011-12-06T18:07:54Z</dcterms:modified>
</cp:coreProperties>
</file>