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9" r:id="rId3"/>
    <p:sldId id="258" r:id="rId4"/>
    <p:sldId id="261" r:id="rId5"/>
    <p:sldId id="262" r:id="rId6"/>
    <p:sldId id="263" r:id="rId7"/>
    <p:sldId id="265" r:id="rId8"/>
    <p:sldId id="289" r:id="rId9"/>
    <p:sldId id="283" r:id="rId10"/>
    <p:sldId id="284" r:id="rId11"/>
    <p:sldId id="285" r:id="rId12"/>
    <p:sldId id="286" r:id="rId13"/>
    <p:sldId id="272" r:id="rId14"/>
    <p:sldId id="268" r:id="rId15"/>
    <p:sldId id="273" r:id="rId16"/>
    <p:sldId id="287" r:id="rId17"/>
    <p:sldId id="288" r:id="rId18"/>
    <p:sldId id="274" r:id="rId19"/>
    <p:sldId id="275" r:id="rId20"/>
    <p:sldId id="276" r:id="rId21"/>
    <p:sldId id="277" r:id="rId22"/>
    <p:sldId id="278" r:id="rId23"/>
    <p:sldId id="279" r:id="rId24"/>
    <p:sldId id="271" r:id="rId25"/>
    <p:sldId id="270" r:id="rId26"/>
    <p:sldId id="29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74EC6-7E39-4974-A723-3D6254148D0B}" type="datetimeFigureOut">
              <a:rPr lang="en-US" smtClean="0"/>
              <a:t>2/16/2012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62345-F416-423C-A0AA-EE86A82102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7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62345-F416-423C-A0AA-EE86A82102C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853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Mention what a critical current measurement</a:t>
            </a:r>
            <a:r>
              <a:rPr lang="en-US" baseline="0" dirty="0" smtClean="0"/>
              <a:t> is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62345-F416-423C-A0AA-EE86A82102CF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62345-F416-423C-A0AA-EE86A82102C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baseline="0" dirty="0" smtClean="0"/>
              <a:t> Be more specific on parts being machined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62345-F416-423C-A0AA-EE86A82102CF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baseline="0" dirty="0" smtClean="0"/>
              <a:t> Be more specific on parts being machined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62345-F416-423C-A0AA-EE86A82102CF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baseline="0" dirty="0" smtClean="0"/>
              <a:t> Be more specific on parts being machined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62345-F416-423C-A0AA-EE86A82102CF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83FB-3756-4726-8399-2E8AA8759978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EA924-5A19-42EE-B60A-43C1361FD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9D5ED-6E38-4976-BE02-35FEE99457E4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8FDE8-5849-4A23-9284-D03BE4A521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7BD8C-6310-46EE-8EB4-62F160271E13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A757E-93A7-47EF-B39B-74A7BF0DB8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1BF6E-34D0-42D1-9BB2-27C7D3FA9A43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BD025-4EEC-4DCF-9461-6B08805FE1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5F7C4-8E4A-480C-B0B3-25CE3D98A7D2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F1593-B8E8-409A-BEB8-A56D5239CF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4FE1A-602D-444A-B794-29AD2D55771D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E9D1-378A-457E-AC7B-E7D686AEA6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D4CDB-2ACA-4349-9B22-63F274C3C158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D8B41-3EC2-44A4-9B26-9AE8466F8E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A16B-2250-4CC5-8831-D4C91172E4B9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C27B-380E-457B-BC57-0AEF8B38C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3B3A1-01CF-4E38-84ED-31115D978C32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3552C-82F0-4BCD-883D-204AF46B45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394FF-034F-43C4-93B7-AD431C78D6DB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1F6C1-EAE6-4C8C-A5BE-548B68086F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9CCB-888F-42F9-9796-7308154AC36D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34680-2121-4E75-855A-56AD1550C7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FE76CC-E7E3-44BE-90B7-153BB9ECD3C0}" type="datetime1">
              <a:rPr lang="en-US" smtClean="0"/>
              <a:t>2/16/2012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401968-4E4F-4EDE-AE09-5C2934D2F9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830388"/>
          </a:xfrm>
        </p:spPr>
        <p:txBody>
          <a:bodyPr/>
          <a:lstStyle/>
          <a:p>
            <a:r>
              <a:rPr lang="en-US" b="1" dirty="0" smtClean="0"/>
              <a:t>Critical </a:t>
            </a:r>
            <a:r>
              <a:rPr lang="en-US" b="1" dirty="0" smtClean="0"/>
              <a:t>Current Probe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33650"/>
            <a:ext cx="7772400" cy="12001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chemeClr val="tx1"/>
                </a:solidFill>
              </a:rPr>
              <a:t>Mid-Point </a:t>
            </a:r>
            <a:r>
              <a:rPr lang="en-US" b="1" dirty="0" smtClean="0">
                <a:solidFill>
                  <a:schemeClr val="tx1"/>
                </a:solidFill>
              </a:rPr>
              <a:t>Review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3733800"/>
            <a:ext cx="2786063" cy="11858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algn="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300" b="1" dirty="0">
                <a:solidFill>
                  <a:schemeClr val="tx2"/>
                </a:solidFill>
                <a:latin typeface="Calibri" pitchFamily="34" charset="0"/>
              </a:rPr>
              <a:t>Amy </a:t>
            </a:r>
            <a:r>
              <a:rPr lang="en-US" sz="2300" b="1" dirty="0">
                <a:solidFill>
                  <a:schemeClr val="tx2"/>
                </a:solidFill>
                <a:latin typeface="Calibri" pitchFamily="34" charset="0"/>
              </a:rPr>
              <a:t>Eckerle</a:t>
            </a:r>
            <a:endParaRPr lang="en-US" sz="2300" b="1" dirty="0">
              <a:solidFill>
                <a:schemeClr val="tx2"/>
              </a:solidFill>
              <a:latin typeface="Calibri" pitchFamily="34" charset="0"/>
            </a:endParaRPr>
          </a:p>
          <a:p>
            <a:pPr algn="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300" b="1" dirty="0">
                <a:solidFill>
                  <a:schemeClr val="tx2"/>
                </a:solidFill>
                <a:latin typeface="Calibri" pitchFamily="34" charset="0"/>
              </a:rPr>
              <a:t>Andrew Whittington</a:t>
            </a:r>
          </a:p>
          <a:p>
            <a:pPr algn="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300" b="1" dirty="0">
                <a:solidFill>
                  <a:schemeClr val="tx2"/>
                </a:solidFill>
                <a:latin typeface="Calibri" pitchFamily="34" charset="0"/>
              </a:rPr>
              <a:t>Philip Witherspoon</a:t>
            </a: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-1295400" y="304800"/>
            <a:ext cx="3309938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700" b="1" dirty="0">
                <a:solidFill>
                  <a:schemeClr val="tx2"/>
                </a:solidFill>
                <a:latin typeface="Calibri" pitchFamily="34" charset="0"/>
              </a:rPr>
              <a:t>Team 16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429000"/>
            <a:ext cx="266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5983287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NHMFL</a:t>
            </a:r>
          </a:p>
          <a:p>
            <a:r>
              <a:rPr lang="en-US" b="1" dirty="0">
                <a:latin typeface="Calibri" pitchFamily="34" charset="0"/>
              </a:rPr>
              <a:t>Applied Superconductivity Center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87FC6-8772-4881-B5AB-7455E039962D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HTS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Spacers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Keeps rods from swinging or touching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Have holes drilled for voltage taps, copper leads, and support rods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Will connect to G-10 casing via holes screws  </a:t>
            </a:r>
          </a:p>
          <a:p>
            <a:pPr fontAlgn="auto">
              <a:spcAft>
                <a:spcPts val="0"/>
              </a:spcAft>
              <a:defRPr/>
            </a:pPr>
            <a:endParaRPr lang="en-US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pic>
        <p:nvPicPr>
          <p:cNvPr id="9220" name="Picture 3" descr="E:\pics for amy\Probe_full_length.bmp"/>
          <p:cNvPicPr>
            <a:picLocks noChangeAspect="1" noChangeArrowheads="1"/>
          </p:cNvPicPr>
          <p:nvPr/>
        </p:nvPicPr>
        <p:blipFill>
          <a:blip r:embed="rId2" cstate="print"/>
          <a:srcRect r="88750" b="14844"/>
          <a:stretch>
            <a:fillRect/>
          </a:stretch>
        </p:blipFill>
        <p:spPr bwMode="auto">
          <a:xfrm>
            <a:off x="81534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8486775" y="59436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672" y="1219200"/>
            <a:ext cx="552328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1219200"/>
            <a:ext cx="53340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6934200" y="4648200"/>
            <a:ext cx="1524000" cy="13716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HTS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G-10 Support Rods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Prevents rods from twisting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Screwed into top spacer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Clamp placed on bottom spacer will allow for upward motion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400" b="1" dirty="0" smtClean="0"/>
          </a:p>
          <a:p>
            <a:pPr fontAlgn="auto">
              <a:spcAft>
                <a:spcPts val="0"/>
              </a:spcAft>
              <a:defRPr/>
            </a:pPr>
            <a:endParaRPr lang="en-US" sz="2400" b="1" dirty="0" smtClean="0"/>
          </a:p>
          <a:p>
            <a:pPr fontAlgn="auto">
              <a:spcAft>
                <a:spcPts val="0"/>
              </a:spcAft>
              <a:defRPr/>
            </a:pPr>
            <a:endParaRPr lang="en-US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pic>
        <p:nvPicPr>
          <p:cNvPr id="9220" name="Picture 3" descr="E:\pics for amy\Probe_full_length.bmp"/>
          <p:cNvPicPr>
            <a:picLocks noChangeAspect="1" noChangeArrowheads="1"/>
          </p:cNvPicPr>
          <p:nvPr/>
        </p:nvPicPr>
        <p:blipFill>
          <a:blip r:embed="rId2" cstate="print"/>
          <a:srcRect r="88750" b="14844"/>
          <a:stretch>
            <a:fillRect/>
          </a:stretch>
        </p:blipFill>
        <p:spPr bwMode="auto">
          <a:xfrm>
            <a:off x="81534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8486775" y="59436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672" y="1219200"/>
            <a:ext cx="552328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1219200"/>
            <a:ext cx="53340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6934200" y="4648200"/>
            <a:ext cx="1524000" cy="13716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1219200"/>
            <a:ext cx="59482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HTS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G-10 Casing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Adds durability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Prevents bending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2400" b="1" dirty="0" smtClean="0"/>
          </a:p>
          <a:p>
            <a:pPr fontAlgn="auto">
              <a:spcAft>
                <a:spcPts val="0"/>
              </a:spcAft>
              <a:defRPr/>
            </a:pPr>
            <a:endParaRPr lang="en-US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pic>
        <p:nvPicPr>
          <p:cNvPr id="9220" name="Picture 3" descr="E:\pics for amy\Probe_full_length.bmp"/>
          <p:cNvPicPr>
            <a:picLocks noChangeAspect="1" noChangeArrowheads="1"/>
          </p:cNvPicPr>
          <p:nvPr/>
        </p:nvPicPr>
        <p:blipFill>
          <a:blip r:embed="rId2" cstate="print"/>
          <a:srcRect r="88750" b="14844"/>
          <a:stretch>
            <a:fillRect/>
          </a:stretch>
        </p:blipFill>
        <p:spPr bwMode="auto">
          <a:xfrm>
            <a:off x="81534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8486775" y="59436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672" y="1219200"/>
            <a:ext cx="552328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1219200"/>
            <a:ext cx="53340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6934200" y="4648200"/>
            <a:ext cx="1524000" cy="13716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1219200"/>
            <a:ext cx="59482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1" y="1219200"/>
            <a:ext cx="609600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24600" y="1219200"/>
            <a:ext cx="609600" cy="547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Holder Redesign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5105400"/>
          </a:xfrm>
        </p:spPr>
        <p:txBody>
          <a:bodyPr/>
          <a:lstStyle/>
          <a:p>
            <a:r>
              <a:rPr lang="en-US" b="1" dirty="0" smtClean="0"/>
              <a:t>Reduction in leads required new design </a:t>
            </a:r>
          </a:p>
          <a:p>
            <a:r>
              <a:rPr lang="en-US" b="1" dirty="0" smtClean="0"/>
              <a:t>New design features</a:t>
            </a:r>
          </a:p>
          <a:p>
            <a:pPr lvl="1"/>
            <a:r>
              <a:rPr lang="en-US" b="1" dirty="0" smtClean="0"/>
              <a:t>Avoidance of bending copper</a:t>
            </a:r>
          </a:p>
          <a:p>
            <a:pPr lvl="1"/>
            <a:r>
              <a:rPr lang="en-US" b="1" dirty="0" smtClean="0"/>
              <a:t>Using 6 current leads for 8 samples</a:t>
            </a:r>
          </a:p>
          <a:p>
            <a:pPr lvl="1"/>
            <a:r>
              <a:rPr lang="en-US" b="1" dirty="0" smtClean="0"/>
              <a:t>Mounting for spiral sample</a:t>
            </a:r>
          </a:p>
          <a:p>
            <a:r>
              <a:rPr lang="en-US" b="1" dirty="0" smtClean="0"/>
              <a:t>Need to order copper for sample holder</a:t>
            </a:r>
          </a:p>
          <a:p>
            <a:pPr lvl="1"/>
            <a:endParaRPr lang="en-US" dirty="0" smtClean="0"/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828800"/>
            <a:ext cx="26987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Parts en Route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8 </a:t>
            </a:r>
            <a:r>
              <a:rPr lang="en-US" b="1" dirty="0" smtClean="0"/>
              <a:t>ft</a:t>
            </a:r>
            <a:r>
              <a:rPr lang="en-US" b="1" dirty="0" smtClean="0"/>
              <a:t> current leads (qty. 6)</a:t>
            </a:r>
          </a:p>
          <a:p>
            <a:r>
              <a:rPr lang="en-US" b="1" dirty="0" smtClean="0"/>
              <a:t>Current connects (qty. 6) </a:t>
            </a:r>
          </a:p>
          <a:p>
            <a:r>
              <a:rPr lang="en-US" b="1" dirty="0" smtClean="0"/>
              <a:t>Copper for sample holder</a:t>
            </a:r>
          </a:p>
          <a:p>
            <a:r>
              <a:rPr lang="en-US" b="1" dirty="0" smtClean="0"/>
              <a:t>G-10 Rods (qty. 4)</a:t>
            </a:r>
          </a:p>
          <a:p>
            <a:r>
              <a:rPr lang="en-US" b="1" dirty="0" smtClean="0"/>
              <a:t>Stycast</a:t>
            </a:r>
            <a:endParaRPr lang="en-US" b="1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sp>
        <p:nvSpPr>
          <p:cNvPr id="15363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Sample holder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Copper leads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Current connects</a:t>
            </a:r>
          </a:p>
        </p:txBody>
      </p:sp>
      <p:sp>
        <p:nvSpPr>
          <p:cNvPr id="15364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276600"/>
            <a:ext cx="4040188" cy="2849562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15365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G-10 top flange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Spacers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Jacket welding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Connector</a:t>
            </a:r>
          </a:p>
          <a:p>
            <a:endParaRPr lang="en-US" dirty="0" smtClean="0"/>
          </a:p>
        </p:txBody>
      </p:sp>
      <p:pic>
        <p:nvPicPr>
          <p:cNvPr id="15367" name="Picture 3" descr="E:\pics for amy\Probe_full_length.bmp"/>
          <p:cNvPicPr>
            <a:picLocks noChangeAspect="1" noChangeArrowheads="1"/>
          </p:cNvPicPr>
          <p:nvPr/>
        </p:nvPicPr>
        <p:blipFill>
          <a:blip r:embed="rId3" cstate="print"/>
          <a:srcRect r="88750" b="14844"/>
          <a:stretch>
            <a:fillRect/>
          </a:stretch>
        </p:blipFill>
        <p:spPr bwMode="auto">
          <a:xfrm>
            <a:off x="80772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sp>
        <p:nvSpPr>
          <p:cNvPr id="15363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spcBef>
                <a:spcPts val="168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Sample holder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Copper leads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Current connects</a:t>
            </a:r>
          </a:p>
        </p:txBody>
      </p:sp>
      <p:sp>
        <p:nvSpPr>
          <p:cNvPr id="15364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276600"/>
            <a:ext cx="4040188" cy="2849562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15365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G-10 top flange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Spacers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Jacket welding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Connector</a:t>
            </a:r>
          </a:p>
          <a:p>
            <a:endParaRPr lang="en-US" dirty="0" smtClean="0"/>
          </a:p>
        </p:txBody>
      </p:sp>
      <p:pic>
        <p:nvPicPr>
          <p:cNvPr id="15367" name="Picture 3" descr="E:\pics for amy\Probe_full_length.bmp"/>
          <p:cNvPicPr>
            <a:picLocks noChangeAspect="1" noChangeArrowheads="1"/>
          </p:cNvPicPr>
          <p:nvPr/>
        </p:nvPicPr>
        <p:blipFill>
          <a:blip r:embed="rId3" cstate="print"/>
          <a:srcRect r="88750" b="14844"/>
          <a:stretch>
            <a:fillRect/>
          </a:stretch>
        </p:blipFill>
        <p:spPr bwMode="auto">
          <a:xfrm>
            <a:off x="80772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sp>
        <p:nvSpPr>
          <p:cNvPr id="15363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Sample holder</a:t>
            </a:r>
          </a:p>
          <a:p>
            <a:pPr>
              <a:spcBef>
                <a:spcPts val="168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Copper leads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Current connects</a:t>
            </a:r>
          </a:p>
        </p:txBody>
      </p:sp>
      <p:sp>
        <p:nvSpPr>
          <p:cNvPr id="15364" name="Content Placeholder 5"/>
          <p:cNvSpPr>
            <a:spLocks noGrp="1"/>
          </p:cNvSpPr>
          <p:nvPr>
            <p:ph sz="half" idx="2"/>
          </p:nvPr>
        </p:nvSpPr>
        <p:spPr>
          <a:xfrm>
            <a:off x="457200" y="3276600"/>
            <a:ext cx="4040188" cy="2849562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15365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G-10 top flange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Spacers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Jacket welding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Connector</a:t>
            </a:r>
          </a:p>
          <a:p>
            <a:endParaRPr lang="en-US" dirty="0" smtClean="0"/>
          </a:p>
        </p:txBody>
      </p:sp>
      <p:pic>
        <p:nvPicPr>
          <p:cNvPr id="15367" name="Picture 3" descr="E:\pics for amy\Probe_full_length.bmp"/>
          <p:cNvPicPr>
            <a:picLocks noChangeAspect="1" noChangeArrowheads="1"/>
          </p:cNvPicPr>
          <p:nvPr/>
        </p:nvPicPr>
        <p:blipFill>
          <a:blip r:embed="rId3" cstate="print"/>
          <a:srcRect r="88750" b="14844"/>
          <a:stretch>
            <a:fillRect/>
          </a:stretch>
        </p:blipFill>
        <p:spPr bwMode="auto">
          <a:xfrm>
            <a:off x="80772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pic>
        <p:nvPicPr>
          <p:cNvPr id="16390" name="Picture 3" descr="E:\pics for amy\Probe_full_length.bmp"/>
          <p:cNvPicPr>
            <a:picLocks noChangeAspect="1" noChangeArrowheads="1"/>
          </p:cNvPicPr>
          <p:nvPr/>
        </p:nvPicPr>
        <p:blipFill>
          <a:blip r:embed="rId2" cstate="print"/>
          <a:srcRect r="88750" b="14844"/>
          <a:stretch>
            <a:fillRect/>
          </a:stretch>
        </p:blipFill>
        <p:spPr bwMode="auto">
          <a:xfrm>
            <a:off x="8077200" y="0"/>
            <a:ext cx="106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Sample holder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Copper leads</a:t>
            </a:r>
          </a:p>
          <a:p>
            <a:pPr>
              <a:spcBef>
                <a:spcPts val="168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Current connects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G-10 top flange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Spacers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Jacket welding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Connector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pic>
        <p:nvPicPr>
          <p:cNvPr id="17415" name="Picture 3" descr="E:\pics for amy\Probe_full_length.bmp"/>
          <p:cNvPicPr>
            <a:picLocks noChangeAspect="1" noChangeArrowheads="1"/>
          </p:cNvPicPr>
          <p:nvPr/>
        </p:nvPicPr>
        <p:blipFill>
          <a:blip r:embed="rId2" cstate="print"/>
          <a:srcRect r="88750" b="14844"/>
          <a:stretch>
            <a:fillRect/>
          </a:stretch>
        </p:blipFill>
        <p:spPr bwMode="auto">
          <a:xfrm>
            <a:off x="80772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8077200" y="0"/>
            <a:ext cx="10668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417" name="Picture 2"/>
          <p:cNvPicPr>
            <a:picLocks noChangeAspect="1" noChangeArrowheads="1"/>
          </p:cNvPicPr>
          <p:nvPr/>
        </p:nvPicPr>
        <p:blipFill>
          <a:blip r:embed="rId3" cstate="print"/>
          <a:srcRect r="39375" b="29688"/>
          <a:stretch>
            <a:fillRect/>
          </a:stretch>
        </p:blipFill>
        <p:spPr bwMode="auto">
          <a:xfrm>
            <a:off x="4419600" y="2590800"/>
            <a:ext cx="336708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flipV="1">
            <a:off x="6781800" y="304800"/>
            <a:ext cx="1524000" cy="2514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Sample holder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Copper leads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Current connects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spcBef>
                <a:spcPts val="168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G-10 top flange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Spacers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Jacket welding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Connector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3800475" y="2895600"/>
            <a:ext cx="1143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ctr">
              <a:buNone/>
            </a:pPr>
            <a:r>
              <a:rPr lang="en-US" sz="2400" b="1" dirty="0" smtClean="0"/>
              <a:t>Modify existing cryostat probe to conserve the amount of liquid helium, $5/liter of liquid He, used during a critical current measurement test.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1981200" cy="365125"/>
          </a:xfrm>
        </p:spPr>
        <p:txBody>
          <a:bodyPr/>
          <a:lstStyle/>
          <a:p>
            <a:pPr>
              <a:defRPr/>
            </a:pPr>
            <a:fld id="{92E2A59A-3886-4C2A-BA82-09ECD1F77E8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29075" y="28194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62475" y="28194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19475" y="26670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62475" y="26670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52875" y="51816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 flipH="1" flipV="1">
            <a:off x="4181475" y="5257800"/>
            <a:ext cx="76200" cy="460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 flipH="1" flipV="1">
            <a:off x="4486275" y="5257800"/>
            <a:ext cx="76200" cy="460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4235450" y="3429000"/>
            <a:ext cx="46038" cy="1838325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4486275" y="3429000"/>
            <a:ext cx="46038" cy="1838325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5629275" y="33528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190875" y="60198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267075" y="46482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943475" y="46482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943475" y="46482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67075" y="46482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943475" y="46482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267075" y="46482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14675" y="60198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3038475" y="4267200"/>
            <a:ext cx="2592388" cy="150813"/>
          </a:xfrm>
          <a:custGeom>
            <a:avLst/>
            <a:gdLst>
              <a:gd name="connsiteX0" fmla="*/ 0 w 2592324"/>
              <a:gd name="connsiteY0" fmla="*/ 129540 h 150876"/>
              <a:gd name="connsiteX1" fmla="*/ 82296 w 2592324"/>
              <a:gd name="connsiteY1" fmla="*/ 47244 h 150876"/>
              <a:gd name="connsiteX2" fmla="*/ 173736 w 2592324"/>
              <a:gd name="connsiteY2" fmla="*/ 138684 h 150876"/>
              <a:gd name="connsiteX3" fmla="*/ 292608 w 2592324"/>
              <a:gd name="connsiteY3" fmla="*/ 56388 h 150876"/>
              <a:gd name="connsiteX4" fmla="*/ 365760 w 2592324"/>
              <a:gd name="connsiteY4" fmla="*/ 129540 h 150876"/>
              <a:gd name="connsiteX5" fmla="*/ 466344 w 2592324"/>
              <a:gd name="connsiteY5" fmla="*/ 65532 h 150876"/>
              <a:gd name="connsiteX6" fmla="*/ 548640 w 2592324"/>
              <a:gd name="connsiteY6" fmla="*/ 138684 h 150876"/>
              <a:gd name="connsiteX7" fmla="*/ 649224 w 2592324"/>
              <a:gd name="connsiteY7" fmla="*/ 65532 h 150876"/>
              <a:gd name="connsiteX8" fmla="*/ 749808 w 2592324"/>
              <a:gd name="connsiteY8" fmla="*/ 138684 h 150876"/>
              <a:gd name="connsiteX9" fmla="*/ 822960 w 2592324"/>
              <a:gd name="connsiteY9" fmla="*/ 47244 h 150876"/>
              <a:gd name="connsiteX10" fmla="*/ 932688 w 2592324"/>
              <a:gd name="connsiteY10" fmla="*/ 147828 h 150876"/>
              <a:gd name="connsiteX11" fmla="*/ 1042416 w 2592324"/>
              <a:gd name="connsiteY11" fmla="*/ 28956 h 150876"/>
              <a:gd name="connsiteX12" fmla="*/ 1088136 w 2592324"/>
              <a:gd name="connsiteY12" fmla="*/ 138684 h 150876"/>
              <a:gd name="connsiteX13" fmla="*/ 1188720 w 2592324"/>
              <a:gd name="connsiteY13" fmla="*/ 56388 h 150876"/>
              <a:gd name="connsiteX14" fmla="*/ 1280160 w 2592324"/>
              <a:gd name="connsiteY14" fmla="*/ 138684 h 150876"/>
              <a:gd name="connsiteX15" fmla="*/ 1353312 w 2592324"/>
              <a:gd name="connsiteY15" fmla="*/ 38100 h 150876"/>
              <a:gd name="connsiteX16" fmla="*/ 1499616 w 2592324"/>
              <a:gd name="connsiteY16" fmla="*/ 147828 h 150876"/>
              <a:gd name="connsiteX17" fmla="*/ 1591056 w 2592324"/>
              <a:gd name="connsiteY17" fmla="*/ 47244 h 150876"/>
              <a:gd name="connsiteX18" fmla="*/ 1664208 w 2592324"/>
              <a:gd name="connsiteY18" fmla="*/ 129540 h 150876"/>
              <a:gd name="connsiteX19" fmla="*/ 1746504 w 2592324"/>
              <a:gd name="connsiteY19" fmla="*/ 65532 h 150876"/>
              <a:gd name="connsiteX20" fmla="*/ 1819656 w 2592324"/>
              <a:gd name="connsiteY20" fmla="*/ 129540 h 150876"/>
              <a:gd name="connsiteX21" fmla="*/ 1911096 w 2592324"/>
              <a:gd name="connsiteY21" fmla="*/ 38100 h 150876"/>
              <a:gd name="connsiteX22" fmla="*/ 1984248 w 2592324"/>
              <a:gd name="connsiteY22" fmla="*/ 129540 h 150876"/>
              <a:gd name="connsiteX23" fmla="*/ 2048256 w 2592324"/>
              <a:gd name="connsiteY23" fmla="*/ 47244 h 150876"/>
              <a:gd name="connsiteX24" fmla="*/ 2121408 w 2592324"/>
              <a:gd name="connsiteY24" fmla="*/ 129540 h 150876"/>
              <a:gd name="connsiteX25" fmla="*/ 2212848 w 2592324"/>
              <a:gd name="connsiteY25" fmla="*/ 47244 h 150876"/>
              <a:gd name="connsiteX26" fmla="*/ 2276856 w 2592324"/>
              <a:gd name="connsiteY26" fmla="*/ 120396 h 150876"/>
              <a:gd name="connsiteX27" fmla="*/ 2386584 w 2592324"/>
              <a:gd name="connsiteY27" fmla="*/ 47244 h 150876"/>
              <a:gd name="connsiteX28" fmla="*/ 2468880 w 2592324"/>
              <a:gd name="connsiteY28" fmla="*/ 111252 h 150876"/>
              <a:gd name="connsiteX29" fmla="*/ 2587752 w 2592324"/>
              <a:gd name="connsiteY29" fmla="*/ 1524 h 150876"/>
              <a:gd name="connsiteX30" fmla="*/ 2496312 w 2592324"/>
              <a:gd name="connsiteY30" fmla="*/ 120396 h 150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592324" h="150876">
                <a:moveTo>
                  <a:pt x="0" y="129540"/>
                </a:moveTo>
                <a:cubicBezTo>
                  <a:pt x="26670" y="87630"/>
                  <a:pt x="53340" y="45720"/>
                  <a:pt x="82296" y="47244"/>
                </a:cubicBezTo>
                <a:cubicBezTo>
                  <a:pt x="111252" y="48768"/>
                  <a:pt x="138684" y="137160"/>
                  <a:pt x="173736" y="138684"/>
                </a:cubicBezTo>
                <a:cubicBezTo>
                  <a:pt x="208788" y="140208"/>
                  <a:pt x="260604" y="57912"/>
                  <a:pt x="292608" y="56388"/>
                </a:cubicBezTo>
                <a:cubicBezTo>
                  <a:pt x="324612" y="54864"/>
                  <a:pt x="336804" y="128016"/>
                  <a:pt x="365760" y="129540"/>
                </a:cubicBezTo>
                <a:cubicBezTo>
                  <a:pt x="394716" y="131064"/>
                  <a:pt x="435864" y="64008"/>
                  <a:pt x="466344" y="65532"/>
                </a:cubicBezTo>
                <a:cubicBezTo>
                  <a:pt x="496824" y="67056"/>
                  <a:pt x="518160" y="138684"/>
                  <a:pt x="548640" y="138684"/>
                </a:cubicBezTo>
                <a:cubicBezTo>
                  <a:pt x="579120" y="138684"/>
                  <a:pt x="615696" y="65532"/>
                  <a:pt x="649224" y="65532"/>
                </a:cubicBezTo>
                <a:cubicBezTo>
                  <a:pt x="682752" y="65532"/>
                  <a:pt x="720852" y="141732"/>
                  <a:pt x="749808" y="138684"/>
                </a:cubicBezTo>
                <a:cubicBezTo>
                  <a:pt x="778764" y="135636"/>
                  <a:pt x="792480" y="45720"/>
                  <a:pt x="822960" y="47244"/>
                </a:cubicBezTo>
                <a:cubicBezTo>
                  <a:pt x="853440" y="48768"/>
                  <a:pt x="896112" y="150876"/>
                  <a:pt x="932688" y="147828"/>
                </a:cubicBezTo>
                <a:cubicBezTo>
                  <a:pt x="969264" y="144780"/>
                  <a:pt x="1016508" y="30480"/>
                  <a:pt x="1042416" y="28956"/>
                </a:cubicBezTo>
                <a:cubicBezTo>
                  <a:pt x="1068324" y="27432"/>
                  <a:pt x="1063752" y="134112"/>
                  <a:pt x="1088136" y="138684"/>
                </a:cubicBezTo>
                <a:cubicBezTo>
                  <a:pt x="1112520" y="143256"/>
                  <a:pt x="1156716" y="56388"/>
                  <a:pt x="1188720" y="56388"/>
                </a:cubicBezTo>
                <a:cubicBezTo>
                  <a:pt x="1220724" y="56388"/>
                  <a:pt x="1252728" y="141732"/>
                  <a:pt x="1280160" y="138684"/>
                </a:cubicBezTo>
                <a:cubicBezTo>
                  <a:pt x="1307592" y="135636"/>
                  <a:pt x="1316736" y="36576"/>
                  <a:pt x="1353312" y="38100"/>
                </a:cubicBezTo>
                <a:cubicBezTo>
                  <a:pt x="1389888" y="39624"/>
                  <a:pt x="1459992" y="146304"/>
                  <a:pt x="1499616" y="147828"/>
                </a:cubicBezTo>
                <a:cubicBezTo>
                  <a:pt x="1539240" y="149352"/>
                  <a:pt x="1563624" y="50292"/>
                  <a:pt x="1591056" y="47244"/>
                </a:cubicBezTo>
                <a:cubicBezTo>
                  <a:pt x="1618488" y="44196"/>
                  <a:pt x="1638300" y="126492"/>
                  <a:pt x="1664208" y="129540"/>
                </a:cubicBezTo>
                <a:cubicBezTo>
                  <a:pt x="1690116" y="132588"/>
                  <a:pt x="1720596" y="65532"/>
                  <a:pt x="1746504" y="65532"/>
                </a:cubicBezTo>
                <a:cubicBezTo>
                  <a:pt x="1772412" y="65532"/>
                  <a:pt x="1792224" y="134112"/>
                  <a:pt x="1819656" y="129540"/>
                </a:cubicBezTo>
                <a:cubicBezTo>
                  <a:pt x="1847088" y="124968"/>
                  <a:pt x="1883664" y="38100"/>
                  <a:pt x="1911096" y="38100"/>
                </a:cubicBezTo>
                <a:cubicBezTo>
                  <a:pt x="1938528" y="38100"/>
                  <a:pt x="1961388" y="128016"/>
                  <a:pt x="1984248" y="129540"/>
                </a:cubicBezTo>
                <a:cubicBezTo>
                  <a:pt x="2007108" y="131064"/>
                  <a:pt x="2025396" y="47244"/>
                  <a:pt x="2048256" y="47244"/>
                </a:cubicBezTo>
                <a:cubicBezTo>
                  <a:pt x="2071116" y="47244"/>
                  <a:pt x="2093976" y="129540"/>
                  <a:pt x="2121408" y="129540"/>
                </a:cubicBezTo>
                <a:cubicBezTo>
                  <a:pt x="2148840" y="129540"/>
                  <a:pt x="2186940" y="48768"/>
                  <a:pt x="2212848" y="47244"/>
                </a:cubicBezTo>
                <a:cubicBezTo>
                  <a:pt x="2238756" y="45720"/>
                  <a:pt x="2247900" y="120396"/>
                  <a:pt x="2276856" y="120396"/>
                </a:cubicBezTo>
                <a:cubicBezTo>
                  <a:pt x="2305812" y="120396"/>
                  <a:pt x="2354580" y="48768"/>
                  <a:pt x="2386584" y="47244"/>
                </a:cubicBezTo>
                <a:cubicBezTo>
                  <a:pt x="2418588" y="45720"/>
                  <a:pt x="2435352" y="118872"/>
                  <a:pt x="2468880" y="111252"/>
                </a:cubicBezTo>
                <a:cubicBezTo>
                  <a:pt x="2502408" y="103632"/>
                  <a:pt x="2583180" y="0"/>
                  <a:pt x="2587752" y="1524"/>
                </a:cubicBezTo>
                <a:cubicBezTo>
                  <a:pt x="2592324" y="3048"/>
                  <a:pt x="2544318" y="61722"/>
                  <a:pt x="2496312" y="120396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114675" y="33528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4714875" y="2971800"/>
            <a:ext cx="1752600" cy="76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111" idx="1"/>
          </p:cNvCxnSpPr>
          <p:nvPr/>
        </p:nvCxnSpPr>
        <p:spPr>
          <a:xfrm flipH="1" flipV="1">
            <a:off x="5248275" y="5257800"/>
            <a:ext cx="1219200" cy="1841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39" idx="21"/>
          </p:cNvCxnSpPr>
          <p:nvPr/>
        </p:nvCxnSpPr>
        <p:spPr>
          <a:xfrm flipH="1">
            <a:off x="4949825" y="4267200"/>
            <a:ext cx="1670050" cy="381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0" idx="1"/>
          </p:cNvCxnSpPr>
          <p:nvPr/>
        </p:nvCxnSpPr>
        <p:spPr>
          <a:xfrm>
            <a:off x="2657475" y="5257800"/>
            <a:ext cx="12954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657475" y="4038600"/>
            <a:ext cx="1600200" cy="76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12" idx="3"/>
          </p:cNvCxnSpPr>
          <p:nvPr/>
        </p:nvCxnSpPr>
        <p:spPr>
          <a:xfrm flipH="1">
            <a:off x="4551363" y="4953000"/>
            <a:ext cx="1458912" cy="3111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5" name="TextBox 59"/>
          <p:cNvSpPr txBox="1">
            <a:spLocks noChangeArrowheads="1"/>
          </p:cNvSpPr>
          <p:nvPr/>
        </p:nvSpPr>
        <p:spPr bwMode="auto">
          <a:xfrm>
            <a:off x="6543675" y="2819400"/>
            <a:ext cx="1533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Current Leads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4181475" y="3048000"/>
            <a:ext cx="990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7" name="TextBox 65"/>
          <p:cNvSpPr txBox="1">
            <a:spLocks noChangeArrowheads="1"/>
          </p:cNvSpPr>
          <p:nvPr/>
        </p:nvSpPr>
        <p:spPr bwMode="auto">
          <a:xfrm>
            <a:off x="6619875" y="4114800"/>
            <a:ext cx="1370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Helium level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5629275" y="38100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9" name="TextBox 69"/>
          <p:cNvSpPr txBox="1">
            <a:spLocks noChangeArrowheads="1"/>
          </p:cNvSpPr>
          <p:nvPr/>
        </p:nvSpPr>
        <p:spPr bwMode="auto">
          <a:xfrm>
            <a:off x="6848475" y="3581400"/>
            <a:ext cx="1008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Cryostat</a:t>
            </a:r>
          </a:p>
        </p:txBody>
      </p:sp>
      <p:sp>
        <p:nvSpPr>
          <p:cNvPr id="3110" name="TextBox 70"/>
          <p:cNvSpPr txBox="1">
            <a:spLocks noChangeArrowheads="1"/>
          </p:cNvSpPr>
          <p:nvPr/>
        </p:nvSpPr>
        <p:spPr bwMode="auto">
          <a:xfrm>
            <a:off x="6010275" y="4724400"/>
            <a:ext cx="1271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Voltage tap</a:t>
            </a:r>
          </a:p>
        </p:txBody>
      </p:sp>
      <p:sp>
        <p:nvSpPr>
          <p:cNvPr id="3111" name="TextBox 71"/>
          <p:cNvSpPr txBox="1">
            <a:spLocks noChangeArrowheads="1"/>
          </p:cNvSpPr>
          <p:nvPr/>
        </p:nvSpPr>
        <p:spPr bwMode="auto">
          <a:xfrm>
            <a:off x="6467475" y="5257800"/>
            <a:ext cx="927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Magnet</a:t>
            </a:r>
          </a:p>
        </p:txBody>
      </p:sp>
      <p:sp>
        <p:nvSpPr>
          <p:cNvPr id="3112" name="TextBox 75"/>
          <p:cNvSpPr txBox="1">
            <a:spLocks noChangeArrowheads="1"/>
          </p:cNvSpPr>
          <p:nvPr/>
        </p:nvSpPr>
        <p:spPr bwMode="auto">
          <a:xfrm>
            <a:off x="1819275" y="5105400"/>
            <a:ext cx="88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Sample</a:t>
            </a:r>
          </a:p>
        </p:txBody>
      </p:sp>
      <p:sp>
        <p:nvSpPr>
          <p:cNvPr id="3113" name="TextBox 77"/>
          <p:cNvSpPr txBox="1">
            <a:spLocks noChangeArrowheads="1"/>
          </p:cNvSpPr>
          <p:nvPr/>
        </p:nvSpPr>
        <p:spPr bwMode="auto">
          <a:xfrm>
            <a:off x="1219200" y="3733800"/>
            <a:ext cx="174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Voltage tap wire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3038475" y="3124200"/>
            <a:ext cx="762000" cy="76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5" name="TextBox 82"/>
          <p:cNvSpPr txBox="1">
            <a:spLocks noChangeArrowheads="1"/>
          </p:cNvSpPr>
          <p:nvPr/>
        </p:nvSpPr>
        <p:spPr bwMode="auto">
          <a:xfrm>
            <a:off x="1438275" y="2819400"/>
            <a:ext cx="2182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Stainless Steel Jacket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pic>
        <p:nvPicPr>
          <p:cNvPr id="18439" name="Picture 2" descr="E:\pics for amy\Probe_full_length_naked.bmp"/>
          <p:cNvPicPr>
            <a:picLocks noChangeAspect="1" noChangeArrowheads="1"/>
          </p:cNvPicPr>
          <p:nvPr/>
        </p:nvPicPr>
        <p:blipFill>
          <a:blip r:embed="rId2" cstate="print"/>
          <a:srcRect r="85625" b="14844"/>
          <a:stretch>
            <a:fillRect/>
          </a:stretch>
        </p:blipFill>
        <p:spPr bwMode="auto">
          <a:xfrm>
            <a:off x="7696200" y="0"/>
            <a:ext cx="1447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8305800" y="1524000"/>
            <a:ext cx="3810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305800" y="3962400"/>
            <a:ext cx="3810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8442" name="Picture 3"/>
          <p:cNvPicPr>
            <a:picLocks noChangeAspect="1" noChangeArrowheads="1"/>
          </p:cNvPicPr>
          <p:nvPr/>
        </p:nvPicPr>
        <p:blipFill>
          <a:blip r:embed="rId3" cstate="print"/>
          <a:srcRect r="48750" b="40625"/>
          <a:stretch>
            <a:fillRect/>
          </a:stretch>
        </p:blipFill>
        <p:spPr bwMode="auto">
          <a:xfrm>
            <a:off x="4419600" y="2438400"/>
            <a:ext cx="312487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>
            <a:endCxn id="9" idx="3"/>
          </p:cNvCxnSpPr>
          <p:nvPr/>
        </p:nvCxnSpPr>
        <p:spPr>
          <a:xfrm flipV="1">
            <a:off x="6705600" y="1784350"/>
            <a:ext cx="1655763" cy="1111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2"/>
          </p:cNvCxnSpPr>
          <p:nvPr/>
        </p:nvCxnSpPr>
        <p:spPr>
          <a:xfrm flipV="1">
            <a:off x="7239000" y="4114800"/>
            <a:ext cx="10668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Sample holder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Copper leads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Current connects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G-10 top flange</a:t>
            </a:r>
          </a:p>
          <a:p>
            <a:pPr>
              <a:spcBef>
                <a:spcPts val="168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Spacers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Jacket welding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Connector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pic>
        <p:nvPicPr>
          <p:cNvPr id="19463" name="Picture 3" descr="E:\pics for amy\Probe_full_length.bmp"/>
          <p:cNvPicPr>
            <a:picLocks noChangeAspect="1" noChangeArrowheads="1"/>
          </p:cNvPicPr>
          <p:nvPr/>
        </p:nvPicPr>
        <p:blipFill>
          <a:blip r:embed="rId2" cstate="print"/>
          <a:srcRect r="88750" b="14844"/>
          <a:stretch>
            <a:fillRect/>
          </a:stretch>
        </p:blipFill>
        <p:spPr bwMode="auto">
          <a:xfrm>
            <a:off x="80772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Sample holder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Copper leads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Current connects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G-10 top flange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Spacers</a:t>
            </a:r>
          </a:p>
          <a:p>
            <a:pPr>
              <a:spcBef>
                <a:spcPts val="168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Jacket welding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Connector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pic>
        <p:nvPicPr>
          <p:cNvPr id="20487" name="Picture 3" descr="E:\pics for amy\Probe_full_length.bmp"/>
          <p:cNvPicPr>
            <a:picLocks noChangeAspect="1" noChangeArrowheads="1"/>
          </p:cNvPicPr>
          <p:nvPr/>
        </p:nvPicPr>
        <p:blipFill>
          <a:blip r:embed="rId2" cstate="print"/>
          <a:srcRect r="88750" b="14844"/>
          <a:stretch>
            <a:fillRect/>
          </a:stretch>
        </p:blipFill>
        <p:spPr bwMode="auto">
          <a:xfrm>
            <a:off x="81534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8534400" y="6629400"/>
            <a:ext cx="3810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Arrow Connector 10"/>
          <p:cNvCxnSpPr>
            <a:endCxn id="9" idx="1"/>
          </p:cNvCxnSpPr>
          <p:nvPr/>
        </p:nvCxnSpPr>
        <p:spPr>
          <a:xfrm>
            <a:off x="5943600" y="5029200"/>
            <a:ext cx="2646363" cy="16335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514600"/>
            <a:ext cx="3014663" cy="31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Sample holder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Copper leads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Current connects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G-10 top flange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Spacers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Jacket welding</a:t>
            </a:r>
          </a:p>
          <a:p>
            <a:pPr>
              <a:spcBef>
                <a:spcPts val="168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Guide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Connector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Machining</a:t>
            </a:r>
          </a:p>
        </p:txBody>
      </p:sp>
      <p:pic>
        <p:nvPicPr>
          <p:cNvPr id="21511" name="Picture 2" descr="E:\pics for amy\Probe_full_length_naked.bmp"/>
          <p:cNvPicPr>
            <a:picLocks noChangeAspect="1" noChangeArrowheads="1"/>
          </p:cNvPicPr>
          <p:nvPr/>
        </p:nvPicPr>
        <p:blipFill>
          <a:blip r:embed="rId2" cstate="print"/>
          <a:srcRect r="85625" b="14844"/>
          <a:stretch>
            <a:fillRect/>
          </a:stretch>
        </p:blipFill>
        <p:spPr bwMode="auto">
          <a:xfrm>
            <a:off x="7696200" y="0"/>
            <a:ext cx="1447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8229600" y="2971800"/>
            <a:ext cx="5334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1513" name="Picture 2"/>
          <p:cNvPicPr>
            <a:picLocks noChangeAspect="1" noChangeArrowheads="1"/>
          </p:cNvPicPr>
          <p:nvPr/>
        </p:nvPicPr>
        <p:blipFill>
          <a:blip r:embed="rId3" cstate="print"/>
          <a:srcRect r="58125" b="23438"/>
          <a:stretch>
            <a:fillRect/>
          </a:stretch>
        </p:blipFill>
        <p:spPr bwMode="auto">
          <a:xfrm>
            <a:off x="4343400" y="2362200"/>
            <a:ext cx="260508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>
            <a:endCxn id="10" idx="2"/>
          </p:cNvCxnSpPr>
          <p:nvPr/>
        </p:nvCxnSpPr>
        <p:spPr>
          <a:xfrm flipV="1">
            <a:off x="6781800" y="3200400"/>
            <a:ext cx="1447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4040188" cy="1706562"/>
          </a:xfrm>
        </p:spPr>
        <p:txBody>
          <a:bodyPr/>
          <a:lstStyle/>
          <a:p>
            <a:r>
              <a:rPr lang="en-US" dirty="0" smtClean="0"/>
              <a:t>Parts Needing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Sample holder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Copper leads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Current connects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3159125"/>
            <a:ext cx="4041775" cy="3089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Parts Undergoing Machining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G-10 top flange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Spacers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Jacket welding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Guide</a:t>
            </a:r>
          </a:p>
          <a:p>
            <a:pPr>
              <a:spcBef>
                <a:spcPts val="168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Connector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D8B41-3EC2-44A4-9B26-9AE8466F8E3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Testing</a:t>
            </a:r>
          </a:p>
        </p:txBody>
      </p:sp>
      <p:sp>
        <p:nvSpPr>
          <p:cNvPr id="22531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Testing can only occur when the final design has been completely finished </a:t>
            </a:r>
          </a:p>
          <a:p>
            <a:r>
              <a:rPr lang="en-US" b="1" dirty="0" smtClean="0"/>
              <a:t>Place probe in existing cryostat for regular testing</a:t>
            </a:r>
          </a:p>
          <a:p>
            <a:r>
              <a:rPr lang="en-US" b="1" dirty="0" smtClean="0"/>
              <a:t>Compare helium losses with the existing design</a:t>
            </a:r>
          </a:p>
          <a:p>
            <a:r>
              <a:rPr lang="en-US" b="1" dirty="0" smtClean="0"/>
              <a:t>Comparing weight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 l="7500" t="10156" r="8125" b="33594"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0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Constraints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Constraints</a:t>
            </a:r>
          </a:p>
          <a:p>
            <a:pPr lvl="1"/>
            <a:r>
              <a:rPr lang="en-US" b="1" dirty="0" smtClean="0"/>
              <a:t>Test 6-8 samples</a:t>
            </a:r>
          </a:p>
          <a:p>
            <a:pPr lvl="1"/>
            <a:r>
              <a:rPr lang="en-US" b="1" dirty="0" smtClean="0"/>
              <a:t>Budget of $4000</a:t>
            </a:r>
          </a:p>
          <a:p>
            <a:pPr lvl="1"/>
            <a:r>
              <a:rPr lang="en-US" b="1" dirty="0" smtClean="0"/>
              <a:t>Constant casing diameter</a:t>
            </a:r>
          </a:p>
          <a:p>
            <a:pPr lvl="1"/>
            <a:r>
              <a:rPr lang="en-US" b="1" dirty="0" smtClean="0"/>
              <a:t>Minimum length to reach center of cryostat </a:t>
            </a:r>
          </a:p>
          <a:p>
            <a:endParaRPr lang="en-US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6858000" y="2819400"/>
            <a:ext cx="1143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Freeform 29"/>
          <p:cNvSpPr/>
          <p:nvPr/>
        </p:nvSpPr>
        <p:spPr>
          <a:xfrm>
            <a:off x="6170613" y="4191000"/>
            <a:ext cx="2592387" cy="150813"/>
          </a:xfrm>
          <a:custGeom>
            <a:avLst/>
            <a:gdLst>
              <a:gd name="connsiteX0" fmla="*/ 0 w 2592324"/>
              <a:gd name="connsiteY0" fmla="*/ 129540 h 150876"/>
              <a:gd name="connsiteX1" fmla="*/ 82296 w 2592324"/>
              <a:gd name="connsiteY1" fmla="*/ 47244 h 150876"/>
              <a:gd name="connsiteX2" fmla="*/ 173736 w 2592324"/>
              <a:gd name="connsiteY2" fmla="*/ 138684 h 150876"/>
              <a:gd name="connsiteX3" fmla="*/ 292608 w 2592324"/>
              <a:gd name="connsiteY3" fmla="*/ 56388 h 150876"/>
              <a:gd name="connsiteX4" fmla="*/ 365760 w 2592324"/>
              <a:gd name="connsiteY4" fmla="*/ 129540 h 150876"/>
              <a:gd name="connsiteX5" fmla="*/ 466344 w 2592324"/>
              <a:gd name="connsiteY5" fmla="*/ 65532 h 150876"/>
              <a:gd name="connsiteX6" fmla="*/ 548640 w 2592324"/>
              <a:gd name="connsiteY6" fmla="*/ 138684 h 150876"/>
              <a:gd name="connsiteX7" fmla="*/ 649224 w 2592324"/>
              <a:gd name="connsiteY7" fmla="*/ 65532 h 150876"/>
              <a:gd name="connsiteX8" fmla="*/ 749808 w 2592324"/>
              <a:gd name="connsiteY8" fmla="*/ 138684 h 150876"/>
              <a:gd name="connsiteX9" fmla="*/ 822960 w 2592324"/>
              <a:gd name="connsiteY9" fmla="*/ 47244 h 150876"/>
              <a:gd name="connsiteX10" fmla="*/ 932688 w 2592324"/>
              <a:gd name="connsiteY10" fmla="*/ 147828 h 150876"/>
              <a:gd name="connsiteX11" fmla="*/ 1042416 w 2592324"/>
              <a:gd name="connsiteY11" fmla="*/ 28956 h 150876"/>
              <a:gd name="connsiteX12" fmla="*/ 1088136 w 2592324"/>
              <a:gd name="connsiteY12" fmla="*/ 138684 h 150876"/>
              <a:gd name="connsiteX13" fmla="*/ 1188720 w 2592324"/>
              <a:gd name="connsiteY13" fmla="*/ 56388 h 150876"/>
              <a:gd name="connsiteX14" fmla="*/ 1280160 w 2592324"/>
              <a:gd name="connsiteY14" fmla="*/ 138684 h 150876"/>
              <a:gd name="connsiteX15" fmla="*/ 1353312 w 2592324"/>
              <a:gd name="connsiteY15" fmla="*/ 38100 h 150876"/>
              <a:gd name="connsiteX16" fmla="*/ 1499616 w 2592324"/>
              <a:gd name="connsiteY16" fmla="*/ 147828 h 150876"/>
              <a:gd name="connsiteX17" fmla="*/ 1591056 w 2592324"/>
              <a:gd name="connsiteY17" fmla="*/ 47244 h 150876"/>
              <a:gd name="connsiteX18" fmla="*/ 1664208 w 2592324"/>
              <a:gd name="connsiteY18" fmla="*/ 129540 h 150876"/>
              <a:gd name="connsiteX19" fmla="*/ 1746504 w 2592324"/>
              <a:gd name="connsiteY19" fmla="*/ 65532 h 150876"/>
              <a:gd name="connsiteX20" fmla="*/ 1819656 w 2592324"/>
              <a:gd name="connsiteY20" fmla="*/ 129540 h 150876"/>
              <a:gd name="connsiteX21" fmla="*/ 1911096 w 2592324"/>
              <a:gd name="connsiteY21" fmla="*/ 38100 h 150876"/>
              <a:gd name="connsiteX22" fmla="*/ 1984248 w 2592324"/>
              <a:gd name="connsiteY22" fmla="*/ 129540 h 150876"/>
              <a:gd name="connsiteX23" fmla="*/ 2048256 w 2592324"/>
              <a:gd name="connsiteY23" fmla="*/ 47244 h 150876"/>
              <a:gd name="connsiteX24" fmla="*/ 2121408 w 2592324"/>
              <a:gd name="connsiteY24" fmla="*/ 129540 h 150876"/>
              <a:gd name="connsiteX25" fmla="*/ 2212848 w 2592324"/>
              <a:gd name="connsiteY25" fmla="*/ 47244 h 150876"/>
              <a:gd name="connsiteX26" fmla="*/ 2276856 w 2592324"/>
              <a:gd name="connsiteY26" fmla="*/ 120396 h 150876"/>
              <a:gd name="connsiteX27" fmla="*/ 2386584 w 2592324"/>
              <a:gd name="connsiteY27" fmla="*/ 47244 h 150876"/>
              <a:gd name="connsiteX28" fmla="*/ 2468880 w 2592324"/>
              <a:gd name="connsiteY28" fmla="*/ 111252 h 150876"/>
              <a:gd name="connsiteX29" fmla="*/ 2587752 w 2592324"/>
              <a:gd name="connsiteY29" fmla="*/ 1524 h 150876"/>
              <a:gd name="connsiteX30" fmla="*/ 2496312 w 2592324"/>
              <a:gd name="connsiteY30" fmla="*/ 120396 h 150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592324" h="150876">
                <a:moveTo>
                  <a:pt x="0" y="129540"/>
                </a:moveTo>
                <a:cubicBezTo>
                  <a:pt x="26670" y="87630"/>
                  <a:pt x="53340" y="45720"/>
                  <a:pt x="82296" y="47244"/>
                </a:cubicBezTo>
                <a:cubicBezTo>
                  <a:pt x="111252" y="48768"/>
                  <a:pt x="138684" y="137160"/>
                  <a:pt x="173736" y="138684"/>
                </a:cubicBezTo>
                <a:cubicBezTo>
                  <a:pt x="208788" y="140208"/>
                  <a:pt x="260604" y="57912"/>
                  <a:pt x="292608" y="56388"/>
                </a:cubicBezTo>
                <a:cubicBezTo>
                  <a:pt x="324612" y="54864"/>
                  <a:pt x="336804" y="128016"/>
                  <a:pt x="365760" y="129540"/>
                </a:cubicBezTo>
                <a:cubicBezTo>
                  <a:pt x="394716" y="131064"/>
                  <a:pt x="435864" y="64008"/>
                  <a:pt x="466344" y="65532"/>
                </a:cubicBezTo>
                <a:cubicBezTo>
                  <a:pt x="496824" y="67056"/>
                  <a:pt x="518160" y="138684"/>
                  <a:pt x="548640" y="138684"/>
                </a:cubicBezTo>
                <a:cubicBezTo>
                  <a:pt x="579120" y="138684"/>
                  <a:pt x="615696" y="65532"/>
                  <a:pt x="649224" y="65532"/>
                </a:cubicBezTo>
                <a:cubicBezTo>
                  <a:pt x="682752" y="65532"/>
                  <a:pt x="720852" y="141732"/>
                  <a:pt x="749808" y="138684"/>
                </a:cubicBezTo>
                <a:cubicBezTo>
                  <a:pt x="778764" y="135636"/>
                  <a:pt x="792480" y="45720"/>
                  <a:pt x="822960" y="47244"/>
                </a:cubicBezTo>
                <a:cubicBezTo>
                  <a:pt x="853440" y="48768"/>
                  <a:pt x="896112" y="150876"/>
                  <a:pt x="932688" y="147828"/>
                </a:cubicBezTo>
                <a:cubicBezTo>
                  <a:pt x="969264" y="144780"/>
                  <a:pt x="1016508" y="30480"/>
                  <a:pt x="1042416" y="28956"/>
                </a:cubicBezTo>
                <a:cubicBezTo>
                  <a:pt x="1068324" y="27432"/>
                  <a:pt x="1063752" y="134112"/>
                  <a:pt x="1088136" y="138684"/>
                </a:cubicBezTo>
                <a:cubicBezTo>
                  <a:pt x="1112520" y="143256"/>
                  <a:pt x="1156716" y="56388"/>
                  <a:pt x="1188720" y="56388"/>
                </a:cubicBezTo>
                <a:cubicBezTo>
                  <a:pt x="1220724" y="56388"/>
                  <a:pt x="1252728" y="141732"/>
                  <a:pt x="1280160" y="138684"/>
                </a:cubicBezTo>
                <a:cubicBezTo>
                  <a:pt x="1307592" y="135636"/>
                  <a:pt x="1316736" y="36576"/>
                  <a:pt x="1353312" y="38100"/>
                </a:cubicBezTo>
                <a:cubicBezTo>
                  <a:pt x="1389888" y="39624"/>
                  <a:pt x="1459992" y="146304"/>
                  <a:pt x="1499616" y="147828"/>
                </a:cubicBezTo>
                <a:cubicBezTo>
                  <a:pt x="1539240" y="149352"/>
                  <a:pt x="1563624" y="50292"/>
                  <a:pt x="1591056" y="47244"/>
                </a:cubicBezTo>
                <a:cubicBezTo>
                  <a:pt x="1618488" y="44196"/>
                  <a:pt x="1638300" y="126492"/>
                  <a:pt x="1664208" y="129540"/>
                </a:cubicBezTo>
                <a:cubicBezTo>
                  <a:pt x="1690116" y="132588"/>
                  <a:pt x="1720596" y="65532"/>
                  <a:pt x="1746504" y="65532"/>
                </a:cubicBezTo>
                <a:cubicBezTo>
                  <a:pt x="1772412" y="65532"/>
                  <a:pt x="1792224" y="134112"/>
                  <a:pt x="1819656" y="129540"/>
                </a:cubicBezTo>
                <a:cubicBezTo>
                  <a:pt x="1847088" y="124968"/>
                  <a:pt x="1883664" y="38100"/>
                  <a:pt x="1911096" y="38100"/>
                </a:cubicBezTo>
                <a:cubicBezTo>
                  <a:pt x="1938528" y="38100"/>
                  <a:pt x="1961388" y="128016"/>
                  <a:pt x="1984248" y="129540"/>
                </a:cubicBezTo>
                <a:cubicBezTo>
                  <a:pt x="2007108" y="131064"/>
                  <a:pt x="2025396" y="47244"/>
                  <a:pt x="2048256" y="47244"/>
                </a:cubicBezTo>
                <a:cubicBezTo>
                  <a:pt x="2071116" y="47244"/>
                  <a:pt x="2093976" y="129540"/>
                  <a:pt x="2121408" y="129540"/>
                </a:cubicBezTo>
                <a:cubicBezTo>
                  <a:pt x="2148840" y="129540"/>
                  <a:pt x="2186940" y="48768"/>
                  <a:pt x="2212848" y="47244"/>
                </a:cubicBezTo>
                <a:cubicBezTo>
                  <a:pt x="2238756" y="45720"/>
                  <a:pt x="2247900" y="120396"/>
                  <a:pt x="2276856" y="120396"/>
                </a:cubicBezTo>
                <a:cubicBezTo>
                  <a:pt x="2305812" y="120396"/>
                  <a:pt x="2354580" y="48768"/>
                  <a:pt x="2386584" y="47244"/>
                </a:cubicBezTo>
                <a:cubicBezTo>
                  <a:pt x="2418588" y="45720"/>
                  <a:pt x="2435352" y="118872"/>
                  <a:pt x="2468880" y="111252"/>
                </a:cubicBezTo>
                <a:cubicBezTo>
                  <a:pt x="2502408" y="103632"/>
                  <a:pt x="2583180" y="0"/>
                  <a:pt x="2587752" y="1524"/>
                </a:cubicBezTo>
                <a:cubicBezTo>
                  <a:pt x="2592324" y="3048"/>
                  <a:pt x="2544318" y="61722"/>
                  <a:pt x="2496312" y="120396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HTS Leads and support</a:t>
            </a:r>
          </a:p>
        </p:txBody>
      </p:sp>
      <p:sp>
        <p:nvSpPr>
          <p:cNvPr id="512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1B87F-7F16-4EF7-BB20-0DF600E7B101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86600" y="2743200"/>
            <a:ext cx="152400" cy="13716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77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10400" y="51054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 flipH="1" flipV="1">
            <a:off x="7239000" y="5181600"/>
            <a:ext cx="76200" cy="460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 flipH="1" flipV="1">
            <a:off x="7543800" y="5181600"/>
            <a:ext cx="76200" cy="460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7294563" y="3352800"/>
            <a:ext cx="44450" cy="1838325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7543800" y="3352800"/>
            <a:ext cx="46038" cy="1838325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1722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59436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0010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72200" y="59436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5" name="TextBox 27"/>
          <p:cNvSpPr txBox="1">
            <a:spLocks noChangeArrowheads="1"/>
          </p:cNvSpPr>
          <p:nvPr/>
        </p:nvSpPr>
        <p:spPr bwMode="auto">
          <a:xfrm>
            <a:off x="990600" y="1905000"/>
            <a:ext cx="4800600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Poor Conductor of </a:t>
            </a:r>
            <a:r>
              <a:rPr lang="en-US" sz="2400" b="1" dirty="0" smtClean="0">
                <a:latin typeface="Calibri" pitchFamily="34" charset="0"/>
              </a:rPr>
              <a:t>heat</a:t>
            </a:r>
            <a:endParaRPr lang="en-US" sz="2400" b="1" dirty="0">
              <a:latin typeface="Calibri" pitchFamily="34" charset="0"/>
            </a:endParaRP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en-US" sz="2400" b="1" u="sng" dirty="0">
                <a:latin typeface="Calibri" pitchFamily="34" charset="0"/>
              </a:rPr>
              <a:t>Low thermal conductivity</a:t>
            </a:r>
            <a:r>
              <a:rPr lang="en-US" sz="2400" b="1" dirty="0">
                <a:latin typeface="Calibri" pitchFamily="34" charset="0"/>
              </a:rPr>
              <a:t> with </a:t>
            </a:r>
            <a:r>
              <a:rPr lang="en-US" sz="2400" b="1" dirty="0" smtClean="0">
                <a:latin typeface="Calibri" pitchFamily="34" charset="0"/>
              </a:rPr>
              <a:t>   </a:t>
            </a:r>
            <a:r>
              <a:rPr lang="en-US" sz="2400" b="1" u="sng" dirty="0" smtClean="0">
                <a:latin typeface="Calibri" pitchFamily="34" charset="0"/>
              </a:rPr>
              <a:t>high electrical conductivity</a:t>
            </a:r>
            <a:endParaRPr lang="en-US" sz="2400" b="1" u="sng" dirty="0">
              <a:latin typeface="Calibri" pitchFamily="34" charset="0"/>
            </a:endParaRP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Great reduction in copper surface </a:t>
            </a:r>
            <a:r>
              <a:rPr lang="en-US" sz="2400" b="1" dirty="0" smtClean="0">
                <a:latin typeface="Calibri" pitchFamily="34" charset="0"/>
              </a:rPr>
              <a:t>area</a:t>
            </a:r>
            <a:endParaRPr lang="en-US" sz="2400" b="1" dirty="0">
              <a:latin typeface="Calibri" pitchFamily="34" charset="0"/>
            </a:endParaRPr>
          </a:p>
          <a:p>
            <a:pPr>
              <a:spcBef>
                <a:spcPts val="600"/>
              </a:spcBef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Prevents copper leads from entering liquid helium bath</a:t>
            </a:r>
          </a:p>
          <a:p>
            <a:pPr>
              <a:buFont typeface="Arial" charset="0"/>
              <a:buChar char="•"/>
            </a:pPr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20000" y="2743200"/>
            <a:ext cx="152400" cy="13716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7162800" y="4114800"/>
            <a:ext cx="0" cy="99060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96200" y="4114800"/>
            <a:ext cx="0" cy="99060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7239000" y="3733800"/>
            <a:ext cx="381000" cy="76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36" name="Straight Connector 35"/>
          <p:cNvCxnSpPr>
            <a:stCxn id="34" idx="2"/>
            <a:endCxn id="9" idx="0"/>
          </p:cNvCxnSpPr>
          <p:nvPr/>
        </p:nvCxnSpPr>
        <p:spPr>
          <a:xfrm>
            <a:off x="7429500" y="3810000"/>
            <a:ext cx="0" cy="129540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154" idx="0"/>
          </p:cNvCxnSpPr>
          <p:nvPr/>
        </p:nvCxnSpPr>
        <p:spPr>
          <a:xfrm flipH="1" flipV="1">
            <a:off x="7162800" y="4876800"/>
            <a:ext cx="90805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153" idx="2"/>
          </p:cNvCxnSpPr>
          <p:nvPr/>
        </p:nvCxnSpPr>
        <p:spPr>
          <a:xfrm>
            <a:off x="6340475" y="2274888"/>
            <a:ext cx="1050925" cy="16875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3" name="TextBox 40"/>
          <p:cNvSpPr txBox="1">
            <a:spLocks noChangeArrowheads="1"/>
          </p:cNvSpPr>
          <p:nvPr/>
        </p:nvSpPr>
        <p:spPr bwMode="auto">
          <a:xfrm>
            <a:off x="5638800" y="1905000"/>
            <a:ext cx="1403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G10 Support</a:t>
            </a:r>
          </a:p>
        </p:txBody>
      </p:sp>
      <p:sp>
        <p:nvSpPr>
          <p:cNvPr id="5154" name="TextBox 41"/>
          <p:cNvSpPr txBox="1">
            <a:spLocks noChangeArrowheads="1"/>
          </p:cNvSpPr>
          <p:nvPr/>
        </p:nvSpPr>
        <p:spPr bwMode="auto">
          <a:xfrm>
            <a:off x="7543800" y="6096000"/>
            <a:ext cx="105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HTS Lead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6858000" y="2819400"/>
            <a:ext cx="1143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Number of Leads</a:t>
            </a:r>
            <a:endParaRPr lang="en-US" sz="4000" b="1" dirty="0" smtClean="0">
              <a:gradFill flip="none" rotWithShape="1">
                <a:gsLst>
                  <a:gs pos="0">
                    <a:schemeClr val="tx1">
                      <a:tint val="66000"/>
                      <a:satMod val="160000"/>
                    </a:schemeClr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lin ang="18900000" scaled="1"/>
                <a:tileRect/>
              </a:gradFill>
            </a:endParaRPr>
          </a:p>
        </p:txBody>
      </p:sp>
      <p:sp>
        <p:nvSpPr>
          <p:cNvPr id="614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900C0-C62C-458D-A756-56886EE9824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77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10400" y="51054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 flipH="1" flipV="1">
            <a:off x="7239000" y="5181600"/>
            <a:ext cx="76200" cy="460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 flipH="1" flipV="1">
            <a:off x="7543800" y="5181600"/>
            <a:ext cx="76200" cy="460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7294563" y="3352800"/>
            <a:ext cx="44450" cy="1838325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7543800" y="3352800"/>
            <a:ext cx="46038" cy="1838325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1722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59436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0010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72200" y="59436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7" name="TextBox 27"/>
          <p:cNvSpPr txBox="1">
            <a:spLocks noChangeArrowheads="1"/>
          </p:cNvSpPr>
          <p:nvPr/>
        </p:nvSpPr>
        <p:spPr bwMode="auto">
          <a:xfrm>
            <a:off x="609600" y="1865055"/>
            <a:ext cx="342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Leads are major heat leak</a:t>
            </a:r>
          </a:p>
          <a:p>
            <a:pPr lvl="1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Maintain 8 samples with 6 leads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0866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6200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7162800" y="1828800"/>
            <a:ext cx="685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7620000" y="2209800"/>
            <a:ext cx="152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2" name="TextBox 50"/>
          <p:cNvSpPr txBox="1">
            <a:spLocks noChangeArrowheads="1"/>
          </p:cNvSpPr>
          <p:nvPr/>
        </p:nvSpPr>
        <p:spPr bwMode="auto">
          <a:xfrm>
            <a:off x="7086600" y="1371600"/>
            <a:ext cx="1533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Current Leads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6858000" y="3429000"/>
            <a:ext cx="1143000" cy="12954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858000" y="28194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sz="4000" b="1" dirty="0" smtClean="0"/>
              <a:t>Jacket Design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gradFill flip="none" rotWithShape="1">
                <a:gsLst>
                  <a:gs pos="0">
                    <a:schemeClr val="tx1">
                      <a:tint val="66000"/>
                      <a:satMod val="160000"/>
                    </a:schemeClr>
                  </a:gs>
                  <a:gs pos="50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lin ang="18900000" scaled="1"/>
                <a:tileRect/>
              </a:gradFill>
            </a:endParaRPr>
          </a:p>
        </p:txBody>
      </p:sp>
      <p:sp>
        <p:nvSpPr>
          <p:cNvPr id="717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7DDB6-FDF2-4D04-A970-CBBC3E512329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77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0" y="2590800"/>
            <a:ext cx="762000" cy="1524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10400" y="5105400"/>
            <a:ext cx="838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 flipH="1" flipV="1">
            <a:off x="7239000" y="5181600"/>
            <a:ext cx="76200" cy="460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 flipH="1" flipV="1">
            <a:off x="7543800" y="5181600"/>
            <a:ext cx="76200" cy="4603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7294563" y="3352800"/>
            <a:ext cx="44450" cy="1838325"/>
          </a:xfrm>
          <a:custGeom>
            <a:avLst/>
            <a:gdLst>
              <a:gd name="connsiteX0" fmla="*/ 0 w 45720"/>
              <a:gd name="connsiteY0" fmla="*/ 1837944 h 1837944"/>
              <a:gd name="connsiteX1" fmla="*/ 9144 w 45720"/>
              <a:gd name="connsiteY1" fmla="*/ 1810512 h 1837944"/>
              <a:gd name="connsiteX2" fmla="*/ 27432 w 45720"/>
              <a:gd name="connsiteY2" fmla="*/ 1719072 h 1837944"/>
              <a:gd name="connsiteX3" fmla="*/ 36576 w 45720"/>
              <a:gd name="connsiteY3" fmla="*/ 1463040 h 1837944"/>
              <a:gd name="connsiteX4" fmla="*/ 45720 w 45720"/>
              <a:gd name="connsiteY4" fmla="*/ 1005840 h 1837944"/>
              <a:gd name="connsiteX5" fmla="*/ 27432 w 45720"/>
              <a:gd name="connsiteY5" fmla="*/ 905256 h 1837944"/>
              <a:gd name="connsiteX6" fmla="*/ 36576 w 45720"/>
              <a:gd name="connsiteY6" fmla="*/ 512064 h 1837944"/>
              <a:gd name="connsiteX7" fmla="*/ 45720 w 45720"/>
              <a:gd name="connsiteY7" fmla="*/ 484632 h 1837944"/>
              <a:gd name="connsiteX8" fmla="*/ 36576 w 45720"/>
              <a:gd name="connsiteY8" fmla="*/ 356616 h 1837944"/>
              <a:gd name="connsiteX9" fmla="*/ 27432 w 45720"/>
              <a:gd name="connsiteY9" fmla="*/ 155448 h 1837944"/>
              <a:gd name="connsiteX10" fmla="*/ 18288 w 45720"/>
              <a:gd name="connsiteY10" fmla="*/ 109728 h 1837944"/>
              <a:gd name="connsiteX11" fmla="*/ 0 w 45720"/>
              <a:gd name="connsiteY11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" h="1837944">
                <a:moveTo>
                  <a:pt x="0" y="1837944"/>
                </a:moveTo>
                <a:cubicBezTo>
                  <a:pt x="3048" y="1828800"/>
                  <a:pt x="7254" y="1819963"/>
                  <a:pt x="9144" y="1810512"/>
                </a:cubicBezTo>
                <a:cubicBezTo>
                  <a:pt x="30158" y="1705441"/>
                  <a:pt x="6774" y="1781047"/>
                  <a:pt x="27432" y="1719072"/>
                </a:cubicBezTo>
                <a:cubicBezTo>
                  <a:pt x="30480" y="1633728"/>
                  <a:pt x="34387" y="1548410"/>
                  <a:pt x="36576" y="1463040"/>
                </a:cubicBezTo>
                <a:cubicBezTo>
                  <a:pt x="40483" y="1310660"/>
                  <a:pt x="45720" y="1158270"/>
                  <a:pt x="45720" y="1005840"/>
                </a:cubicBezTo>
                <a:cubicBezTo>
                  <a:pt x="45720" y="994141"/>
                  <a:pt x="30405" y="920121"/>
                  <a:pt x="27432" y="905256"/>
                </a:cubicBezTo>
                <a:cubicBezTo>
                  <a:pt x="30480" y="774192"/>
                  <a:pt x="30881" y="643040"/>
                  <a:pt x="36576" y="512064"/>
                </a:cubicBezTo>
                <a:cubicBezTo>
                  <a:pt x="36995" y="502434"/>
                  <a:pt x="45720" y="494271"/>
                  <a:pt x="45720" y="484632"/>
                </a:cubicBezTo>
                <a:cubicBezTo>
                  <a:pt x="45720" y="441851"/>
                  <a:pt x="38949" y="399331"/>
                  <a:pt x="36576" y="356616"/>
                </a:cubicBezTo>
                <a:cubicBezTo>
                  <a:pt x="32853" y="289594"/>
                  <a:pt x="32391" y="222390"/>
                  <a:pt x="27432" y="155448"/>
                </a:cubicBezTo>
                <a:cubicBezTo>
                  <a:pt x="26284" y="139949"/>
                  <a:pt x="20342" y="125133"/>
                  <a:pt x="18288" y="109728"/>
                </a:cubicBezTo>
                <a:cubicBezTo>
                  <a:pt x="4001" y="2577"/>
                  <a:pt x="23836" y="47673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7543800" y="3352800"/>
            <a:ext cx="46038" cy="1838325"/>
          </a:xfrm>
          <a:custGeom>
            <a:avLst/>
            <a:gdLst>
              <a:gd name="connsiteX0" fmla="*/ 45720 w 45720"/>
              <a:gd name="connsiteY0" fmla="*/ 1837944 h 1837944"/>
              <a:gd name="connsiteX1" fmla="*/ 18288 w 45720"/>
              <a:gd name="connsiteY1" fmla="*/ 1828800 h 1837944"/>
              <a:gd name="connsiteX2" fmla="*/ 9144 w 45720"/>
              <a:gd name="connsiteY2" fmla="*/ 1801368 h 1837944"/>
              <a:gd name="connsiteX3" fmla="*/ 0 w 45720"/>
              <a:gd name="connsiteY3" fmla="*/ 1664208 h 1837944"/>
              <a:gd name="connsiteX4" fmla="*/ 9144 w 45720"/>
              <a:gd name="connsiteY4" fmla="*/ 1417320 h 1837944"/>
              <a:gd name="connsiteX5" fmla="*/ 18288 w 45720"/>
              <a:gd name="connsiteY5" fmla="*/ 1389888 h 1837944"/>
              <a:gd name="connsiteX6" fmla="*/ 9144 w 45720"/>
              <a:gd name="connsiteY6" fmla="*/ 1207008 h 1837944"/>
              <a:gd name="connsiteX7" fmla="*/ 18288 w 45720"/>
              <a:gd name="connsiteY7" fmla="*/ 1179576 h 1837944"/>
              <a:gd name="connsiteX8" fmla="*/ 18288 w 45720"/>
              <a:gd name="connsiteY8" fmla="*/ 822960 h 1837944"/>
              <a:gd name="connsiteX9" fmla="*/ 0 w 45720"/>
              <a:gd name="connsiteY9" fmla="*/ 576072 h 1837944"/>
              <a:gd name="connsiteX10" fmla="*/ 9144 w 45720"/>
              <a:gd name="connsiteY10" fmla="*/ 429768 h 1837944"/>
              <a:gd name="connsiteX11" fmla="*/ 18288 w 45720"/>
              <a:gd name="connsiteY11" fmla="*/ 402336 h 1837944"/>
              <a:gd name="connsiteX12" fmla="*/ 0 w 45720"/>
              <a:gd name="connsiteY12" fmla="*/ 292608 h 1837944"/>
              <a:gd name="connsiteX13" fmla="*/ 9144 w 45720"/>
              <a:gd name="connsiteY13" fmla="*/ 0 h 183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720" h="1837944">
                <a:moveTo>
                  <a:pt x="45720" y="1837944"/>
                </a:moveTo>
                <a:cubicBezTo>
                  <a:pt x="36576" y="1834896"/>
                  <a:pt x="25104" y="1835616"/>
                  <a:pt x="18288" y="1828800"/>
                </a:cubicBezTo>
                <a:cubicBezTo>
                  <a:pt x="11472" y="1821984"/>
                  <a:pt x="10208" y="1810948"/>
                  <a:pt x="9144" y="1801368"/>
                </a:cubicBezTo>
                <a:cubicBezTo>
                  <a:pt x="4084" y="1755827"/>
                  <a:pt x="3048" y="1709928"/>
                  <a:pt x="0" y="1664208"/>
                </a:cubicBezTo>
                <a:cubicBezTo>
                  <a:pt x="3048" y="1581912"/>
                  <a:pt x="3666" y="1499490"/>
                  <a:pt x="9144" y="1417320"/>
                </a:cubicBezTo>
                <a:cubicBezTo>
                  <a:pt x="9785" y="1407703"/>
                  <a:pt x="18288" y="1399527"/>
                  <a:pt x="18288" y="1389888"/>
                </a:cubicBezTo>
                <a:cubicBezTo>
                  <a:pt x="18288" y="1328852"/>
                  <a:pt x="12192" y="1267968"/>
                  <a:pt x="9144" y="1207008"/>
                </a:cubicBezTo>
                <a:cubicBezTo>
                  <a:pt x="12192" y="1197864"/>
                  <a:pt x="16703" y="1189083"/>
                  <a:pt x="18288" y="1179576"/>
                </a:cubicBezTo>
                <a:cubicBezTo>
                  <a:pt x="38908" y="1055853"/>
                  <a:pt x="23800" y="960769"/>
                  <a:pt x="18288" y="822960"/>
                </a:cubicBezTo>
                <a:cubicBezTo>
                  <a:pt x="10907" y="638427"/>
                  <a:pt x="16773" y="693485"/>
                  <a:pt x="0" y="576072"/>
                </a:cubicBezTo>
                <a:cubicBezTo>
                  <a:pt x="3048" y="527304"/>
                  <a:pt x="4029" y="478363"/>
                  <a:pt x="9144" y="429768"/>
                </a:cubicBezTo>
                <a:cubicBezTo>
                  <a:pt x="10153" y="420182"/>
                  <a:pt x="18929" y="411953"/>
                  <a:pt x="18288" y="402336"/>
                </a:cubicBezTo>
                <a:cubicBezTo>
                  <a:pt x="15821" y="365338"/>
                  <a:pt x="0" y="292608"/>
                  <a:pt x="0" y="292608"/>
                </a:cubicBezTo>
                <a:cubicBezTo>
                  <a:pt x="10739" y="67094"/>
                  <a:pt x="9144" y="164665"/>
                  <a:pt x="914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1722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3276600"/>
            <a:ext cx="0" cy="266700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48400" y="5943600"/>
            <a:ext cx="24384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246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001000" y="4572000"/>
            <a:ext cx="533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010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24600" y="4572000"/>
            <a:ext cx="5334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72200" y="5943600"/>
            <a:ext cx="228600" cy="0"/>
          </a:xfrm>
          <a:prstGeom prst="line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2" name="TextBox 27"/>
          <p:cNvSpPr txBox="1">
            <a:spLocks noChangeArrowheads="1"/>
          </p:cNvSpPr>
          <p:nvPr/>
        </p:nvSpPr>
        <p:spPr bwMode="auto">
          <a:xfrm>
            <a:off x="2438400" y="3876675"/>
            <a:ext cx="3429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charset="0"/>
              <a:buChar char="•"/>
            </a:pPr>
            <a:endParaRPr lang="en-US" dirty="0"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866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620000" y="2743200"/>
            <a:ext cx="152400" cy="2362200"/>
          </a:xfrm>
          <a:prstGeom prst="rect">
            <a:avLst/>
          </a:prstGeom>
          <a:solidFill>
            <a:srgbClr val="C05D0C"/>
          </a:solidFill>
          <a:ln>
            <a:solidFill>
              <a:srgbClr val="C05D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7162800" y="1828800"/>
            <a:ext cx="685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7620000" y="2209800"/>
            <a:ext cx="1524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7" name="TextBox 50"/>
          <p:cNvSpPr txBox="1">
            <a:spLocks noChangeArrowheads="1"/>
          </p:cNvSpPr>
          <p:nvPr/>
        </p:nvSpPr>
        <p:spPr bwMode="auto">
          <a:xfrm>
            <a:off x="7086600" y="1371600"/>
            <a:ext cx="1533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Current Leads</a:t>
            </a:r>
          </a:p>
        </p:txBody>
      </p:sp>
      <p:cxnSp>
        <p:nvCxnSpPr>
          <p:cNvPr id="32" name="Straight Arrow Connector 31"/>
          <p:cNvCxnSpPr>
            <a:endCxn id="35" idx="1"/>
          </p:cNvCxnSpPr>
          <p:nvPr/>
        </p:nvCxnSpPr>
        <p:spPr>
          <a:xfrm>
            <a:off x="5791200" y="2819400"/>
            <a:ext cx="10668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791200" y="3581400"/>
            <a:ext cx="10668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35"/>
          <p:cNvSpPr txBox="1">
            <a:spLocks noChangeArrowheads="1"/>
          </p:cNvSpPr>
          <p:nvPr/>
        </p:nvSpPr>
        <p:spPr bwMode="auto">
          <a:xfrm>
            <a:off x="4343400" y="2514600"/>
            <a:ext cx="2289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Stainless steel portion</a:t>
            </a:r>
          </a:p>
        </p:txBody>
      </p:sp>
      <p:sp>
        <p:nvSpPr>
          <p:cNvPr id="7201" name="TextBox 37"/>
          <p:cNvSpPr txBox="1">
            <a:spLocks noChangeArrowheads="1"/>
          </p:cNvSpPr>
          <p:nvPr/>
        </p:nvSpPr>
        <p:spPr bwMode="auto">
          <a:xfrm>
            <a:off x="4660900" y="3276600"/>
            <a:ext cx="1358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G10 portion</a:t>
            </a:r>
          </a:p>
        </p:txBody>
      </p:sp>
      <p:sp>
        <p:nvSpPr>
          <p:cNvPr id="7202" name="TextBox 39"/>
          <p:cNvSpPr txBox="1">
            <a:spLocks noChangeArrowheads="1"/>
          </p:cNvSpPr>
          <p:nvPr/>
        </p:nvSpPr>
        <p:spPr bwMode="auto">
          <a:xfrm>
            <a:off x="990600" y="2004298"/>
            <a:ext cx="3429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interrupts thermal conduction of the stainless steel tube</a:t>
            </a:r>
          </a:p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Re-design was needed for HTS leads protection </a:t>
            </a:r>
          </a:p>
          <a:p>
            <a:r>
              <a:rPr lang="en-US" b="1" dirty="0" smtClean="0"/>
              <a:t>Previous design of sample holder was impractical</a:t>
            </a:r>
          </a:p>
          <a:p>
            <a:pPr lvl="1"/>
            <a:r>
              <a:rPr lang="en-US" b="1" dirty="0" smtClean="0"/>
              <a:t>New design was made</a:t>
            </a:r>
          </a:p>
          <a:p>
            <a:r>
              <a:rPr lang="en-US" b="1" dirty="0" smtClean="0"/>
              <a:t>Ordering Problems</a:t>
            </a:r>
            <a:r>
              <a:rPr lang="en-US" dirty="0" smtClean="0"/>
              <a:t> 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HTS Section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High Temperature Superconducting</a:t>
            </a:r>
          </a:p>
          <a:p>
            <a:pPr lvl="1"/>
            <a:r>
              <a:rPr lang="en-US" b="1" dirty="0" smtClean="0"/>
              <a:t>Eight tapes will be stacked</a:t>
            </a:r>
          </a:p>
          <a:p>
            <a:pPr lvl="1"/>
            <a:r>
              <a:rPr lang="en-US" b="1" dirty="0" smtClean="0"/>
              <a:t>Reduce surface area</a:t>
            </a:r>
          </a:p>
          <a:p>
            <a:r>
              <a:rPr lang="en-US" b="1" dirty="0" smtClean="0"/>
              <a:t>Most </a:t>
            </a:r>
            <a:r>
              <a:rPr lang="en-US" b="1" dirty="0" smtClean="0"/>
              <a:t>important </a:t>
            </a:r>
            <a:r>
              <a:rPr lang="en-US" b="1" dirty="0" smtClean="0"/>
              <a:t>section</a:t>
            </a:r>
          </a:p>
          <a:p>
            <a:r>
              <a:rPr lang="en-US" b="1" dirty="0" smtClean="0"/>
              <a:t>Fragile</a:t>
            </a:r>
            <a:endParaRPr lang="en-US" b="1" dirty="0" smtClean="0"/>
          </a:p>
        </p:txBody>
      </p:sp>
      <p:sp>
        <p:nvSpPr>
          <p:cNvPr id="4" name="Oval 3"/>
          <p:cNvSpPr/>
          <p:nvPr/>
        </p:nvSpPr>
        <p:spPr>
          <a:xfrm>
            <a:off x="1229008" y="4648200"/>
            <a:ext cx="1524000" cy="152400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6172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Copper Lead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3855720" y="6065520"/>
            <a:ext cx="30480" cy="30480"/>
          </a:xfrm>
          <a:prstGeom prst="ellipse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76600" y="61722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HTS Lead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HTS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/>
              <a:t>No HTS Protection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Free hanging, fragile wires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Susceptible to twisting and pulling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Low durability</a:t>
            </a:r>
          </a:p>
          <a:p>
            <a:pPr fontAlgn="auto">
              <a:spcAft>
                <a:spcPts val="0"/>
              </a:spcAft>
              <a:defRPr/>
            </a:pPr>
            <a:endParaRPr lang="en-US" sz="2400" b="1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Protection Requirements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Protect HTS leads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/>
              <a:t>Allow for thermal contraction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pic>
        <p:nvPicPr>
          <p:cNvPr id="9220" name="Picture 3" descr="E:\pics for amy\Probe_full_length.bmp"/>
          <p:cNvPicPr>
            <a:picLocks noChangeAspect="1" noChangeArrowheads="1"/>
          </p:cNvPicPr>
          <p:nvPr/>
        </p:nvPicPr>
        <p:blipFill>
          <a:blip r:embed="rId3" cstate="print"/>
          <a:srcRect r="88750" b="14844"/>
          <a:stretch>
            <a:fillRect/>
          </a:stretch>
        </p:blipFill>
        <p:spPr bwMode="auto">
          <a:xfrm>
            <a:off x="8153400" y="0"/>
            <a:ext cx="1143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8486775" y="59436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5672" y="1219200"/>
            <a:ext cx="552328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>
          <a:xfrm>
            <a:off x="6934200" y="4648200"/>
            <a:ext cx="1524000" cy="13716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D025-4EEC-4DCF-9461-6B08805FE13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703</Words>
  <Application>Microsoft Office PowerPoint</Application>
  <PresentationFormat>On-screen Show (4:3)</PresentationFormat>
  <Paragraphs>262</Paragraphs>
  <Slides>26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Critical Current Probe</vt:lpstr>
      <vt:lpstr>The Project</vt:lpstr>
      <vt:lpstr>Constraints</vt:lpstr>
      <vt:lpstr>Solutions</vt:lpstr>
      <vt:lpstr>Solutions</vt:lpstr>
      <vt:lpstr>Solutions</vt:lpstr>
      <vt:lpstr>Problems</vt:lpstr>
      <vt:lpstr>HTS Section</vt:lpstr>
      <vt:lpstr>HTS Protection</vt:lpstr>
      <vt:lpstr>HTS Protection</vt:lpstr>
      <vt:lpstr>HTS Protection</vt:lpstr>
      <vt:lpstr>HTS Protection</vt:lpstr>
      <vt:lpstr>Sample Holder Redesign</vt:lpstr>
      <vt:lpstr>Parts en Route</vt:lpstr>
      <vt:lpstr>Machining</vt:lpstr>
      <vt:lpstr>Machining</vt:lpstr>
      <vt:lpstr>Machining</vt:lpstr>
      <vt:lpstr>Machining</vt:lpstr>
      <vt:lpstr>Machining</vt:lpstr>
      <vt:lpstr>Machining</vt:lpstr>
      <vt:lpstr>Machining</vt:lpstr>
      <vt:lpstr>Machining</vt:lpstr>
      <vt:lpstr>Machining</vt:lpstr>
      <vt:lpstr>Testing</vt:lpstr>
      <vt:lpstr>PowerPoint Presentation</vt:lpstr>
      <vt:lpstr>Questions?</vt:lpstr>
    </vt:vector>
  </TitlesOfParts>
  <Company>FAMU-FSU College of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Current Probe</dc:title>
  <dc:creator>cmstest</dc:creator>
  <cp:lastModifiedBy>Pawithers</cp:lastModifiedBy>
  <cp:revision>66</cp:revision>
  <dcterms:created xsi:type="dcterms:W3CDTF">2012-02-10T00:43:53Z</dcterms:created>
  <dcterms:modified xsi:type="dcterms:W3CDTF">2012-02-16T20:33:03Z</dcterms:modified>
</cp:coreProperties>
</file>