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275" r:id="rId3"/>
    <p:sldId id="280" r:id="rId4"/>
    <p:sldId id="281" r:id="rId5"/>
    <p:sldId id="282" r:id="rId6"/>
    <p:sldId id="259" r:id="rId7"/>
    <p:sldId id="268" r:id="rId8"/>
    <p:sldId id="260" r:id="rId9"/>
    <p:sldId id="264" r:id="rId10"/>
    <p:sldId id="277" r:id="rId11"/>
    <p:sldId id="261" r:id="rId12"/>
    <p:sldId id="262" r:id="rId13"/>
    <p:sldId id="263" r:id="rId14"/>
    <p:sldId id="269" r:id="rId15"/>
    <p:sldId id="292" r:id="rId16"/>
    <p:sldId id="293" r:id="rId17"/>
    <p:sldId id="291" r:id="rId18"/>
    <p:sldId id="289" r:id="rId19"/>
    <p:sldId id="290" r:id="rId20"/>
    <p:sldId id="294" r:id="rId21"/>
    <p:sldId id="276" r:id="rId22"/>
    <p:sldId id="270" r:id="rId23"/>
    <p:sldId id="286" r:id="rId24"/>
    <p:sldId id="283" r:id="rId25"/>
    <p:sldId id="271" r:id="rId26"/>
    <p:sldId id="285" r:id="rId27"/>
    <p:sldId id="284" r:id="rId28"/>
    <p:sldId id="273" r:id="rId29"/>
    <p:sldId id="272" r:id="rId30"/>
    <p:sldId id="279" r:id="rId31"/>
    <p:sldId id="266" r:id="rId32"/>
    <p:sldId id="267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51" autoAdjust="0"/>
  </p:normalViewPr>
  <p:slideViewPr>
    <p:cSldViewPr>
      <p:cViewPr>
        <p:scale>
          <a:sx n="66" d="100"/>
          <a:sy n="66" d="100"/>
        </p:scale>
        <p:origin x="-1930" y="-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C25DD-887A-4AF3-A2BC-8FCED9436518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94034-6B4F-436F-85E5-A6A57C165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0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62345-F416-423C-A0AA-EE86A82102C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5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Mention</a:t>
            </a:r>
            <a:r>
              <a:rPr lang="en-US" baseline="0" dirty="0" smtClean="0"/>
              <a:t> how this is different from LTS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Mention how the bottom of the probe is at lower temperature to allow for superconductivity which will be explained in detail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94034-6B4F-436F-85E5-A6A57C165D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19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Mention what a critical current measurement</a:t>
            </a:r>
            <a:r>
              <a:rPr lang="en-US" baseline="0" dirty="0" smtClean="0"/>
              <a:t> is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62345-F416-423C-A0AA-EE86A82102C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Mention preliminary</a:t>
            </a:r>
            <a:r>
              <a:rPr lang="en-US" baseline="0" dirty="0" smtClean="0"/>
              <a:t> testing was don in liquid nitrogen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Current Leads 4 and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94034-6B4F-436F-85E5-A6A57C165D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2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F6C3-B988-4D5A-A89D-276B38121C56}" type="datetime1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932A-C033-4EE4-81B5-B1CA9758F155}" type="datetime1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8343-C390-44F8-B5FF-775F8EF0E69C}" type="datetime1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5700-3ED4-4FC9-97B2-74AAA760E0EE}" type="datetime1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B4E9-FEA8-46AD-B59E-6A55F443FF2E}" type="datetime1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2AFB-D04D-4CE1-9FAD-DC211C869D67}" type="datetime1">
              <a:rPr lang="en-US" smtClean="0"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7B0D-596E-48DF-84C3-7E9C7F1E6AEF}" type="datetime1">
              <a:rPr lang="en-US" smtClean="0"/>
              <a:t>4/5/2012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1E6B-688B-4019-88F7-6FD10B5B77B1}" type="datetime1">
              <a:rPr lang="en-US" smtClean="0"/>
              <a:t>4/5/2012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1E64-FE65-44AE-B179-EE0367FA5B21}" type="datetime1">
              <a:rPr lang="en-US" smtClean="0"/>
              <a:t>4/5/2012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10A7-BEA5-4FED-B3DA-47159DE15C44}" type="datetime1">
              <a:rPr lang="en-US" smtClean="0"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BDC9-B5DE-4E23-AF2B-08A8822D0CFD}" type="datetime1">
              <a:rPr lang="en-US" smtClean="0"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9C40C-0CA4-4F4C-917B-EF7875962BB4}" type="datetime1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DF62-0799-46B0-BB54-59878C849E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830388"/>
          </a:xfrm>
        </p:spPr>
        <p:txBody>
          <a:bodyPr/>
          <a:lstStyle/>
          <a:p>
            <a:r>
              <a:rPr lang="en-US" b="1" dirty="0" smtClean="0"/>
              <a:t>Critical Current Probe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33650"/>
            <a:ext cx="7772400" cy="12001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Final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April 2012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791200" y="3733800"/>
            <a:ext cx="2786063" cy="11858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algn="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300" b="1" dirty="0">
                <a:solidFill>
                  <a:schemeClr val="tx2"/>
                </a:solidFill>
                <a:latin typeface="Calibri" pitchFamily="34" charset="0"/>
              </a:rPr>
              <a:t>Amy Eckerle</a:t>
            </a:r>
          </a:p>
          <a:p>
            <a:pPr algn="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300" b="1" dirty="0">
                <a:solidFill>
                  <a:schemeClr val="tx2"/>
                </a:solidFill>
                <a:latin typeface="Calibri" pitchFamily="34" charset="0"/>
              </a:rPr>
              <a:t>Andrew Whittington</a:t>
            </a:r>
          </a:p>
          <a:p>
            <a:pPr algn="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300" b="1" dirty="0">
                <a:solidFill>
                  <a:schemeClr val="tx2"/>
                </a:solidFill>
                <a:latin typeface="Calibri" pitchFamily="34" charset="0"/>
              </a:rPr>
              <a:t>Philip Witherspoon</a:t>
            </a:r>
          </a:p>
        </p:txBody>
      </p:sp>
      <p:sp>
        <p:nvSpPr>
          <p:cNvPr id="2053" name="Subtitle 2"/>
          <p:cNvSpPr txBox="1">
            <a:spLocks/>
          </p:cNvSpPr>
          <p:nvPr/>
        </p:nvSpPr>
        <p:spPr bwMode="auto">
          <a:xfrm>
            <a:off x="-1295400" y="304800"/>
            <a:ext cx="33099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700" b="1" dirty="0">
                <a:solidFill>
                  <a:schemeClr val="tx2"/>
                </a:solidFill>
                <a:latin typeface="Calibri" pitchFamily="34" charset="0"/>
              </a:rPr>
              <a:t>Team 16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4290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28600" y="5983287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NHMFL</a:t>
            </a:r>
          </a:p>
          <a:p>
            <a:r>
              <a:rPr lang="en-US" b="1" dirty="0">
                <a:latin typeface="Calibri" pitchFamily="34" charset="0"/>
              </a:rPr>
              <a:t>Applied Superconductivity Center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87FC6-8772-4881-B5AB-7455E039962D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Selection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524000"/>
          <a:ext cx="7315200" cy="466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295400"/>
                <a:gridCol w="1828800"/>
                <a:gridCol w="1828800"/>
              </a:tblGrid>
              <a:tr h="38100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Concept</a:t>
                      </a:r>
                      <a:r>
                        <a:rPr lang="en-US" baseline="0" dirty="0" smtClean="0"/>
                        <a:t> Selection Table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631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Concepts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Accepted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Helium Savings per test (L)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Final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46317">
                <a:tc>
                  <a:txBody>
                    <a:bodyPr/>
                    <a:lstStyle/>
                    <a:p>
                      <a:r>
                        <a:rPr lang="en-US" dirty="0" smtClean="0"/>
                        <a:t>Heat Exchanger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746317">
                <a:tc>
                  <a:txBody>
                    <a:bodyPr/>
                    <a:lstStyle/>
                    <a:p>
                      <a:r>
                        <a:rPr lang="en-US" dirty="0" smtClean="0"/>
                        <a:t>HTS Lead and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≤ 26%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Modified</a:t>
                      </a:r>
                      <a:endParaRPr lang="en-US" dirty="0"/>
                    </a:p>
                  </a:txBody>
                  <a:tcPr/>
                </a:tc>
              </a:tr>
              <a:tr h="746317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Leads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≤ </a:t>
                      </a:r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432390">
                <a:tc>
                  <a:txBody>
                    <a:bodyPr/>
                    <a:lstStyle/>
                    <a:p>
                      <a:r>
                        <a:rPr lang="en-US" dirty="0" smtClean="0"/>
                        <a:t>Fins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432390">
                <a:tc>
                  <a:txBody>
                    <a:bodyPr/>
                    <a:lstStyle/>
                    <a:p>
                      <a:r>
                        <a:rPr lang="en-US" dirty="0" smtClean="0"/>
                        <a:t>Gas Insulation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432390">
                <a:tc>
                  <a:txBody>
                    <a:bodyPr/>
                    <a:lstStyle/>
                    <a:p>
                      <a:r>
                        <a:rPr lang="en-US" dirty="0" smtClean="0"/>
                        <a:t>Jacket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Modified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6858000" y="2819400"/>
            <a:ext cx="1143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143000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/>
              <a:t>HTS Leads and support</a:t>
            </a:r>
          </a:p>
        </p:txBody>
      </p:sp>
      <p:sp>
        <p:nvSpPr>
          <p:cNvPr id="512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1B87F-7F16-4EF7-BB20-0DF600E7B101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86600" y="2743200"/>
            <a:ext cx="152400" cy="13716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77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10400" y="51054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H="1" flipV="1">
            <a:off x="7239000" y="5181600"/>
            <a:ext cx="76200" cy="460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 flipH="1" flipV="1">
            <a:off x="7543800" y="5181600"/>
            <a:ext cx="76200" cy="460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7293294" y="2438400"/>
            <a:ext cx="45719" cy="2752725"/>
          </a:xfrm>
          <a:custGeom>
            <a:avLst/>
            <a:gdLst>
              <a:gd name="connsiteX0" fmla="*/ 0 w 45720"/>
              <a:gd name="connsiteY0" fmla="*/ 1837944 h 1837944"/>
              <a:gd name="connsiteX1" fmla="*/ 9144 w 45720"/>
              <a:gd name="connsiteY1" fmla="*/ 1810512 h 1837944"/>
              <a:gd name="connsiteX2" fmla="*/ 27432 w 45720"/>
              <a:gd name="connsiteY2" fmla="*/ 1719072 h 1837944"/>
              <a:gd name="connsiteX3" fmla="*/ 36576 w 45720"/>
              <a:gd name="connsiteY3" fmla="*/ 1463040 h 1837944"/>
              <a:gd name="connsiteX4" fmla="*/ 45720 w 45720"/>
              <a:gd name="connsiteY4" fmla="*/ 1005840 h 1837944"/>
              <a:gd name="connsiteX5" fmla="*/ 27432 w 45720"/>
              <a:gd name="connsiteY5" fmla="*/ 905256 h 1837944"/>
              <a:gd name="connsiteX6" fmla="*/ 36576 w 45720"/>
              <a:gd name="connsiteY6" fmla="*/ 512064 h 1837944"/>
              <a:gd name="connsiteX7" fmla="*/ 45720 w 45720"/>
              <a:gd name="connsiteY7" fmla="*/ 484632 h 1837944"/>
              <a:gd name="connsiteX8" fmla="*/ 36576 w 45720"/>
              <a:gd name="connsiteY8" fmla="*/ 356616 h 1837944"/>
              <a:gd name="connsiteX9" fmla="*/ 27432 w 45720"/>
              <a:gd name="connsiteY9" fmla="*/ 155448 h 1837944"/>
              <a:gd name="connsiteX10" fmla="*/ 18288 w 45720"/>
              <a:gd name="connsiteY10" fmla="*/ 109728 h 1837944"/>
              <a:gd name="connsiteX11" fmla="*/ 0 w 45720"/>
              <a:gd name="connsiteY11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" h="1837944">
                <a:moveTo>
                  <a:pt x="0" y="1837944"/>
                </a:moveTo>
                <a:cubicBezTo>
                  <a:pt x="3048" y="1828800"/>
                  <a:pt x="7254" y="1819963"/>
                  <a:pt x="9144" y="1810512"/>
                </a:cubicBezTo>
                <a:cubicBezTo>
                  <a:pt x="30158" y="1705441"/>
                  <a:pt x="6774" y="1781047"/>
                  <a:pt x="27432" y="1719072"/>
                </a:cubicBezTo>
                <a:cubicBezTo>
                  <a:pt x="30480" y="1633728"/>
                  <a:pt x="34387" y="1548410"/>
                  <a:pt x="36576" y="1463040"/>
                </a:cubicBezTo>
                <a:cubicBezTo>
                  <a:pt x="40483" y="1310660"/>
                  <a:pt x="45720" y="1158270"/>
                  <a:pt x="45720" y="1005840"/>
                </a:cubicBezTo>
                <a:cubicBezTo>
                  <a:pt x="45720" y="994141"/>
                  <a:pt x="30405" y="920121"/>
                  <a:pt x="27432" y="905256"/>
                </a:cubicBezTo>
                <a:cubicBezTo>
                  <a:pt x="30480" y="774192"/>
                  <a:pt x="30881" y="643040"/>
                  <a:pt x="36576" y="512064"/>
                </a:cubicBezTo>
                <a:cubicBezTo>
                  <a:pt x="36995" y="502434"/>
                  <a:pt x="45720" y="494271"/>
                  <a:pt x="45720" y="484632"/>
                </a:cubicBezTo>
                <a:cubicBezTo>
                  <a:pt x="45720" y="441851"/>
                  <a:pt x="38949" y="399331"/>
                  <a:pt x="36576" y="356616"/>
                </a:cubicBezTo>
                <a:cubicBezTo>
                  <a:pt x="32853" y="289594"/>
                  <a:pt x="32391" y="222390"/>
                  <a:pt x="27432" y="155448"/>
                </a:cubicBezTo>
                <a:cubicBezTo>
                  <a:pt x="26284" y="139949"/>
                  <a:pt x="20342" y="125133"/>
                  <a:pt x="18288" y="109728"/>
                </a:cubicBezTo>
                <a:cubicBezTo>
                  <a:pt x="4001" y="2577"/>
                  <a:pt x="23836" y="47673"/>
                  <a:pt x="0" y="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7544118" y="2438400"/>
            <a:ext cx="45719" cy="2752725"/>
          </a:xfrm>
          <a:custGeom>
            <a:avLst/>
            <a:gdLst>
              <a:gd name="connsiteX0" fmla="*/ 45720 w 45720"/>
              <a:gd name="connsiteY0" fmla="*/ 1837944 h 1837944"/>
              <a:gd name="connsiteX1" fmla="*/ 18288 w 45720"/>
              <a:gd name="connsiteY1" fmla="*/ 1828800 h 1837944"/>
              <a:gd name="connsiteX2" fmla="*/ 9144 w 45720"/>
              <a:gd name="connsiteY2" fmla="*/ 1801368 h 1837944"/>
              <a:gd name="connsiteX3" fmla="*/ 0 w 45720"/>
              <a:gd name="connsiteY3" fmla="*/ 1664208 h 1837944"/>
              <a:gd name="connsiteX4" fmla="*/ 9144 w 45720"/>
              <a:gd name="connsiteY4" fmla="*/ 1417320 h 1837944"/>
              <a:gd name="connsiteX5" fmla="*/ 18288 w 45720"/>
              <a:gd name="connsiteY5" fmla="*/ 1389888 h 1837944"/>
              <a:gd name="connsiteX6" fmla="*/ 9144 w 45720"/>
              <a:gd name="connsiteY6" fmla="*/ 1207008 h 1837944"/>
              <a:gd name="connsiteX7" fmla="*/ 18288 w 45720"/>
              <a:gd name="connsiteY7" fmla="*/ 1179576 h 1837944"/>
              <a:gd name="connsiteX8" fmla="*/ 18288 w 45720"/>
              <a:gd name="connsiteY8" fmla="*/ 822960 h 1837944"/>
              <a:gd name="connsiteX9" fmla="*/ 0 w 45720"/>
              <a:gd name="connsiteY9" fmla="*/ 576072 h 1837944"/>
              <a:gd name="connsiteX10" fmla="*/ 9144 w 45720"/>
              <a:gd name="connsiteY10" fmla="*/ 429768 h 1837944"/>
              <a:gd name="connsiteX11" fmla="*/ 18288 w 45720"/>
              <a:gd name="connsiteY11" fmla="*/ 402336 h 1837944"/>
              <a:gd name="connsiteX12" fmla="*/ 0 w 45720"/>
              <a:gd name="connsiteY12" fmla="*/ 292608 h 1837944"/>
              <a:gd name="connsiteX13" fmla="*/ 9144 w 45720"/>
              <a:gd name="connsiteY13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20" h="1837944">
                <a:moveTo>
                  <a:pt x="45720" y="1837944"/>
                </a:moveTo>
                <a:cubicBezTo>
                  <a:pt x="36576" y="1834896"/>
                  <a:pt x="25104" y="1835616"/>
                  <a:pt x="18288" y="1828800"/>
                </a:cubicBezTo>
                <a:cubicBezTo>
                  <a:pt x="11472" y="1821984"/>
                  <a:pt x="10208" y="1810948"/>
                  <a:pt x="9144" y="1801368"/>
                </a:cubicBezTo>
                <a:cubicBezTo>
                  <a:pt x="4084" y="1755827"/>
                  <a:pt x="3048" y="1709928"/>
                  <a:pt x="0" y="1664208"/>
                </a:cubicBezTo>
                <a:cubicBezTo>
                  <a:pt x="3048" y="1581912"/>
                  <a:pt x="3666" y="1499490"/>
                  <a:pt x="9144" y="1417320"/>
                </a:cubicBezTo>
                <a:cubicBezTo>
                  <a:pt x="9785" y="1407703"/>
                  <a:pt x="18288" y="1399527"/>
                  <a:pt x="18288" y="1389888"/>
                </a:cubicBezTo>
                <a:cubicBezTo>
                  <a:pt x="18288" y="1328852"/>
                  <a:pt x="12192" y="1267968"/>
                  <a:pt x="9144" y="1207008"/>
                </a:cubicBezTo>
                <a:cubicBezTo>
                  <a:pt x="12192" y="1197864"/>
                  <a:pt x="16703" y="1189083"/>
                  <a:pt x="18288" y="1179576"/>
                </a:cubicBezTo>
                <a:cubicBezTo>
                  <a:pt x="38908" y="1055853"/>
                  <a:pt x="23800" y="960769"/>
                  <a:pt x="18288" y="822960"/>
                </a:cubicBezTo>
                <a:cubicBezTo>
                  <a:pt x="10907" y="638427"/>
                  <a:pt x="16773" y="693485"/>
                  <a:pt x="0" y="576072"/>
                </a:cubicBezTo>
                <a:cubicBezTo>
                  <a:pt x="3048" y="527304"/>
                  <a:pt x="4029" y="478363"/>
                  <a:pt x="9144" y="429768"/>
                </a:cubicBezTo>
                <a:cubicBezTo>
                  <a:pt x="10153" y="420182"/>
                  <a:pt x="18929" y="411953"/>
                  <a:pt x="18288" y="402336"/>
                </a:cubicBezTo>
                <a:cubicBezTo>
                  <a:pt x="15821" y="365338"/>
                  <a:pt x="0" y="292608"/>
                  <a:pt x="0" y="292608"/>
                </a:cubicBezTo>
                <a:cubicBezTo>
                  <a:pt x="10739" y="67094"/>
                  <a:pt x="9144" y="164665"/>
                  <a:pt x="9144" y="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722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868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48400" y="5943600"/>
            <a:ext cx="24384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246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0010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172200" y="5943600"/>
            <a:ext cx="2286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5" name="TextBox 27"/>
          <p:cNvSpPr txBox="1">
            <a:spLocks noChangeArrowheads="1"/>
          </p:cNvSpPr>
          <p:nvPr/>
        </p:nvSpPr>
        <p:spPr bwMode="auto">
          <a:xfrm>
            <a:off x="990600" y="1905000"/>
            <a:ext cx="48006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400" b="1" u="sng" dirty="0" smtClean="0">
                <a:latin typeface="Calibri" pitchFamily="34" charset="0"/>
              </a:rPr>
              <a:t>Low </a:t>
            </a:r>
            <a:r>
              <a:rPr lang="en-US" sz="2400" b="1" u="sng" dirty="0">
                <a:latin typeface="Calibri" pitchFamily="34" charset="0"/>
              </a:rPr>
              <a:t>thermal conductivity</a:t>
            </a:r>
            <a:r>
              <a:rPr lang="en-US" sz="2400" b="1" dirty="0">
                <a:latin typeface="Calibri" pitchFamily="34" charset="0"/>
              </a:rPr>
              <a:t> with </a:t>
            </a:r>
            <a:r>
              <a:rPr lang="en-US" sz="2400" b="1" dirty="0" smtClean="0">
                <a:latin typeface="Calibri" pitchFamily="34" charset="0"/>
              </a:rPr>
              <a:t>   </a:t>
            </a:r>
            <a:r>
              <a:rPr lang="en-US" sz="2400" b="1" u="sng" dirty="0" smtClean="0">
                <a:latin typeface="Calibri" pitchFamily="34" charset="0"/>
              </a:rPr>
              <a:t>high electrical conductivity</a:t>
            </a:r>
            <a:endParaRPr lang="en-US" sz="2400" b="1" u="sng" dirty="0">
              <a:latin typeface="Calibri" pitchFamily="34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Great reduction in copper surface </a:t>
            </a:r>
            <a:r>
              <a:rPr lang="en-US" sz="2400" b="1" dirty="0" smtClean="0">
                <a:latin typeface="Calibri" pitchFamily="34" charset="0"/>
              </a:rPr>
              <a:t>area</a:t>
            </a:r>
            <a:endParaRPr lang="en-US" sz="2400" b="1" dirty="0">
              <a:latin typeface="Calibri" pitchFamily="34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Prevents copper leads from entering liquid helium bath</a:t>
            </a:r>
          </a:p>
          <a:p>
            <a:pPr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00" y="2743200"/>
            <a:ext cx="152400" cy="13716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7162800" y="4114800"/>
            <a:ext cx="0" cy="9906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96200" y="4114800"/>
            <a:ext cx="0" cy="9906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239000" y="3733800"/>
            <a:ext cx="381000" cy="76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6" name="Straight Connector 35"/>
          <p:cNvCxnSpPr>
            <a:stCxn id="34" idx="2"/>
            <a:endCxn id="9" idx="0"/>
          </p:cNvCxnSpPr>
          <p:nvPr/>
        </p:nvCxnSpPr>
        <p:spPr>
          <a:xfrm>
            <a:off x="7429500" y="3810000"/>
            <a:ext cx="0" cy="129540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154" idx="0"/>
          </p:cNvCxnSpPr>
          <p:nvPr/>
        </p:nvCxnSpPr>
        <p:spPr>
          <a:xfrm flipH="1" flipV="1">
            <a:off x="7162800" y="4876800"/>
            <a:ext cx="90805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153" idx="2"/>
          </p:cNvCxnSpPr>
          <p:nvPr/>
        </p:nvCxnSpPr>
        <p:spPr>
          <a:xfrm>
            <a:off x="6340475" y="2274888"/>
            <a:ext cx="1050925" cy="1687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3" name="TextBox 40"/>
          <p:cNvSpPr txBox="1">
            <a:spLocks noChangeArrowheads="1"/>
          </p:cNvSpPr>
          <p:nvPr/>
        </p:nvSpPr>
        <p:spPr bwMode="auto">
          <a:xfrm>
            <a:off x="5638800" y="1905000"/>
            <a:ext cx="1403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G10 Support</a:t>
            </a:r>
          </a:p>
        </p:txBody>
      </p:sp>
      <p:sp>
        <p:nvSpPr>
          <p:cNvPr id="5154" name="TextBox 41"/>
          <p:cNvSpPr txBox="1">
            <a:spLocks noChangeArrowheads="1"/>
          </p:cNvSpPr>
          <p:nvPr/>
        </p:nvSpPr>
        <p:spPr bwMode="auto">
          <a:xfrm>
            <a:off x="7543800" y="6096000"/>
            <a:ext cx="1055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HTS Lead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172200" y="4191000"/>
            <a:ext cx="25146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72200" y="3276600"/>
            <a:ext cx="6858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001000" y="3276600"/>
            <a:ext cx="6858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6858000" y="2819400"/>
            <a:ext cx="1143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219200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/>
              <a:t>Number of Leads</a:t>
            </a:r>
            <a:endParaRPr lang="en-US" sz="4000" b="1" dirty="0" smtClean="0"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</a:endParaRPr>
          </a:p>
        </p:txBody>
      </p:sp>
      <p:sp>
        <p:nvSpPr>
          <p:cNvPr id="614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900C0-C62C-458D-A756-56886EE9824D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77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10400" y="51054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H="1" flipV="1">
            <a:off x="7239000" y="5181600"/>
            <a:ext cx="76200" cy="460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 flipH="1" flipV="1">
            <a:off x="7543800" y="5181600"/>
            <a:ext cx="76200" cy="460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7293294" y="2362200"/>
            <a:ext cx="45719" cy="2828925"/>
          </a:xfrm>
          <a:custGeom>
            <a:avLst/>
            <a:gdLst>
              <a:gd name="connsiteX0" fmla="*/ 0 w 45720"/>
              <a:gd name="connsiteY0" fmla="*/ 1837944 h 1837944"/>
              <a:gd name="connsiteX1" fmla="*/ 9144 w 45720"/>
              <a:gd name="connsiteY1" fmla="*/ 1810512 h 1837944"/>
              <a:gd name="connsiteX2" fmla="*/ 27432 w 45720"/>
              <a:gd name="connsiteY2" fmla="*/ 1719072 h 1837944"/>
              <a:gd name="connsiteX3" fmla="*/ 36576 w 45720"/>
              <a:gd name="connsiteY3" fmla="*/ 1463040 h 1837944"/>
              <a:gd name="connsiteX4" fmla="*/ 45720 w 45720"/>
              <a:gd name="connsiteY4" fmla="*/ 1005840 h 1837944"/>
              <a:gd name="connsiteX5" fmla="*/ 27432 w 45720"/>
              <a:gd name="connsiteY5" fmla="*/ 905256 h 1837944"/>
              <a:gd name="connsiteX6" fmla="*/ 36576 w 45720"/>
              <a:gd name="connsiteY6" fmla="*/ 512064 h 1837944"/>
              <a:gd name="connsiteX7" fmla="*/ 45720 w 45720"/>
              <a:gd name="connsiteY7" fmla="*/ 484632 h 1837944"/>
              <a:gd name="connsiteX8" fmla="*/ 36576 w 45720"/>
              <a:gd name="connsiteY8" fmla="*/ 356616 h 1837944"/>
              <a:gd name="connsiteX9" fmla="*/ 27432 w 45720"/>
              <a:gd name="connsiteY9" fmla="*/ 155448 h 1837944"/>
              <a:gd name="connsiteX10" fmla="*/ 18288 w 45720"/>
              <a:gd name="connsiteY10" fmla="*/ 109728 h 1837944"/>
              <a:gd name="connsiteX11" fmla="*/ 0 w 45720"/>
              <a:gd name="connsiteY11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" h="1837944">
                <a:moveTo>
                  <a:pt x="0" y="1837944"/>
                </a:moveTo>
                <a:cubicBezTo>
                  <a:pt x="3048" y="1828800"/>
                  <a:pt x="7254" y="1819963"/>
                  <a:pt x="9144" y="1810512"/>
                </a:cubicBezTo>
                <a:cubicBezTo>
                  <a:pt x="30158" y="1705441"/>
                  <a:pt x="6774" y="1781047"/>
                  <a:pt x="27432" y="1719072"/>
                </a:cubicBezTo>
                <a:cubicBezTo>
                  <a:pt x="30480" y="1633728"/>
                  <a:pt x="34387" y="1548410"/>
                  <a:pt x="36576" y="1463040"/>
                </a:cubicBezTo>
                <a:cubicBezTo>
                  <a:pt x="40483" y="1310660"/>
                  <a:pt x="45720" y="1158270"/>
                  <a:pt x="45720" y="1005840"/>
                </a:cubicBezTo>
                <a:cubicBezTo>
                  <a:pt x="45720" y="994141"/>
                  <a:pt x="30405" y="920121"/>
                  <a:pt x="27432" y="905256"/>
                </a:cubicBezTo>
                <a:cubicBezTo>
                  <a:pt x="30480" y="774192"/>
                  <a:pt x="30881" y="643040"/>
                  <a:pt x="36576" y="512064"/>
                </a:cubicBezTo>
                <a:cubicBezTo>
                  <a:pt x="36995" y="502434"/>
                  <a:pt x="45720" y="494271"/>
                  <a:pt x="45720" y="484632"/>
                </a:cubicBezTo>
                <a:cubicBezTo>
                  <a:pt x="45720" y="441851"/>
                  <a:pt x="38949" y="399331"/>
                  <a:pt x="36576" y="356616"/>
                </a:cubicBezTo>
                <a:cubicBezTo>
                  <a:pt x="32853" y="289594"/>
                  <a:pt x="32391" y="222390"/>
                  <a:pt x="27432" y="155448"/>
                </a:cubicBezTo>
                <a:cubicBezTo>
                  <a:pt x="26284" y="139949"/>
                  <a:pt x="20342" y="125133"/>
                  <a:pt x="18288" y="109728"/>
                </a:cubicBezTo>
                <a:cubicBezTo>
                  <a:pt x="4001" y="2577"/>
                  <a:pt x="23836" y="47673"/>
                  <a:pt x="0" y="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7544118" y="2362200"/>
            <a:ext cx="45719" cy="2828925"/>
          </a:xfrm>
          <a:custGeom>
            <a:avLst/>
            <a:gdLst>
              <a:gd name="connsiteX0" fmla="*/ 45720 w 45720"/>
              <a:gd name="connsiteY0" fmla="*/ 1837944 h 1837944"/>
              <a:gd name="connsiteX1" fmla="*/ 18288 w 45720"/>
              <a:gd name="connsiteY1" fmla="*/ 1828800 h 1837944"/>
              <a:gd name="connsiteX2" fmla="*/ 9144 w 45720"/>
              <a:gd name="connsiteY2" fmla="*/ 1801368 h 1837944"/>
              <a:gd name="connsiteX3" fmla="*/ 0 w 45720"/>
              <a:gd name="connsiteY3" fmla="*/ 1664208 h 1837944"/>
              <a:gd name="connsiteX4" fmla="*/ 9144 w 45720"/>
              <a:gd name="connsiteY4" fmla="*/ 1417320 h 1837944"/>
              <a:gd name="connsiteX5" fmla="*/ 18288 w 45720"/>
              <a:gd name="connsiteY5" fmla="*/ 1389888 h 1837944"/>
              <a:gd name="connsiteX6" fmla="*/ 9144 w 45720"/>
              <a:gd name="connsiteY6" fmla="*/ 1207008 h 1837944"/>
              <a:gd name="connsiteX7" fmla="*/ 18288 w 45720"/>
              <a:gd name="connsiteY7" fmla="*/ 1179576 h 1837944"/>
              <a:gd name="connsiteX8" fmla="*/ 18288 w 45720"/>
              <a:gd name="connsiteY8" fmla="*/ 822960 h 1837944"/>
              <a:gd name="connsiteX9" fmla="*/ 0 w 45720"/>
              <a:gd name="connsiteY9" fmla="*/ 576072 h 1837944"/>
              <a:gd name="connsiteX10" fmla="*/ 9144 w 45720"/>
              <a:gd name="connsiteY10" fmla="*/ 429768 h 1837944"/>
              <a:gd name="connsiteX11" fmla="*/ 18288 w 45720"/>
              <a:gd name="connsiteY11" fmla="*/ 402336 h 1837944"/>
              <a:gd name="connsiteX12" fmla="*/ 0 w 45720"/>
              <a:gd name="connsiteY12" fmla="*/ 292608 h 1837944"/>
              <a:gd name="connsiteX13" fmla="*/ 9144 w 45720"/>
              <a:gd name="connsiteY13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20" h="1837944">
                <a:moveTo>
                  <a:pt x="45720" y="1837944"/>
                </a:moveTo>
                <a:cubicBezTo>
                  <a:pt x="36576" y="1834896"/>
                  <a:pt x="25104" y="1835616"/>
                  <a:pt x="18288" y="1828800"/>
                </a:cubicBezTo>
                <a:cubicBezTo>
                  <a:pt x="11472" y="1821984"/>
                  <a:pt x="10208" y="1810948"/>
                  <a:pt x="9144" y="1801368"/>
                </a:cubicBezTo>
                <a:cubicBezTo>
                  <a:pt x="4084" y="1755827"/>
                  <a:pt x="3048" y="1709928"/>
                  <a:pt x="0" y="1664208"/>
                </a:cubicBezTo>
                <a:cubicBezTo>
                  <a:pt x="3048" y="1581912"/>
                  <a:pt x="3666" y="1499490"/>
                  <a:pt x="9144" y="1417320"/>
                </a:cubicBezTo>
                <a:cubicBezTo>
                  <a:pt x="9785" y="1407703"/>
                  <a:pt x="18288" y="1399527"/>
                  <a:pt x="18288" y="1389888"/>
                </a:cubicBezTo>
                <a:cubicBezTo>
                  <a:pt x="18288" y="1328852"/>
                  <a:pt x="12192" y="1267968"/>
                  <a:pt x="9144" y="1207008"/>
                </a:cubicBezTo>
                <a:cubicBezTo>
                  <a:pt x="12192" y="1197864"/>
                  <a:pt x="16703" y="1189083"/>
                  <a:pt x="18288" y="1179576"/>
                </a:cubicBezTo>
                <a:cubicBezTo>
                  <a:pt x="38908" y="1055853"/>
                  <a:pt x="23800" y="960769"/>
                  <a:pt x="18288" y="822960"/>
                </a:cubicBezTo>
                <a:cubicBezTo>
                  <a:pt x="10907" y="638427"/>
                  <a:pt x="16773" y="693485"/>
                  <a:pt x="0" y="576072"/>
                </a:cubicBezTo>
                <a:cubicBezTo>
                  <a:pt x="3048" y="527304"/>
                  <a:pt x="4029" y="478363"/>
                  <a:pt x="9144" y="429768"/>
                </a:cubicBezTo>
                <a:cubicBezTo>
                  <a:pt x="10153" y="420182"/>
                  <a:pt x="18929" y="411953"/>
                  <a:pt x="18288" y="402336"/>
                </a:cubicBezTo>
                <a:cubicBezTo>
                  <a:pt x="15821" y="365338"/>
                  <a:pt x="0" y="292608"/>
                  <a:pt x="0" y="292608"/>
                </a:cubicBezTo>
                <a:cubicBezTo>
                  <a:pt x="10739" y="67094"/>
                  <a:pt x="9144" y="164665"/>
                  <a:pt x="9144" y="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722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868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48400" y="5943600"/>
            <a:ext cx="24384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246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0010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172200" y="5943600"/>
            <a:ext cx="2286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7" name="TextBox 27"/>
          <p:cNvSpPr txBox="1">
            <a:spLocks noChangeArrowheads="1"/>
          </p:cNvSpPr>
          <p:nvPr/>
        </p:nvSpPr>
        <p:spPr bwMode="auto">
          <a:xfrm>
            <a:off x="609600" y="1865055"/>
            <a:ext cx="342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Leads are major heat leak</a:t>
            </a:r>
          </a:p>
          <a:p>
            <a:pPr lvl="1"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Maintain 8 samples with 6 leads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086600" y="27432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620000" y="27432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7162800" y="1828800"/>
            <a:ext cx="6858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620000" y="2209800"/>
            <a:ext cx="152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2" name="TextBox 50"/>
          <p:cNvSpPr txBox="1">
            <a:spLocks noChangeArrowheads="1"/>
          </p:cNvSpPr>
          <p:nvPr/>
        </p:nvSpPr>
        <p:spPr bwMode="auto">
          <a:xfrm>
            <a:off x="7086600" y="1371600"/>
            <a:ext cx="1533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Current Leads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172200" y="3276600"/>
            <a:ext cx="6858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001000" y="3276600"/>
            <a:ext cx="6858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72200" y="4191000"/>
            <a:ext cx="25146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858000" y="3429000"/>
            <a:ext cx="1143000" cy="1295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858000" y="2819400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sz="4000" b="1" dirty="0" smtClean="0"/>
              <a:t>Jacket Design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</a:endParaRPr>
          </a:p>
        </p:txBody>
      </p:sp>
      <p:sp>
        <p:nvSpPr>
          <p:cNvPr id="717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7DDB6-FDF2-4D04-A970-CBBC3E51232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77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10400" y="51054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H="1" flipV="1">
            <a:off x="7239000" y="5181600"/>
            <a:ext cx="76200" cy="460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 flipH="1" flipV="1">
            <a:off x="7543800" y="5181600"/>
            <a:ext cx="76200" cy="460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7293294" y="2514600"/>
            <a:ext cx="45719" cy="2676525"/>
          </a:xfrm>
          <a:custGeom>
            <a:avLst/>
            <a:gdLst>
              <a:gd name="connsiteX0" fmla="*/ 0 w 45720"/>
              <a:gd name="connsiteY0" fmla="*/ 1837944 h 1837944"/>
              <a:gd name="connsiteX1" fmla="*/ 9144 w 45720"/>
              <a:gd name="connsiteY1" fmla="*/ 1810512 h 1837944"/>
              <a:gd name="connsiteX2" fmla="*/ 27432 w 45720"/>
              <a:gd name="connsiteY2" fmla="*/ 1719072 h 1837944"/>
              <a:gd name="connsiteX3" fmla="*/ 36576 w 45720"/>
              <a:gd name="connsiteY3" fmla="*/ 1463040 h 1837944"/>
              <a:gd name="connsiteX4" fmla="*/ 45720 w 45720"/>
              <a:gd name="connsiteY4" fmla="*/ 1005840 h 1837944"/>
              <a:gd name="connsiteX5" fmla="*/ 27432 w 45720"/>
              <a:gd name="connsiteY5" fmla="*/ 905256 h 1837944"/>
              <a:gd name="connsiteX6" fmla="*/ 36576 w 45720"/>
              <a:gd name="connsiteY6" fmla="*/ 512064 h 1837944"/>
              <a:gd name="connsiteX7" fmla="*/ 45720 w 45720"/>
              <a:gd name="connsiteY7" fmla="*/ 484632 h 1837944"/>
              <a:gd name="connsiteX8" fmla="*/ 36576 w 45720"/>
              <a:gd name="connsiteY8" fmla="*/ 356616 h 1837944"/>
              <a:gd name="connsiteX9" fmla="*/ 27432 w 45720"/>
              <a:gd name="connsiteY9" fmla="*/ 155448 h 1837944"/>
              <a:gd name="connsiteX10" fmla="*/ 18288 w 45720"/>
              <a:gd name="connsiteY10" fmla="*/ 109728 h 1837944"/>
              <a:gd name="connsiteX11" fmla="*/ 0 w 45720"/>
              <a:gd name="connsiteY11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" h="1837944">
                <a:moveTo>
                  <a:pt x="0" y="1837944"/>
                </a:moveTo>
                <a:cubicBezTo>
                  <a:pt x="3048" y="1828800"/>
                  <a:pt x="7254" y="1819963"/>
                  <a:pt x="9144" y="1810512"/>
                </a:cubicBezTo>
                <a:cubicBezTo>
                  <a:pt x="30158" y="1705441"/>
                  <a:pt x="6774" y="1781047"/>
                  <a:pt x="27432" y="1719072"/>
                </a:cubicBezTo>
                <a:cubicBezTo>
                  <a:pt x="30480" y="1633728"/>
                  <a:pt x="34387" y="1548410"/>
                  <a:pt x="36576" y="1463040"/>
                </a:cubicBezTo>
                <a:cubicBezTo>
                  <a:pt x="40483" y="1310660"/>
                  <a:pt x="45720" y="1158270"/>
                  <a:pt x="45720" y="1005840"/>
                </a:cubicBezTo>
                <a:cubicBezTo>
                  <a:pt x="45720" y="994141"/>
                  <a:pt x="30405" y="920121"/>
                  <a:pt x="27432" y="905256"/>
                </a:cubicBezTo>
                <a:cubicBezTo>
                  <a:pt x="30480" y="774192"/>
                  <a:pt x="30881" y="643040"/>
                  <a:pt x="36576" y="512064"/>
                </a:cubicBezTo>
                <a:cubicBezTo>
                  <a:pt x="36995" y="502434"/>
                  <a:pt x="45720" y="494271"/>
                  <a:pt x="45720" y="484632"/>
                </a:cubicBezTo>
                <a:cubicBezTo>
                  <a:pt x="45720" y="441851"/>
                  <a:pt x="38949" y="399331"/>
                  <a:pt x="36576" y="356616"/>
                </a:cubicBezTo>
                <a:cubicBezTo>
                  <a:pt x="32853" y="289594"/>
                  <a:pt x="32391" y="222390"/>
                  <a:pt x="27432" y="155448"/>
                </a:cubicBezTo>
                <a:cubicBezTo>
                  <a:pt x="26284" y="139949"/>
                  <a:pt x="20342" y="125133"/>
                  <a:pt x="18288" y="109728"/>
                </a:cubicBezTo>
                <a:cubicBezTo>
                  <a:pt x="4001" y="2577"/>
                  <a:pt x="23836" y="47673"/>
                  <a:pt x="0" y="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7544118" y="2514600"/>
            <a:ext cx="45719" cy="2676525"/>
          </a:xfrm>
          <a:custGeom>
            <a:avLst/>
            <a:gdLst>
              <a:gd name="connsiteX0" fmla="*/ 45720 w 45720"/>
              <a:gd name="connsiteY0" fmla="*/ 1837944 h 1837944"/>
              <a:gd name="connsiteX1" fmla="*/ 18288 w 45720"/>
              <a:gd name="connsiteY1" fmla="*/ 1828800 h 1837944"/>
              <a:gd name="connsiteX2" fmla="*/ 9144 w 45720"/>
              <a:gd name="connsiteY2" fmla="*/ 1801368 h 1837944"/>
              <a:gd name="connsiteX3" fmla="*/ 0 w 45720"/>
              <a:gd name="connsiteY3" fmla="*/ 1664208 h 1837944"/>
              <a:gd name="connsiteX4" fmla="*/ 9144 w 45720"/>
              <a:gd name="connsiteY4" fmla="*/ 1417320 h 1837944"/>
              <a:gd name="connsiteX5" fmla="*/ 18288 w 45720"/>
              <a:gd name="connsiteY5" fmla="*/ 1389888 h 1837944"/>
              <a:gd name="connsiteX6" fmla="*/ 9144 w 45720"/>
              <a:gd name="connsiteY6" fmla="*/ 1207008 h 1837944"/>
              <a:gd name="connsiteX7" fmla="*/ 18288 w 45720"/>
              <a:gd name="connsiteY7" fmla="*/ 1179576 h 1837944"/>
              <a:gd name="connsiteX8" fmla="*/ 18288 w 45720"/>
              <a:gd name="connsiteY8" fmla="*/ 822960 h 1837944"/>
              <a:gd name="connsiteX9" fmla="*/ 0 w 45720"/>
              <a:gd name="connsiteY9" fmla="*/ 576072 h 1837944"/>
              <a:gd name="connsiteX10" fmla="*/ 9144 w 45720"/>
              <a:gd name="connsiteY10" fmla="*/ 429768 h 1837944"/>
              <a:gd name="connsiteX11" fmla="*/ 18288 w 45720"/>
              <a:gd name="connsiteY11" fmla="*/ 402336 h 1837944"/>
              <a:gd name="connsiteX12" fmla="*/ 0 w 45720"/>
              <a:gd name="connsiteY12" fmla="*/ 292608 h 1837944"/>
              <a:gd name="connsiteX13" fmla="*/ 9144 w 45720"/>
              <a:gd name="connsiteY13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20" h="1837944">
                <a:moveTo>
                  <a:pt x="45720" y="1837944"/>
                </a:moveTo>
                <a:cubicBezTo>
                  <a:pt x="36576" y="1834896"/>
                  <a:pt x="25104" y="1835616"/>
                  <a:pt x="18288" y="1828800"/>
                </a:cubicBezTo>
                <a:cubicBezTo>
                  <a:pt x="11472" y="1821984"/>
                  <a:pt x="10208" y="1810948"/>
                  <a:pt x="9144" y="1801368"/>
                </a:cubicBezTo>
                <a:cubicBezTo>
                  <a:pt x="4084" y="1755827"/>
                  <a:pt x="3048" y="1709928"/>
                  <a:pt x="0" y="1664208"/>
                </a:cubicBezTo>
                <a:cubicBezTo>
                  <a:pt x="3048" y="1581912"/>
                  <a:pt x="3666" y="1499490"/>
                  <a:pt x="9144" y="1417320"/>
                </a:cubicBezTo>
                <a:cubicBezTo>
                  <a:pt x="9785" y="1407703"/>
                  <a:pt x="18288" y="1399527"/>
                  <a:pt x="18288" y="1389888"/>
                </a:cubicBezTo>
                <a:cubicBezTo>
                  <a:pt x="18288" y="1328852"/>
                  <a:pt x="12192" y="1267968"/>
                  <a:pt x="9144" y="1207008"/>
                </a:cubicBezTo>
                <a:cubicBezTo>
                  <a:pt x="12192" y="1197864"/>
                  <a:pt x="16703" y="1189083"/>
                  <a:pt x="18288" y="1179576"/>
                </a:cubicBezTo>
                <a:cubicBezTo>
                  <a:pt x="38908" y="1055853"/>
                  <a:pt x="23800" y="960769"/>
                  <a:pt x="18288" y="822960"/>
                </a:cubicBezTo>
                <a:cubicBezTo>
                  <a:pt x="10907" y="638427"/>
                  <a:pt x="16773" y="693485"/>
                  <a:pt x="0" y="576072"/>
                </a:cubicBezTo>
                <a:cubicBezTo>
                  <a:pt x="3048" y="527304"/>
                  <a:pt x="4029" y="478363"/>
                  <a:pt x="9144" y="429768"/>
                </a:cubicBezTo>
                <a:cubicBezTo>
                  <a:pt x="10153" y="420182"/>
                  <a:pt x="18929" y="411953"/>
                  <a:pt x="18288" y="402336"/>
                </a:cubicBezTo>
                <a:cubicBezTo>
                  <a:pt x="15821" y="365338"/>
                  <a:pt x="0" y="292608"/>
                  <a:pt x="0" y="292608"/>
                </a:cubicBezTo>
                <a:cubicBezTo>
                  <a:pt x="10739" y="67094"/>
                  <a:pt x="9144" y="164665"/>
                  <a:pt x="9144" y="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722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868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48400" y="5943600"/>
            <a:ext cx="24384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246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0010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172200" y="5943600"/>
            <a:ext cx="2286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2" name="TextBox 27"/>
          <p:cNvSpPr txBox="1">
            <a:spLocks noChangeArrowheads="1"/>
          </p:cNvSpPr>
          <p:nvPr/>
        </p:nvSpPr>
        <p:spPr bwMode="auto">
          <a:xfrm>
            <a:off x="2438400" y="3876675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86600" y="27432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620000" y="27432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7162800" y="1828800"/>
            <a:ext cx="6858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620000" y="2209800"/>
            <a:ext cx="152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7" name="TextBox 50"/>
          <p:cNvSpPr txBox="1">
            <a:spLocks noChangeArrowheads="1"/>
          </p:cNvSpPr>
          <p:nvPr/>
        </p:nvSpPr>
        <p:spPr bwMode="auto">
          <a:xfrm>
            <a:off x="7086600" y="1371600"/>
            <a:ext cx="1533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Current Leads</a:t>
            </a:r>
          </a:p>
        </p:txBody>
      </p:sp>
      <p:cxnSp>
        <p:nvCxnSpPr>
          <p:cNvPr id="32" name="Straight Arrow Connector 31"/>
          <p:cNvCxnSpPr>
            <a:endCxn id="35" idx="1"/>
          </p:cNvCxnSpPr>
          <p:nvPr/>
        </p:nvCxnSpPr>
        <p:spPr>
          <a:xfrm>
            <a:off x="5791200" y="2819400"/>
            <a:ext cx="1066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91200" y="3581400"/>
            <a:ext cx="1066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0" name="TextBox 35"/>
          <p:cNvSpPr txBox="1">
            <a:spLocks noChangeArrowheads="1"/>
          </p:cNvSpPr>
          <p:nvPr/>
        </p:nvSpPr>
        <p:spPr bwMode="auto">
          <a:xfrm>
            <a:off x="4343400" y="2514600"/>
            <a:ext cx="2289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Stainless steel portion</a:t>
            </a:r>
          </a:p>
        </p:txBody>
      </p:sp>
      <p:sp>
        <p:nvSpPr>
          <p:cNvPr id="7201" name="TextBox 37"/>
          <p:cNvSpPr txBox="1">
            <a:spLocks noChangeArrowheads="1"/>
          </p:cNvSpPr>
          <p:nvPr/>
        </p:nvSpPr>
        <p:spPr bwMode="auto">
          <a:xfrm>
            <a:off x="4660900" y="3276600"/>
            <a:ext cx="1358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G10 portion</a:t>
            </a:r>
          </a:p>
        </p:txBody>
      </p:sp>
      <p:sp>
        <p:nvSpPr>
          <p:cNvPr id="7202" name="TextBox 39"/>
          <p:cNvSpPr txBox="1">
            <a:spLocks noChangeArrowheads="1"/>
          </p:cNvSpPr>
          <p:nvPr/>
        </p:nvSpPr>
        <p:spPr bwMode="auto">
          <a:xfrm>
            <a:off x="990600" y="2004298"/>
            <a:ext cx="3429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interrupts thermal conduction of the stainless steel tube</a:t>
            </a:r>
          </a:p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172200" y="3276600"/>
            <a:ext cx="6858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001000" y="3276600"/>
            <a:ext cx="6858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72200" y="4191000"/>
            <a:ext cx="25146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467600" cy="63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Final Design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Final Design – Current Connects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47800"/>
            <a:ext cx="56388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34314"/>
            <a:ext cx="2252840" cy="479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19800" y="2057400"/>
            <a:ext cx="2590800" cy="1143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 – Current Connector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5105400" cy="499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34314"/>
            <a:ext cx="2252840" cy="479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81800" y="4343400"/>
            <a:ext cx="1066800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Final Design - HTS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1524000"/>
            <a:ext cx="4191000" cy="51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34314"/>
            <a:ext cx="2252840" cy="479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81800" y="4724400"/>
            <a:ext cx="914400" cy="1447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Final Design - Sample Holder/Guide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1934062" cy="538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62" y="1295400"/>
            <a:ext cx="1989138" cy="553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5865"/>
            <a:ext cx="3048000" cy="537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pic>
        <p:nvPicPr>
          <p:cNvPr id="6146" name="Picture 2" descr="C:\Users\Pawithers\Desktop\index.html\Prob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81896"/>
            <a:ext cx="6858000" cy="512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Background</a:t>
            </a:r>
          </a:p>
          <a:p>
            <a:r>
              <a:rPr lang="en-US" b="1" dirty="0" smtClean="0"/>
              <a:t>Introduction</a:t>
            </a:r>
          </a:p>
          <a:p>
            <a:pPr lvl="1"/>
            <a:r>
              <a:rPr lang="en-US" b="1" dirty="0" smtClean="0"/>
              <a:t>The Project</a:t>
            </a:r>
          </a:p>
          <a:p>
            <a:pPr lvl="1"/>
            <a:r>
              <a:rPr lang="en-US" b="1" dirty="0" smtClean="0"/>
              <a:t>Objectives</a:t>
            </a:r>
          </a:p>
          <a:p>
            <a:pPr lvl="1"/>
            <a:r>
              <a:rPr lang="en-US" b="1" dirty="0" smtClean="0"/>
              <a:t>Constraints</a:t>
            </a:r>
          </a:p>
          <a:p>
            <a:r>
              <a:rPr lang="en-US" b="1" dirty="0" smtClean="0"/>
              <a:t>Concepts</a:t>
            </a:r>
          </a:p>
          <a:p>
            <a:r>
              <a:rPr lang="en-US" b="1" dirty="0" smtClean="0"/>
              <a:t>Final Design</a:t>
            </a:r>
          </a:p>
          <a:p>
            <a:r>
              <a:rPr lang="en-US" b="1" dirty="0" smtClean="0"/>
              <a:t>Project Plan</a:t>
            </a:r>
          </a:p>
          <a:p>
            <a:r>
              <a:rPr lang="en-US" b="1" dirty="0" smtClean="0"/>
              <a:t>Manufacturing and Assembly</a:t>
            </a:r>
          </a:p>
          <a:p>
            <a:r>
              <a:rPr lang="en-US" b="1" dirty="0" smtClean="0"/>
              <a:t>Economics</a:t>
            </a:r>
          </a:p>
          <a:p>
            <a:r>
              <a:rPr lang="en-US" b="1" dirty="0" smtClean="0"/>
              <a:t>Results</a:t>
            </a:r>
          </a:p>
          <a:p>
            <a:r>
              <a:rPr lang="en-US" b="1" dirty="0" smtClean="0"/>
              <a:t>Environmental Issues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pic>
        <p:nvPicPr>
          <p:cNvPr id="7170" name="Picture 2" descr="C:\Users\Pawithers\Desktop\index.html\Probe Standing 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74805"/>
            <a:ext cx="3810000" cy="510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Project Plan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7873" t="10250" r="8107" b="32000"/>
          <a:stretch>
            <a:fillRect/>
          </a:stretch>
        </p:blipFill>
        <p:spPr bwMode="auto">
          <a:xfrm>
            <a:off x="228600" y="1371600"/>
            <a:ext cx="86927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Manufacturing and Assembly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Machining</a:t>
            </a:r>
          </a:p>
          <a:p>
            <a:pPr lvl="1"/>
            <a:r>
              <a:rPr lang="en-US" b="1" dirty="0" smtClean="0"/>
              <a:t>ASC shop</a:t>
            </a:r>
          </a:p>
          <a:p>
            <a:pPr lvl="1"/>
            <a:r>
              <a:rPr lang="en-US" b="1" dirty="0" smtClean="0"/>
              <a:t>NHMFL shop</a:t>
            </a:r>
          </a:p>
          <a:p>
            <a:pPr lvl="1"/>
            <a:r>
              <a:rPr lang="en-US" b="1" dirty="0" smtClean="0"/>
              <a:t>Exotic Machining, Inc</a:t>
            </a:r>
            <a:endParaRPr lang="en-US" b="1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Assembly</a:t>
            </a:r>
          </a:p>
          <a:p>
            <a:pPr lvl="1"/>
            <a:r>
              <a:rPr lang="en-US" b="1" dirty="0" smtClean="0"/>
              <a:t>Top flange</a:t>
            </a:r>
          </a:p>
          <a:p>
            <a:pPr lvl="1"/>
            <a:r>
              <a:rPr lang="en-US" b="1" dirty="0" smtClean="0"/>
              <a:t>Stainless steel tube</a:t>
            </a:r>
          </a:p>
          <a:p>
            <a:pPr lvl="1"/>
            <a:r>
              <a:rPr lang="en-US" b="1" dirty="0" smtClean="0"/>
              <a:t>Spacer</a:t>
            </a:r>
          </a:p>
          <a:p>
            <a:pPr lvl="1"/>
            <a:r>
              <a:rPr lang="en-US" b="1" dirty="0" smtClean="0"/>
              <a:t>Copper leads</a:t>
            </a:r>
          </a:p>
          <a:p>
            <a:pPr lvl="1"/>
            <a:r>
              <a:rPr lang="en-US" b="1" dirty="0" smtClean="0"/>
              <a:t>Current connects</a:t>
            </a:r>
          </a:p>
          <a:p>
            <a:pPr lvl="1"/>
            <a:r>
              <a:rPr lang="en-US" b="1" dirty="0" smtClean="0"/>
              <a:t>G10 connector</a:t>
            </a:r>
          </a:p>
          <a:p>
            <a:pPr lvl="1"/>
            <a:r>
              <a:rPr lang="en-US" b="1" dirty="0" smtClean="0"/>
              <a:t>Sample holder</a:t>
            </a:r>
          </a:p>
          <a:p>
            <a:pPr lvl="1"/>
            <a:r>
              <a:rPr lang="en-US" b="1" dirty="0" smtClean="0"/>
              <a:t>Soldering of HTS leads</a:t>
            </a:r>
          </a:p>
          <a:p>
            <a:pPr lvl="1"/>
            <a:r>
              <a:rPr lang="en-US" b="1" dirty="0" smtClean="0"/>
              <a:t>HTS support system</a:t>
            </a:r>
          </a:p>
          <a:p>
            <a:pPr lvl="1"/>
            <a:r>
              <a:rPr lang="en-US" b="1" dirty="0" smtClean="0"/>
              <a:t>Voltage taps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Manufacturing and Assembly</a:t>
            </a:r>
            <a:endParaRPr lang="en-US" b="1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Assembly</a:t>
            </a:r>
          </a:p>
          <a:p>
            <a:pPr lvl="1"/>
            <a:r>
              <a:rPr lang="en-US" b="1" dirty="0" smtClean="0"/>
              <a:t>Top flange</a:t>
            </a:r>
          </a:p>
          <a:p>
            <a:pPr lvl="1"/>
            <a:r>
              <a:rPr lang="en-US" b="1" dirty="0" smtClean="0"/>
              <a:t>Stainless steel tube</a:t>
            </a:r>
          </a:p>
          <a:p>
            <a:pPr lvl="1"/>
            <a:r>
              <a:rPr lang="en-US" b="1" dirty="0" smtClean="0"/>
              <a:t>Spacer</a:t>
            </a:r>
          </a:p>
          <a:p>
            <a:pPr lvl="1"/>
            <a:r>
              <a:rPr lang="en-US" b="1" dirty="0" smtClean="0"/>
              <a:t>Copper leads</a:t>
            </a:r>
          </a:p>
          <a:p>
            <a:pPr lvl="1"/>
            <a:r>
              <a:rPr lang="en-US" b="1" dirty="0" smtClean="0"/>
              <a:t>Current connects</a:t>
            </a:r>
          </a:p>
          <a:p>
            <a:pPr lvl="1"/>
            <a:r>
              <a:rPr lang="en-US" b="1" dirty="0" smtClean="0"/>
              <a:t>G10 connector</a:t>
            </a:r>
          </a:p>
          <a:p>
            <a:pPr lvl="1"/>
            <a:r>
              <a:rPr lang="en-US" b="1" dirty="0" smtClean="0"/>
              <a:t>Sample holder</a:t>
            </a:r>
          </a:p>
          <a:p>
            <a:pPr lvl="1"/>
            <a:r>
              <a:rPr lang="en-US" b="1" dirty="0" smtClean="0"/>
              <a:t>Soldering of HTS leads</a:t>
            </a:r>
          </a:p>
          <a:p>
            <a:pPr lvl="1"/>
            <a:r>
              <a:rPr lang="en-US" b="1" dirty="0" smtClean="0"/>
              <a:t>HTS support system</a:t>
            </a:r>
          </a:p>
          <a:p>
            <a:pPr lvl="1"/>
            <a:r>
              <a:rPr lang="en-US" b="1" dirty="0" smtClean="0"/>
              <a:t>Voltage taps</a:t>
            </a: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34314"/>
            <a:ext cx="2252840" cy="479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Soldering of HTS Leads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3429000"/>
          </a:xfrm>
        </p:spPr>
        <p:txBody>
          <a:bodyPr>
            <a:normAutofit/>
          </a:bodyPr>
          <a:lstStyle/>
          <a:p>
            <a:r>
              <a:rPr lang="en-US" b="1" dirty="0" smtClean="0"/>
              <a:t>Special device was created to solder 8 HTS tapes together</a:t>
            </a:r>
          </a:p>
          <a:p>
            <a:r>
              <a:rPr lang="en-US" b="1" dirty="0" smtClean="0"/>
              <a:t>Soldering to copper leads using various heating methods</a:t>
            </a:r>
          </a:p>
          <a:p>
            <a:endParaRPr lang="en-US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49706"/>
            <a:ext cx="4191000" cy="35842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/>
              <a:t>Economics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25963"/>
          </a:xfrm>
        </p:spPr>
        <p:txBody>
          <a:bodyPr/>
          <a:lstStyle/>
          <a:p>
            <a:r>
              <a:rPr lang="en-US" b="1" dirty="0" smtClean="0"/>
              <a:t>Budget of $4000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1" y="1215670"/>
          <a:ext cx="8153399" cy="5642330"/>
        </p:xfrm>
        <a:graphic>
          <a:graphicData uri="http://schemas.openxmlformats.org/drawingml/2006/table">
            <a:tbl>
              <a:tblPr/>
              <a:tblGrid>
                <a:gridCol w="4991581"/>
                <a:gridCol w="1455393"/>
                <a:gridCol w="1706425"/>
              </a:tblGrid>
              <a:tr h="437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material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quantity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 Alloy Copper rods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$291.00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G-10 Tube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$611.04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G10 Plate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$88.24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Stainless steel plate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$81.49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G10 rod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$125.77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G-10 plate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$67.40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90deg angles steel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$44.06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Sockets threaded, current connects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$180.00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copper plate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$60.95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copper bar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$62.52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G-10 Plate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$60.18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aluminum bar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$49.34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cartridge heater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$247.24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cartridge heater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$40.52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wing nut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$11.21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compression springs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$26.72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Exotic Machining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$400.00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latin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$2,447.68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Preparing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Applied voltage taps along the probe</a:t>
            </a:r>
          </a:p>
          <a:p>
            <a:r>
              <a:rPr lang="en-US" b="1" dirty="0" smtClean="0"/>
              <a:t>Soldered a strip of HTS to complete circuit</a:t>
            </a:r>
            <a:endParaRPr lang="en-US" b="1" dirty="0"/>
          </a:p>
          <a:p>
            <a:r>
              <a:rPr lang="en-US" b="1" dirty="0" smtClean="0"/>
              <a:t>Covered base with G-10 to protect HTS</a:t>
            </a:r>
          </a:p>
          <a:p>
            <a:endParaRPr lang="en-US" dirty="0"/>
          </a:p>
        </p:txBody>
      </p:sp>
      <p:pic>
        <p:nvPicPr>
          <p:cNvPr id="8194" name="Picture 2" descr="C:\Users\Pawithers\Downloads\photo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06162" y="1765410"/>
            <a:ext cx="5077428" cy="404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Took place the NHML</a:t>
            </a:r>
          </a:p>
          <a:p>
            <a:r>
              <a:rPr lang="en-US" b="1" dirty="0" smtClean="0"/>
              <a:t>Lifted by crane into cryogenic bath</a:t>
            </a:r>
          </a:p>
          <a:p>
            <a:r>
              <a:rPr lang="en-US" b="1" dirty="0" smtClean="0"/>
              <a:t>Preliminary testing</a:t>
            </a:r>
          </a:p>
          <a:p>
            <a:pPr lvl="1"/>
            <a:r>
              <a:rPr lang="en-US" b="1" dirty="0" smtClean="0"/>
              <a:t>To make sure HTS Lead was superconducting</a:t>
            </a:r>
          </a:p>
          <a:p>
            <a:r>
              <a:rPr lang="en-US" b="1" dirty="0" smtClean="0"/>
              <a:t>Final testing in Liquid helium to measure burn off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5103" y="2017097"/>
            <a:ext cx="5100993" cy="3810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Environmental/Safety Hazards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G-10</a:t>
            </a:r>
          </a:p>
          <a:p>
            <a:r>
              <a:rPr lang="en-US" b="1" dirty="0" smtClean="0"/>
              <a:t>Flux</a:t>
            </a:r>
          </a:p>
          <a:p>
            <a:r>
              <a:rPr lang="en-US" b="1" dirty="0" smtClean="0"/>
              <a:t>Cutting Fluid</a:t>
            </a:r>
          </a:p>
          <a:p>
            <a:r>
              <a:rPr lang="en-US" b="1" dirty="0" smtClean="0"/>
              <a:t>Machining Hazards</a:t>
            </a:r>
          </a:p>
          <a:p>
            <a:r>
              <a:rPr lang="en-US" b="1" dirty="0" smtClean="0"/>
              <a:t>Heating Hazards</a:t>
            </a:r>
          </a:p>
          <a:p>
            <a:r>
              <a:rPr lang="en-US" b="1" dirty="0" smtClean="0"/>
              <a:t>Handling Liquid Helium</a:t>
            </a:r>
          </a:p>
          <a:p>
            <a:r>
              <a:rPr lang="en-US" b="1" dirty="0" smtClean="0"/>
              <a:t>Electric Current</a:t>
            </a:r>
          </a:p>
          <a:p>
            <a:r>
              <a:rPr lang="en-US" b="1" dirty="0" smtClean="0"/>
              <a:t>Weight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172" y="1447799"/>
            <a:ext cx="2865120" cy="185864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52" y="4114800"/>
            <a:ext cx="3215640" cy="22009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3429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G-10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84932" y="61722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Flux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Preliminary test results (in liquid nitrogen)</a:t>
            </a:r>
          </a:p>
          <a:p>
            <a:pPr lvl="1"/>
            <a:r>
              <a:rPr lang="en-US" b="1" dirty="0" smtClean="0"/>
              <a:t>Took place after 12pm 4/5/12</a:t>
            </a:r>
          </a:p>
          <a:p>
            <a:r>
              <a:rPr lang="en-US" b="1" dirty="0" smtClean="0"/>
              <a:t>Future testing (in liquid helium)</a:t>
            </a:r>
          </a:p>
          <a:p>
            <a:pPr lvl="1"/>
            <a:r>
              <a:rPr lang="en-US" b="1" dirty="0" smtClean="0"/>
              <a:t>Will take place at NHMFL 4/6/12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Super Conductivity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Superconductivity is a phenomenon that allows an indefinite amount of current to flow with negligible resistance.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76600"/>
            <a:ext cx="2971800" cy="275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Testing in liquid nitrogen will completed on two leads</a:t>
            </a:r>
          </a:p>
          <a:p>
            <a:r>
              <a:rPr lang="en-US" b="1" dirty="0" smtClean="0"/>
              <a:t>Full testing will be completed on 4/5/12 if the preliminary is successful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Acknowledgments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Dr. </a:t>
            </a:r>
            <a:r>
              <a:rPr lang="en-US" b="1" dirty="0" err="1" smtClean="0"/>
              <a:t>Hovsapian</a:t>
            </a:r>
            <a:r>
              <a:rPr lang="en-US" b="1" dirty="0" smtClean="0"/>
              <a:t>, Adjunct Faculty, Florida State University, Mechanical Engineering, Ph.D.</a:t>
            </a:r>
          </a:p>
          <a:p>
            <a:r>
              <a:rPr lang="en-US" b="1" dirty="0" smtClean="0"/>
              <a:t>Dr. </a:t>
            </a:r>
            <a:r>
              <a:rPr lang="en-US" b="1" dirty="0" err="1" smtClean="0"/>
              <a:t>Kosaraju</a:t>
            </a:r>
            <a:r>
              <a:rPr lang="en-US" b="1" dirty="0" smtClean="0"/>
              <a:t>, Adjunct Faculty and Postdoctoral Researcher</a:t>
            </a:r>
          </a:p>
          <a:p>
            <a:r>
              <a:rPr lang="en-US" b="1" dirty="0" smtClean="0"/>
              <a:t>Dr. </a:t>
            </a:r>
            <a:r>
              <a:rPr lang="en-US" b="1" dirty="0" err="1" smtClean="0"/>
              <a:t>Hellstrom</a:t>
            </a:r>
            <a:r>
              <a:rPr lang="en-US" b="1" dirty="0" smtClean="0"/>
              <a:t>, Ph.D. Materials Science, Stanford University, </a:t>
            </a:r>
          </a:p>
          <a:p>
            <a:r>
              <a:rPr lang="en-US" b="1" dirty="0" smtClean="0"/>
              <a:t>Dr. </a:t>
            </a:r>
            <a:r>
              <a:rPr lang="en-US" b="1" dirty="0" err="1" smtClean="0"/>
              <a:t>Trociewitz</a:t>
            </a:r>
            <a:r>
              <a:rPr lang="en-US" b="1" dirty="0" smtClean="0"/>
              <a:t>, Associate Scholar/Scientist, ASC</a:t>
            </a:r>
          </a:p>
          <a:p>
            <a:r>
              <a:rPr lang="en-US" b="1" dirty="0" smtClean="0"/>
              <a:t>Applied Superconductivity Center</a:t>
            </a:r>
          </a:p>
          <a:p>
            <a:r>
              <a:rPr lang="en-US" b="1" dirty="0" smtClean="0"/>
              <a:t>NHMFL</a:t>
            </a:r>
          </a:p>
          <a:p>
            <a:r>
              <a:rPr lang="en-US" b="1" dirty="0" smtClean="0"/>
              <a:t>Bill Sheppard, NHMFL Machine Shop</a:t>
            </a:r>
          </a:p>
          <a:p>
            <a:r>
              <a:rPr lang="en-US" b="1" dirty="0" smtClean="0"/>
              <a:t>Robert Stanton, NHMFL</a:t>
            </a:r>
          </a:p>
          <a:p>
            <a:r>
              <a:rPr lang="en-US" b="1" dirty="0" smtClean="0"/>
              <a:t>Bill Starch, ASC Machine Shop</a:t>
            </a:r>
          </a:p>
          <a:p>
            <a:r>
              <a:rPr lang="en-US" b="1" dirty="0" err="1" smtClean="0"/>
              <a:t>Dimitri</a:t>
            </a:r>
            <a:r>
              <a:rPr lang="en-US" b="1" dirty="0" smtClean="0"/>
              <a:t> Argonaut, ASC Machine shop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Çengel</a:t>
            </a:r>
            <a:r>
              <a:rPr lang="en-US" b="1" dirty="0" smtClean="0"/>
              <a:t>, </a:t>
            </a:r>
            <a:r>
              <a:rPr lang="en-US" b="1" dirty="0" err="1" smtClean="0"/>
              <a:t>Yunus</a:t>
            </a:r>
            <a:r>
              <a:rPr lang="en-US" b="1" dirty="0" smtClean="0"/>
              <a:t> A., Robert H. Turner, and John M. </a:t>
            </a:r>
            <a:r>
              <a:rPr lang="en-US" b="1" dirty="0" err="1" smtClean="0"/>
              <a:t>Cimbala</a:t>
            </a:r>
            <a:r>
              <a:rPr lang="en-US" b="1" dirty="0" smtClean="0"/>
              <a:t>. </a:t>
            </a:r>
            <a:r>
              <a:rPr lang="en-US" b="1" i="1" dirty="0" smtClean="0"/>
              <a:t>Fundamentals of Thermal-fluid Sciences</a:t>
            </a:r>
            <a:r>
              <a:rPr lang="en-US" b="1" dirty="0" smtClean="0"/>
              <a:t>. Boston: McGraw-Hill, 2008. Print.</a:t>
            </a:r>
          </a:p>
          <a:p>
            <a:r>
              <a:rPr lang="en-US" b="1" dirty="0" err="1" smtClean="0"/>
              <a:t>Ekin</a:t>
            </a:r>
            <a:r>
              <a:rPr lang="en-US" b="1" dirty="0" smtClean="0"/>
              <a:t>, Jack W. . </a:t>
            </a:r>
            <a:r>
              <a:rPr lang="en-US" b="1" i="1" dirty="0" smtClean="0"/>
              <a:t>Experimental Techniques for Low-temperature Measurements</a:t>
            </a:r>
            <a:r>
              <a:rPr lang="en-US" b="1" dirty="0" smtClean="0"/>
              <a:t>. New York: Oxford UP, 2006. Print.</a:t>
            </a:r>
          </a:p>
          <a:p>
            <a:r>
              <a:rPr lang="en-US" b="1" dirty="0" smtClean="0"/>
              <a:t>Thomas, </a:t>
            </a:r>
            <a:r>
              <a:rPr lang="en-US" b="1" dirty="0" err="1" smtClean="0"/>
              <a:t>Lindon</a:t>
            </a:r>
            <a:r>
              <a:rPr lang="en-US" b="1" dirty="0" smtClean="0"/>
              <a:t> C. </a:t>
            </a:r>
            <a:r>
              <a:rPr lang="en-US" b="1" i="1" dirty="0" smtClean="0"/>
              <a:t>Fundamentals of Heat Transfer</a:t>
            </a:r>
            <a:r>
              <a:rPr lang="en-US" b="1" dirty="0" smtClean="0"/>
              <a:t>. Englewood Cliff, NJ: Prentice-Hall, 1980. Print.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Critical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Critical Current Probes measures how much current a sample can take before it becomes non-superconducting</a:t>
            </a:r>
          </a:p>
          <a:p>
            <a:pPr lvl="1"/>
            <a:r>
              <a:rPr lang="en-US" b="1" dirty="0" smtClean="0"/>
              <a:t>Temperature </a:t>
            </a:r>
          </a:p>
          <a:p>
            <a:pPr lvl="1"/>
            <a:r>
              <a:rPr lang="en-US" b="1" dirty="0" smtClean="0"/>
              <a:t>Magnetic Field </a:t>
            </a:r>
          </a:p>
          <a:p>
            <a:pPr lvl="1"/>
            <a:r>
              <a:rPr lang="en-US" b="1" dirty="0" smtClean="0"/>
              <a:t>Orientation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Sample are made of YBCO</a:t>
            </a:r>
          </a:p>
          <a:p>
            <a:pPr lvl="1"/>
            <a:r>
              <a:rPr lang="en-US" b="1" dirty="0" smtClean="0"/>
              <a:t>HTS (High Temperature Superconducting)</a:t>
            </a:r>
          </a:p>
          <a:p>
            <a:r>
              <a:rPr lang="en-US" b="1" dirty="0" smtClean="0"/>
              <a:t>Samples are mounted at the base of two current leads running the length of the probe </a:t>
            </a:r>
          </a:p>
          <a:p>
            <a:r>
              <a:rPr lang="en-US" b="1" dirty="0" smtClean="0"/>
              <a:t>Submerged in cryogenic liquid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04" y="1371600"/>
            <a:ext cx="4109498" cy="248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99" y="3962400"/>
            <a:ext cx="4150472" cy="275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4083622" y="3082322"/>
            <a:ext cx="1143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Project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400" b="1" dirty="0" smtClean="0"/>
              <a:t>Design a critical current probe to conserve the amount of liquid helium used during a critical current measurement test</a:t>
            </a:r>
          </a:p>
          <a:p>
            <a:r>
              <a:rPr lang="en-US" sz="2400" b="1" dirty="0" smtClean="0"/>
              <a:t>$5/liter of liquid 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1981200" cy="365125"/>
          </a:xfrm>
        </p:spPr>
        <p:txBody>
          <a:bodyPr/>
          <a:lstStyle/>
          <a:p>
            <a:pPr>
              <a:defRPr/>
            </a:pPr>
            <a:fld id="{92E2A59A-3886-4C2A-BA82-09ECD1F77E82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12222" y="3006122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45622" y="3006122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02622" y="2853722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45622" y="2853722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36022" y="5368322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 flipH="1" flipV="1">
            <a:off x="4464622" y="5444522"/>
            <a:ext cx="76200" cy="460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 flipH="1" flipV="1">
            <a:off x="4769422" y="5444522"/>
            <a:ext cx="76200" cy="460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4235768" y="2590800"/>
            <a:ext cx="45719" cy="2676525"/>
          </a:xfrm>
          <a:custGeom>
            <a:avLst/>
            <a:gdLst>
              <a:gd name="connsiteX0" fmla="*/ 0 w 45720"/>
              <a:gd name="connsiteY0" fmla="*/ 1837944 h 1837944"/>
              <a:gd name="connsiteX1" fmla="*/ 9144 w 45720"/>
              <a:gd name="connsiteY1" fmla="*/ 1810512 h 1837944"/>
              <a:gd name="connsiteX2" fmla="*/ 27432 w 45720"/>
              <a:gd name="connsiteY2" fmla="*/ 1719072 h 1837944"/>
              <a:gd name="connsiteX3" fmla="*/ 36576 w 45720"/>
              <a:gd name="connsiteY3" fmla="*/ 1463040 h 1837944"/>
              <a:gd name="connsiteX4" fmla="*/ 45720 w 45720"/>
              <a:gd name="connsiteY4" fmla="*/ 1005840 h 1837944"/>
              <a:gd name="connsiteX5" fmla="*/ 27432 w 45720"/>
              <a:gd name="connsiteY5" fmla="*/ 905256 h 1837944"/>
              <a:gd name="connsiteX6" fmla="*/ 36576 w 45720"/>
              <a:gd name="connsiteY6" fmla="*/ 512064 h 1837944"/>
              <a:gd name="connsiteX7" fmla="*/ 45720 w 45720"/>
              <a:gd name="connsiteY7" fmla="*/ 484632 h 1837944"/>
              <a:gd name="connsiteX8" fmla="*/ 36576 w 45720"/>
              <a:gd name="connsiteY8" fmla="*/ 356616 h 1837944"/>
              <a:gd name="connsiteX9" fmla="*/ 27432 w 45720"/>
              <a:gd name="connsiteY9" fmla="*/ 155448 h 1837944"/>
              <a:gd name="connsiteX10" fmla="*/ 18288 w 45720"/>
              <a:gd name="connsiteY10" fmla="*/ 109728 h 1837944"/>
              <a:gd name="connsiteX11" fmla="*/ 0 w 45720"/>
              <a:gd name="connsiteY11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" h="1837944">
                <a:moveTo>
                  <a:pt x="0" y="1837944"/>
                </a:moveTo>
                <a:cubicBezTo>
                  <a:pt x="3048" y="1828800"/>
                  <a:pt x="7254" y="1819963"/>
                  <a:pt x="9144" y="1810512"/>
                </a:cubicBezTo>
                <a:cubicBezTo>
                  <a:pt x="30158" y="1705441"/>
                  <a:pt x="6774" y="1781047"/>
                  <a:pt x="27432" y="1719072"/>
                </a:cubicBezTo>
                <a:cubicBezTo>
                  <a:pt x="30480" y="1633728"/>
                  <a:pt x="34387" y="1548410"/>
                  <a:pt x="36576" y="1463040"/>
                </a:cubicBezTo>
                <a:cubicBezTo>
                  <a:pt x="40483" y="1310660"/>
                  <a:pt x="45720" y="1158270"/>
                  <a:pt x="45720" y="1005840"/>
                </a:cubicBezTo>
                <a:cubicBezTo>
                  <a:pt x="45720" y="994141"/>
                  <a:pt x="30405" y="920121"/>
                  <a:pt x="27432" y="905256"/>
                </a:cubicBezTo>
                <a:cubicBezTo>
                  <a:pt x="30480" y="774192"/>
                  <a:pt x="30881" y="643040"/>
                  <a:pt x="36576" y="512064"/>
                </a:cubicBezTo>
                <a:cubicBezTo>
                  <a:pt x="36995" y="502434"/>
                  <a:pt x="45720" y="494271"/>
                  <a:pt x="45720" y="484632"/>
                </a:cubicBezTo>
                <a:cubicBezTo>
                  <a:pt x="45720" y="441851"/>
                  <a:pt x="38949" y="399331"/>
                  <a:pt x="36576" y="356616"/>
                </a:cubicBezTo>
                <a:cubicBezTo>
                  <a:pt x="32853" y="289594"/>
                  <a:pt x="32391" y="222390"/>
                  <a:pt x="27432" y="155448"/>
                </a:cubicBezTo>
                <a:cubicBezTo>
                  <a:pt x="26284" y="139949"/>
                  <a:pt x="20342" y="125133"/>
                  <a:pt x="18288" y="109728"/>
                </a:cubicBezTo>
                <a:cubicBezTo>
                  <a:pt x="4001" y="2577"/>
                  <a:pt x="23836" y="47673"/>
                  <a:pt x="0" y="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486593" y="2590800"/>
            <a:ext cx="45719" cy="2676525"/>
          </a:xfrm>
          <a:custGeom>
            <a:avLst/>
            <a:gdLst>
              <a:gd name="connsiteX0" fmla="*/ 45720 w 45720"/>
              <a:gd name="connsiteY0" fmla="*/ 1837944 h 1837944"/>
              <a:gd name="connsiteX1" fmla="*/ 18288 w 45720"/>
              <a:gd name="connsiteY1" fmla="*/ 1828800 h 1837944"/>
              <a:gd name="connsiteX2" fmla="*/ 9144 w 45720"/>
              <a:gd name="connsiteY2" fmla="*/ 1801368 h 1837944"/>
              <a:gd name="connsiteX3" fmla="*/ 0 w 45720"/>
              <a:gd name="connsiteY3" fmla="*/ 1664208 h 1837944"/>
              <a:gd name="connsiteX4" fmla="*/ 9144 w 45720"/>
              <a:gd name="connsiteY4" fmla="*/ 1417320 h 1837944"/>
              <a:gd name="connsiteX5" fmla="*/ 18288 w 45720"/>
              <a:gd name="connsiteY5" fmla="*/ 1389888 h 1837944"/>
              <a:gd name="connsiteX6" fmla="*/ 9144 w 45720"/>
              <a:gd name="connsiteY6" fmla="*/ 1207008 h 1837944"/>
              <a:gd name="connsiteX7" fmla="*/ 18288 w 45720"/>
              <a:gd name="connsiteY7" fmla="*/ 1179576 h 1837944"/>
              <a:gd name="connsiteX8" fmla="*/ 18288 w 45720"/>
              <a:gd name="connsiteY8" fmla="*/ 822960 h 1837944"/>
              <a:gd name="connsiteX9" fmla="*/ 0 w 45720"/>
              <a:gd name="connsiteY9" fmla="*/ 576072 h 1837944"/>
              <a:gd name="connsiteX10" fmla="*/ 9144 w 45720"/>
              <a:gd name="connsiteY10" fmla="*/ 429768 h 1837944"/>
              <a:gd name="connsiteX11" fmla="*/ 18288 w 45720"/>
              <a:gd name="connsiteY11" fmla="*/ 402336 h 1837944"/>
              <a:gd name="connsiteX12" fmla="*/ 0 w 45720"/>
              <a:gd name="connsiteY12" fmla="*/ 292608 h 1837944"/>
              <a:gd name="connsiteX13" fmla="*/ 9144 w 45720"/>
              <a:gd name="connsiteY13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20" h="1837944">
                <a:moveTo>
                  <a:pt x="45720" y="1837944"/>
                </a:moveTo>
                <a:cubicBezTo>
                  <a:pt x="36576" y="1834896"/>
                  <a:pt x="25104" y="1835616"/>
                  <a:pt x="18288" y="1828800"/>
                </a:cubicBezTo>
                <a:cubicBezTo>
                  <a:pt x="11472" y="1821984"/>
                  <a:pt x="10208" y="1810948"/>
                  <a:pt x="9144" y="1801368"/>
                </a:cubicBezTo>
                <a:cubicBezTo>
                  <a:pt x="4084" y="1755827"/>
                  <a:pt x="3048" y="1709928"/>
                  <a:pt x="0" y="1664208"/>
                </a:cubicBezTo>
                <a:cubicBezTo>
                  <a:pt x="3048" y="1581912"/>
                  <a:pt x="3666" y="1499490"/>
                  <a:pt x="9144" y="1417320"/>
                </a:cubicBezTo>
                <a:cubicBezTo>
                  <a:pt x="9785" y="1407703"/>
                  <a:pt x="18288" y="1399527"/>
                  <a:pt x="18288" y="1389888"/>
                </a:cubicBezTo>
                <a:cubicBezTo>
                  <a:pt x="18288" y="1328852"/>
                  <a:pt x="12192" y="1267968"/>
                  <a:pt x="9144" y="1207008"/>
                </a:cubicBezTo>
                <a:cubicBezTo>
                  <a:pt x="12192" y="1197864"/>
                  <a:pt x="16703" y="1189083"/>
                  <a:pt x="18288" y="1179576"/>
                </a:cubicBezTo>
                <a:cubicBezTo>
                  <a:pt x="38908" y="1055853"/>
                  <a:pt x="23800" y="960769"/>
                  <a:pt x="18288" y="822960"/>
                </a:cubicBezTo>
                <a:cubicBezTo>
                  <a:pt x="10907" y="638427"/>
                  <a:pt x="16773" y="693485"/>
                  <a:pt x="0" y="576072"/>
                </a:cubicBezTo>
                <a:cubicBezTo>
                  <a:pt x="3048" y="527304"/>
                  <a:pt x="4029" y="478363"/>
                  <a:pt x="9144" y="429768"/>
                </a:cubicBezTo>
                <a:cubicBezTo>
                  <a:pt x="10153" y="420182"/>
                  <a:pt x="18929" y="411953"/>
                  <a:pt x="18288" y="402336"/>
                </a:cubicBezTo>
                <a:cubicBezTo>
                  <a:pt x="15821" y="365338"/>
                  <a:pt x="0" y="292608"/>
                  <a:pt x="0" y="292608"/>
                </a:cubicBezTo>
                <a:cubicBezTo>
                  <a:pt x="10739" y="67094"/>
                  <a:pt x="9144" y="164665"/>
                  <a:pt x="9144" y="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912422" y="3539522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74022" y="6206522"/>
            <a:ext cx="24384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50222" y="4834922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226622" y="4834922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226622" y="4834922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550222" y="4834922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226622" y="4834922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550222" y="4834922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397822" y="6206522"/>
            <a:ext cx="2286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97822" y="3539522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998022" y="3158522"/>
            <a:ext cx="1752600" cy="76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111" idx="1"/>
          </p:cNvCxnSpPr>
          <p:nvPr/>
        </p:nvCxnSpPr>
        <p:spPr>
          <a:xfrm flipH="1" flipV="1">
            <a:off x="5531422" y="5444522"/>
            <a:ext cx="1219200" cy="1841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0" idx="1"/>
          </p:cNvCxnSpPr>
          <p:nvPr/>
        </p:nvCxnSpPr>
        <p:spPr>
          <a:xfrm>
            <a:off x="2940622" y="5444522"/>
            <a:ext cx="1295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940622" y="4225322"/>
            <a:ext cx="1600200" cy="76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2" idx="3"/>
          </p:cNvCxnSpPr>
          <p:nvPr/>
        </p:nvCxnSpPr>
        <p:spPr>
          <a:xfrm flipH="1">
            <a:off x="4834510" y="5139722"/>
            <a:ext cx="1458912" cy="3111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5" name="TextBox 59"/>
          <p:cNvSpPr txBox="1">
            <a:spLocks noChangeArrowheads="1"/>
          </p:cNvSpPr>
          <p:nvPr/>
        </p:nvSpPr>
        <p:spPr bwMode="auto">
          <a:xfrm>
            <a:off x="6826822" y="3006122"/>
            <a:ext cx="1533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Current Leads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4464622" y="3234722"/>
            <a:ext cx="990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7" name="TextBox 65"/>
          <p:cNvSpPr txBox="1">
            <a:spLocks noChangeArrowheads="1"/>
          </p:cNvSpPr>
          <p:nvPr/>
        </p:nvSpPr>
        <p:spPr bwMode="auto">
          <a:xfrm>
            <a:off x="6903022" y="4301522"/>
            <a:ext cx="1370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Helium level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5912422" y="3996722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9" name="TextBox 69"/>
          <p:cNvSpPr txBox="1">
            <a:spLocks noChangeArrowheads="1"/>
          </p:cNvSpPr>
          <p:nvPr/>
        </p:nvSpPr>
        <p:spPr bwMode="auto">
          <a:xfrm>
            <a:off x="7131622" y="3768122"/>
            <a:ext cx="1008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Cryostat</a:t>
            </a:r>
          </a:p>
        </p:txBody>
      </p:sp>
      <p:sp>
        <p:nvSpPr>
          <p:cNvPr id="3110" name="TextBox 70"/>
          <p:cNvSpPr txBox="1">
            <a:spLocks noChangeArrowheads="1"/>
          </p:cNvSpPr>
          <p:nvPr/>
        </p:nvSpPr>
        <p:spPr bwMode="auto">
          <a:xfrm>
            <a:off x="6293422" y="4911122"/>
            <a:ext cx="1271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Voltage tap</a:t>
            </a:r>
          </a:p>
        </p:txBody>
      </p:sp>
      <p:sp>
        <p:nvSpPr>
          <p:cNvPr id="3111" name="TextBox 71"/>
          <p:cNvSpPr txBox="1">
            <a:spLocks noChangeArrowheads="1"/>
          </p:cNvSpPr>
          <p:nvPr/>
        </p:nvSpPr>
        <p:spPr bwMode="auto">
          <a:xfrm>
            <a:off x="6750622" y="5444522"/>
            <a:ext cx="92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Magnet</a:t>
            </a:r>
          </a:p>
        </p:txBody>
      </p:sp>
      <p:sp>
        <p:nvSpPr>
          <p:cNvPr id="3112" name="TextBox 75"/>
          <p:cNvSpPr txBox="1">
            <a:spLocks noChangeArrowheads="1"/>
          </p:cNvSpPr>
          <p:nvPr/>
        </p:nvSpPr>
        <p:spPr bwMode="auto">
          <a:xfrm>
            <a:off x="2102422" y="5292122"/>
            <a:ext cx="88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Sample</a:t>
            </a:r>
          </a:p>
        </p:txBody>
      </p:sp>
      <p:sp>
        <p:nvSpPr>
          <p:cNvPr id="3113" name="TextBox 77"/>
          <p:cNvSpPr txBox="1">
            <a:spLocks noChangeArrowheads="1"/>
          </p:cNvSpPr>
          <p:nvPr/>
        </p:nvSpPr>
        <p:spPr bwMode="auto">
          <a:xfrm>
            <a:off x="1502347" y="3920522"/>
            <a:ext cx="174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Voltage tap wire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3321622" y="3310922"/>
            <a:ext cx="762000" cy="76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5" name="TextBox 82"/>
          <p:cNvSpPr txBox="1">
            <a:spLocks noChangeArrowheads="1"/>
          </p:cNvSpPr>
          <p:nvPr/>
        </p:nvSpPr>
        <p:spPr bwMode="auto">
          <a:xfrm>
            <a:off x="1721422" y="3006122"/>
            <a:ext cx="2182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Stainless Steel Jacket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3407347" y="3539522"/>
            <a:ext cx="685800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236147" y="3539522"/>
            <a:ext cx="685800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407347" y="4530122"/>
            <a:ext cx="25146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204969" y="4453922"/>
            <a:ext cx="1698058" cy="3848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Conserve Helium</a:t>
            </a:r>
          </a:p>
          <a:p>
            <a:r>
              <a:rPr lang="en-US" b="1" dirty="0" smtClean="0"/>
              <a:t>Test 6-8 short samples</a:t>
            </a:r>
          </a:p>
          <a:p>
            <a:r>
              <a:rPr lang="en-US" b="1" dirty="0" smtClean="0"/>
              <a:t>Test one spiral sample</a:t>
            </a:r>
          </a:p>
          <a:p>
            <a:r>
              <a:rPr lang="en-US" b="1" dirty="0" smtClean="0"/>
              <a:t>Deliver 1000 Amps to the samples</a:t>
            </a:r>
          </a:p>
          <a:p>
            <a:r>
              <a:rPr lang="en-US" b="1" dirty="0" smtClean="0"/>
              <a:t>Durability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DF62-0799-46B0-BB54-59878C849EB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Constraints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b="1" dirty="0" smtClean="0"/>
              <a:t>Constraints</a:t>
            </a:r>
          </a:p>
          <a:p>
            <a:pPr lvl="1"/>
            <a:r>
              <a:rPr lang="en-US" b="1" dirty="0" smtClean="0"/>
              <a:t>Budget of $4000</a:t>
            </a:r>
          </a:p>
          <a:p>
            <a:pPr lvl="1"/>
            <a:r>
              <a:rPr lang="en-US" b="1" dirty="0" smtClean="0"/>
              <a:t>Constant casing diameter</a:t>
            </a:r>
          </a:p>
          <a:p>
            <a:pPr lvl="1"/>
            <a:r>
              <a:rPr lang="en-US" b="1" dirty="0" smtClean="0"/>
              <a:t>Minimum length to reach center of cryostat </a:t>
            </a:r>
          </a:p>
          <a:p>
            <a:endParaRPr 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BD025-4EEC-4DCF-9461-6B08805FE13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48475" y="2819400"/>
            <a:ext cx="1143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77075" y="27432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10475" y="27432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67475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10475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00875" y="51054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 flipH="1" flipV="1">
            <a:off x="7229475" y="5181600"/>
            <a:ext cx="76200" cy="460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 flipH="1" flipV="1">
            <a:off x="7534275" y="5181600"/>
            <a:ext cx="76200" cy="460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677275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38875" y="5943600"/>
            <a:ext cx="24384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315075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991475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991475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15075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991475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15075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162675" y="5943600"/>
            <a:ext cx="2286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62675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39075" y="1905000"/>
            <a:ext cx="0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05475" y="3962400"/>
            <a:ext cx="381000" cy="1972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9"/>
          <p:cNvSpPr txBox="1">
            <a:spLocks noChangeArrowheads="1"/>
          </p:cNvSpPr>
          <p:nvPr/>
        </p:nvSpPr>
        <p:spPr bwMode="auto">
          <a:xfrm>
            <a:off x="7224712" y="1535112"/>
            <a:ext cx="1533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Current Leads</a:t>
            </a:r>
          </a:p>
        </p:txBody>
      </p:sp>
      <p:sp>
        <p:nvSpPr>
          <p:cNvPr id="32" name="TextBox 69"/>
          <p:cNvSpPr txBox="1">
            <a:spLocks noChangeArrowheads="1"/>
          </p:cNvSpPr>
          <p:nvPr/>
        </p:nvSpPr>
        <p:spPr bwMode="auto">
          <a:xfrm>
            <a:off x="4697412" y="3789744"/>
            <a:ext cx="1008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Cryostat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086475" y="3048000"/>
            <a:ext cx="762000" cy="76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82"/>
          <p:cNvSpPr txBox="1">
            <a:spLocks noChangeArrowheads="1"/>
          </p:cNvSpPr>
          <p:nvPr/>
        </p:nvSpPr>
        <p:spPr bwMode="auto">
          <a:xfrm>
            <a:off x="4486275" y="2743200"/>
            <a:ext cx="2182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Stainless Steel Jacket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172200" y="3276600"/>
            <a:ext cx="685800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001000" y="3276600"/>
            <a:ext cx="685800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172200" y="4267200"/>
            <a:ext cx="25146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858000" y="2819400"/>
            <a:ext cx="1143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Heat Exchanger</a:t>
            </a:r>
          </a:p>
          <a:p>
            <a:pPr>
              <a:buNone/>
            </a:pPr>
            <a:r>
              <a:rPr lang="en-US" b="1" dirty="0" smtClean="0"/>
              <a:t>HTS Leads and support</a:t>
            </a:r>
          </a:p>
          <a:p>
            <a:pPr>
              <a:buNone/>
            </a:pPr>
            <a:r>
              <a:rPr lang="en-US" b="1" dirty="0" smtClean="0"/>
              <a:t>Number of Leads</a:t>
            </a:r>
          </a:p>
          <a:p>
            <a:pPr>
              <a:buNone/>
            </a:pPr>
            <a:r>
              <a:rPr lang="en-US" b="1" dirty="0" smtClean="0"/>
              <a:t>Fins</a:t>
            </a:r>
          </a:p>
          <a:p>
            <a:pPr>
              <a:buNone/>
            </a:pPr>
            <a:r>
              <a:rPr lang="en-US" b="1" dirty="0" smtClean="0"/>
              <a:t>Gas Insulation</a:t>
            </a:r>
          </a:p>
          <a:p>
            <a:pPr>
              <a:buNone/>
            </a:pPr>
            <a:r>
              <a:rPr lang="en-US" b="1" dirty="0" smtClean="0"/>
              <a:t>Jacket Design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Concepts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14B1-5E08-4E04-9945-6188B62EDF3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86600" y="27432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0" y="2743200"/>
            <a:ext cx="152400" cy="23622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77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0" y="2590800"/>
            <a:ext cx="762000" cy="152400"/>
          </a:xfrm>
          <a:prstGeom prst="rect">
            <a:avLst/>
          </a:prstGeom>
          <a:solidFill>
            <a:srgbClr val="C05D0C"/>
          </a:solidFill>
          <a:ln>
            <a:solidFill>
              <a:srgbClr val="C05D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10400" y="51054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H="1" flipV="1">
            <a:off x="7239000" y="5181600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flipH="1" flipV="1">
            <a:off x="7543800" y="5181599"/>
            <a:ext cx="7620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7293864" y="2438400"/>
            <a:ext cx="45719" cy="2752344"/>
          </a:xfrm>
          <a:custGeom>
            <a:avLst/>
            <a:gdLst>
              <a:gd name="connsiteX0" fmla="*/ 0 w 45720"/>
              <a:gd name="connsiteY0" fmla="*/ 1837944 h 1837944"/>
              <a:gd name="connsiteX1" fmla="*/ 9144 w 45720"/>
              <a:gd name="connsiteY1" fmla="*/ 1810512 h 1837944"/>
              <a:gd name="connsiteX2" fmla="*/ 27432 w 45720"/>
              <a:gd name="connsiteY2" fmla="*/ 1719072 h 1837944"/>
              <a:gd name="connsiteX3" fmla="*/ 36576 w 45720"/>
              <a:gd name="connsiteY3" fmla="*/ 1463040 h 1837944"/>
              <a:gd name="connsiteX4" fmla="*/ 45720 w 45720"/>
              <a:gd name="connsiteY4" fmla="*/ 1005840 h 1837944"/>
              <a:gd name="connsiteX5" fmla="*/ 27432 w 45720"/>
              <a:gd name="connsiteY5" fmla="*/ 905256 h 1837944"/>
              <a:gd name="connsiteX6" fmla="*/ 36576 w 45720"/>
              <a:gd name="connsiteY6" fmla="*/ 512064 h 1837944"/>
              <a:gd name="connsiteX7" fmla="*/ 45720 w 45720"/>
              <a:gd name="connsiteY7" fmla="*/ 484632 h 1837944"/>
              <a:gd name="connsiteX8" fmla="*/ 36576 w 45720"/>
              <a:gd name="connsiteY8" fmla="*/ 356616 h 1837944"/>
              <a:gd name="connsiteX9" fmla="*/ 27432 w 45720"/>
              <a:gd name="connsiteY9" fmla="*/ 155448 h 1837944"/>
              <a:gd name="connsiteX10" fmla="*/ 18288 w 45720"/>
              <a:gd name="connsiteY10" fmla="*/ 109728 h 1837944"/>
              <a:gd name="connsiteX11" fmla="*/ 0 w 45720"/>
              <a:gd name="connsiteY11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" h="1837944">
                <a:moveTo>
                  <a:pt x="0" y="1837944"/>
                </a:moveTo>
                <a:cubicBezTo>
                  <a:pt x="3048" y="1828800"/>
                  <a:pt x="7254" y="1819963"/>
                  <a:pt x="9144" y="1810512"/>
                </a:cubicBezTo>
                <a:cubicBezTo>
                  <a:pt x="30158" y="1705441"/>
                  <a:pt x="6774" y="1781047"/>
                  <a:pt x="27432" y="1719072"/>
                </a:cubicBezTo>
                <a:cubicBezTo>
                  <a:pt x="30480" y="1633728"/>
                  <a:pt x="34387" y="1548410"/>
                  <a:pt x="36576" y="1463040"/>
                </a:cubicBezTo>
                <a:cubicBezTo>
                  <a:pt x="40483" y="1310660"/>
                  <a:pt x="45720" y="1158270"/>
                  <a:pt x="45720" y="1005840"/>
                </a:cubicBezTo>
                <a:cubicBezTo>
                  <a:pt x="45720" y="994141"/>
                  <a:pt x="30405" y="920121"/>
                  <a:pt x="27432" y="905256"/>
                </a:cubicBezTo>
                <a:cubicBezTo>
                  <a:pt x="30480" y="774192"/>
                  <a:pt x="30881" y="643040"/>
                  <a:pt x="36576" y="512064"/>
                </a:cubicBezTo>
                <a:cubicBezTo>
                  <a:pt x="36995" y="502434"/>
                  <a:pt x="45720" y="494271"/>
                  <a:pt x="45720" y="484632"/>
                </a:cubicBezTo>
                <a:cubicBezTo>
                  <a:pt x="45720" y="441851"/>
                  <a:pt x="38949" y="399331"/>
                  <a:pt x="36576" y="356616"/>
                </a:cubicBezTo>
                <a:cubicBezTo>
                  <a:pt x="32853" y="289594"/>
                  <a:pt x="32391" y="222390"/>
                  <a:pt x="27432" y="155448"/>
                </a:cubicBezTo>
                <a:cubicBezTo>
                  <a:pt x="26284" y="139949"/>
                  <a:pt x="20342" y="125133"/>
                  <a:pt x="18288" y="109728"/>
                </a:cubicBezTo>
                <a:cubicBezTo>
                  <a:pt x="4001" y="2577"/>
                  <a:pt x="23836" y="47673"/>
                  <a:pt x="0" y="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7543800" y="2438400"/>
            <a:ext cx="45719" cy="2752344"/>
          </a:xfrm>
          <a:custGeom>
            <a:avLst/>
            <a:gdLst>
              <a:gd name="connsiteX0" fmla="*/ 45720 w 45720"/>
              <a:gd name="connsiteY0" fmla="*/ 1837944 h 1837944"/>
              <a:gd name="connsiteX1" fmla="*/ 18288 w 45720"/>
              <a:gd name="connsiteY1" fmla="*/ 1828800 h 1837944"/>
              <a:gd name="connsiteX2" fmla="*/ 9144 w 45720"/>
              <a:gd name="connsiteY2" fmla="*/ 1801368 h 1837944"/>
              <a:gd name="connsiteX3" fmla="*/ 0 w 45720"/>
              <a:gd name="connsiteY3" fmla="*/ 1664208 h 1837944"/>
              <a:gd name="connsiteX4" fmla="*/ 9144 w 45720"/>
              <a:gd name="connsiteY4" fmla="*/ 1417320 h 1837944"/>
              <a:gd name="connsiteX5" fmla="*/ 18288 w 45720"/>
              <a:gd name="connsiteY5" fmla="*/ 1389888 h 1837944"/>
              <a:gd name="connsiteX6" fmla="*/ 9144 w 45720"/>
              <a:gd name="connsiteY6" fmla="*/ 1207008 h 1837944"/>
              <a:gd name="connsiteX7" fmla="*/ 18288 w 45720"/>
              <a:gd name="connsiteY7" fmla="*/ 1179576 h 1837944"/>
              <a:gd name="connsiteX8" fmla="*/ 18288 w 45720"/>
              <a:gd name="connsiteY8" fmla="*/ 822960 h 1837944"/>
              <a:gd name="connsiteX9" fmla="*/ 0 w 45720"/>
              <a:gd name="connsiteY9" fmla="*/ 576072 h 1837944"/>
              <a:gd name="connsiteX10" fmla="*/ 9144 w 45720"/>
              <a:gd name="connsiteY10" fmla="*/ 429768 h 1837944"/>
              <a:gd name="connsiteX11" fmla="*/ 18288 w 45720"/>
              <a:gd name="connsiteY11" fmla="*/ 402336 h 1837944"/>
              <a:gd name="connsiteX12" fmla="*/ 0 w 45720"/>
              <a:gd name="connsiteY12" fmla="*/ 292608 h 1837944"/>
              <a:gd name="connsiteX13" fmla="*/ 9144 w 45720"/>
              <a:gd name="connsiteY13" fmla="*/ 0 h 18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20" h="1837944">
                <a:moveTo>
                  <a:pt x="45720" y="1837944"/>
                </a:moveTo>
                <a:cubicBezTo>
                  <a:pt x="36576" y="1834896"/>
                  <a:pt x="25104" y="1835616"/>
                  <a:pt x="18288" y="1828800"/>
                </a:cubicBezTo>
                <a:cubicBezTo>
                  <a:pt x="11472" y="1821984"/>
                  <a:pt x="10208" y="1810948"/>
                  <a:pt x="9144" y="1801368"/>
                </a:cubicBezTo>
                <a:cubicBezTo>
                  <a:pt x="4084" y="1755827"/>
                  <a:pt x="3048" y="1709928"/>
                  <a:pt x="0" y="1664208"/>
                </a:cubicBezTo>
                <a:cubicBezTo>
                  <a:pt x="3048" y="1581912"/>
                  <a:pt x="3666" y="1499490"/>
                  <a:pt x="9144" y="1417320"/>
                </a:cubicBezTo>
                <a:cubicBezTo>
                  <a:pt x="9785" y="1407703"/>
                  <a:pt x="18288" y="1399527"/>
                  <a:pt x="18288" y="1389888"/>
                </a:cubicBezTo>
                <a:cubicBezTo>
                  <a:pt x="18288" y="1328852"/>
                  <a:pt x="12192" y="1267968"/>
                  <a:pt x="9144" y="1207008"/>
                </a:cubicBezTo>
                <a:cubicBezTo>
                  <a:pt x="12192" y="1197864"/>
                  <a:pt x="16703" y="1189083"/>
                  <a:pt x="18288" y="1179576"/>
                </a:cubicBezTo>
                <a:cubicBezTo>
                  <a:pt x="38908" y="1055853"/>
                  <a:pt x="23800" y="960769"/>
                  <a:pt x="18288" y="822960"/>
                </a:cubicBezTo>
                <a:cubicBezTo>
                  <a:pt x="10907" y="638427"/>
                  <a:pt x="16773" y="693485"/>
                  <a:pt x="0" y="576072"/>
                </a:cubicBezTo>
                <a:cubicBezTo>
                  <a:pt x="3048" y="527304"/>
                  <a:pt x="4029" y="478363"/>
                  <a:pt x="9144" y="429768"/>
                </a:cubicBezTo>
                <a:cubicBezTo>
                  <a:pt x="10153" y="420182"/>
                  <a:pt x="18929" y="411953"/>
                  <a:pt x="18288" y="402336"/>
                </a:cubicBezTo>
                <a:cubicBezTo>
                  <a:pt x="15821" y="365338"/>
                  <a:pt x="0" y="292608"/>
                  <a:pt x="0" y="292608"/>
                </a:cubicBezTo>
                <a:cubicBezTo>
                  <a:pt x="10739" y="67094"/>
                  <a:pt x="9144" y="164665"/>
                  <a:pt x="9144" y="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722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86800" y="3276600"/>
            <a:ext cx="0" cy="266700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48400" y="5943600"/>
            <a:ext cx="24384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246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001000" y="4572000"/>
            <a:ext cx="533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0010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24600" y="4572000"/>
            <a:ext cx="53340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172200" y="5943600"/>
            <a:ext cx="2286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1000" y="114300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</a:rPr>
              <a:t>Ways to Reduce Helium Consumption</a:t>
            </a:r>
            <a:endParaRPr lang="en-US" sz="2000" b="1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172200" y="4191000"/>
            <a:ext cx="25146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72200" y="3276600"/>
            <a:ext cx="6858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001000" y="3276600"/>
            <a:ext cx="6858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841</Words>
  <Application>Microsoft Office PowerPoint</Application>
  <PresentationFormat>On-screen Show (4:3)</PresentationFormat>
  <Paragraphs>301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Critical Current Probe</vt:lpstr>
      <vt:lpstr>Overview</vt:lpstr>
      <vt:lpstr>Super Conductivity</vt:lpstr>
      <vt:lpstr>Critical Current</vt:lpstr>
      <vt:lpstr>Samples</vt:lpstr>
      <vt:lpstr>The Project</vt:lpstr>
      <vt:lpstr>Objectives</vt:lpstr>
      <vt:lpstr>Constraints</vt:lpstr>
      <vt:lpstr>Concepts</vt:lpstr>
      <vt:lpstr>Concept Selection</vt:lpstr>
      <vt:lpstr>Solutions</vt:lpstr>
      <vt:lpstr>Solutions</vt:lpstr>
      <vt:lpstr>Solutions</vt:lpstr>
      <vt:lpstr>Final Design</vt:lpstr>
      <vt:lpstr>Final Design – Current Connects</vt:lpstr>
      <vt:lpstr>Final Design – Current Connector</vt:lpstr>
      <vt:lpstr>Final Design - HTS</vt:lpstr>
      <vt:lpstr>Final Design - Sample Holder/Guide</vt:lpstr>
      <vt:lpstr>Final Design</vt:lpstr>
      <vt:lpstr>Final Design</vt:lpstr>
      <vt:lpstr>Project Plan</vt:lpstr>
      <vt:lpstr>Manufacturing and Assembly</vt:lpstr>
      <vt:lpstr>Manufacturing and Assembly</vt:lpstr>
      <vt:lpstr>Soldering of HTS Leads</vt:lpstr>
      <vt:lpstr>Economics</vt:lpstr>
      <vt:lpstr>Preparing</vt:lpstr>
      <vt:lpstr>Testing</vt:lpstr>
      <vt:lpstr>Environmental/Safety Hazards</vt:lpstr>
      <vt:lpstr>Results</vt:lpstr>
      <vt:lpstr>Conclusions</vt:lpstr>
      <vt:lpstr>Acknowledgments </vt:lpstr>
      <vt:lpstr>References</vt:lpstr>
      <vt:lpstr>Drawings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Current Probe</dc:title>
  <dc:creator>Owner</dc:creator>
  <cp:lastModifiedBy>Pawithers</cp:lastModifiedBy>
  <cp:revision>24</cp:revision>
  <dcterms:created xsi:type="dcterms:W3CDTF">2012-04-04T03:12:12Z</dcterms:created>
  <dcterms:modified xsi:type="dcterms:W3CDTF">2012-04-05T20:15:53Z</dcterms:modified>
</cp:coreProperties>
</file>