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72" r:id="rId3"/>
    <p:sldId id="273" r:id="rId4"/>
    <p:sldId id="259" r:id="rId5"/>
    <p:sldId id="261" r:id="rId6"/>
    <p:sldId id="268" r:id="rId7"/>
    <p:sldId id="264" r:id="rId8"/>
    <p:sldId id="266" r:id="rId9"/>
    <p:sldId id="265" r:id="rId10"/>
    <p:sldId id="267" r:id="rId11"/>
    <p:sldId id="263" r:id="rId12"/>
    <p:sldId id="262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90" y="-9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50ED3E-F1EA-4D82-91AF-3A5216C5AFD8}" type="datetimeFigureOut">
              <a:rPr lang="en-US" smtClean="0"/>
              <a:pPr/>
              <a:t>1/16/2012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747A11-9658-4C4A-B7EF-ACA41CC43A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D54B3-CD46-4D4F-8963-5DE2DFC05167}" type="datetime1">
              <a:rPr lang="en-US" smtClean="0"/>
              <a:pPr/>
              <a:t>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9538-96D0-4544-92AE-379F9882DE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8BD7E-7418-4F16-85D0-7EF4A51FA490}" type="datetime1">
              <a:rPr lang="en-US" smtClean="0"/>
              <a:pPr/>
              <a:t>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9538-96D0-4544-92AE-379F9882DE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71BEF-DF47-4E53-9FC9-601CA04BBF68}" type="datetime1">
              <a:rPr lang="en-US" smtClean="0"/>
              <a:pPr/>
              <a:t>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9538-96D0-4544-92AE-379F9882DE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4A416-276A-4051-860A-2AE5D398A632}" type="datetime1">
              <a:rPr lang="en-US" smtClean="0"/>
              <a:pPr/>
              <a:t>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9538-96D0-4544-92AE-379F9882DE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E6071-6E5A-4754-A959-AE3743540CB0}" type="datetime1">
              <a:rPr lang="en-US" smtClean="0"/>
              <a:pPr/>
              <a:t>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9538-96D0-4544-92AE-379F9882DE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37F1-AAD3-4AEB-B687-21609336338C}" type="datetime1">
              <a:rPr lang="en-US" smtClean="0"/>
              <a:pPr/>
              <a:t>1/16/2012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9538-96D0-4544-92AE-379F9882DE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D8DFF-C297-404E-B701-AB90A5AB3A4D}" type="datetime1">
              <a:rPr lang="en-US" smtClean="0"/>
              <a:pPr/>
              <a:t>1/16/2012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9538-96D0-4544-92AE-379F9882DE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8B8DE-4BB9-482A-8798-6BB70E682662}" type="datetime1">
              <a:rPr lang="en-US" smtClean="0"/>
              <a:pPr/>
              <a:t>1/16/2012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9538-96D0-4544-92AE-379F9882DE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B5EF9-AEFC-42A2-8E32-3C5829C3CEAA}" type="datetime1">
              <a:rPr lang="en-US" smtClean="0"/>
              <a:pPr/>
              <a:t>1/16/2012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9538-96D0-4544-92AE-379F9882DE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7DB2-779D-49B1-B953-D1840F74F830}" type="datetime1">
              <a:rPr lang="en-US" smtClean="0"/>
              <a:pPr/>
              <a:t>1/16/2012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9538-96D0-4544-92AE-379F9882DE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37D7C-D9C7-4DDB-8F24-814C4D691EC8}" type="datetime1">
              <a:rPr lang="en-US" smtClean="0"/>
              <a:pPr/>
              <a:t>1/16/2012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9538-96D0-4544-92AE-379F9882DE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D3C7-56D7-479C-BC5B-57F8EA882185}" type="datetime1">
              <a:rPr lang="en-US" smtClean="0"/>
              <a:pPr/>
              <a:t>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E9538-96D0-4544-92AE-379F9882DE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829761"/>
          </a:xfrm>
        </p:spPr>
        <p:txBody>
          <a:bodyPr/>
          <a:lstStyle/>
          <a:p>
            <a:r>
              <a:rPr lang="en-US" dirty="0" smtClean="0"/>
              <a:t>Critical Current Probe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34096"/>
            <a:ext cx="7772400" cy="1199704"/>
          </a:xfrm>
        </p:spPr>
        <p:txBody>
          <a:bodyPr/>
          <a:lstStyle/>
          <a:p>
            <a:r>
              <a:rPr lang="en-US" dirty="0" smtClean="0"/>
              <a:t>Progress Report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791200" y="3733800"/>
            <a:ext cx="2785368" cy="1185909"/>
          </a:xfrm>
          <a:prstGeom prst="rect">
            <a:avLst/>
          </a:prstGeom>
        </p:spPr>
        <p:txBody>
          <a:bodyPr vert="horz" lIns="45720" rIns="45720">
            <a:normAutofit fontScale="85000" lnSpcReduction="10000"/>
          </a:bodyPr>
          <a:lstStyle/>
          <a:p>
            <a:pPr marL="0" marR="64008" lvl="0" indent="0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Amy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Eckerle</a:t>
            </a: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64008" lvl="0" indent="0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Andrew Whittington</a:t>
            </a:r>
          </a:p>
          <a:p>
            <a:pPr marL="0" marR="64008" lvl="0" indent="0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Philip Witherspoon</a:t>
            </a: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-1295400" y="304800"/>
            <a:ext cx="3309803" cy="1260629"/>
          </a:xfrm>
          <a:prstGeom prst="rect">
            <a:avLst/>
          </a:prstGeom>
        </p:spPr>
        <p:txBody>
          <a:bodyPr vert="horz" lIns="45720" rIns="45720">
            <a:normAutofit/>
          </a:bodyPr>
          <a:lstStyle/>
          <a:p>
            <a:pPr marL="0" marR="64008" lvl="0" indent="0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Team</a:t>
            </a:r>
            <a:r>
              <a:rPr kumimoji="0" lang="en-US" sz="27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16</a:t>
            </a: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3428999"/>
            <a:ext cx="2667000" cy="2438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228600" y="59436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NHMFL</a:t>
            </a:r>
          </a:p>
          <a:p>
            <a:r>
              <a:rPr lang="en-US" dirty="0" smtClean="0"/>
              <a:t>Applied Superconductivity Center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9538-96D0-4544-92AE-379F9882DE7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6858000" y="3429000"/>
            <a:ext cx="1143000" cy="12954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6858000" y="2819400"/>
            <a:ext cx="1143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6764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sz="1600" dirty="0" smtClean="0">
                <a:gradFill flip="none" rotWithShape="1">
                  <a:gsLst>
                    <a:gs pos="0">
                      <a:schemeClr val="tx1">
                        <a:tint val="66000"/>
                        <a:satMod val="160000"/>
                      </a:schemeClr>
                    </a:gs>
                    <a:gs pos="50000">
                      <a:schemeClr val="tx1">
                        <a:tint val="44500"/>
                        <a:satMod val="160000"/>
                      </a:schemeClr>
                    </a:gs>
                    <a:gs pos="100000">
                      <a:schemeClr val="tx1">
                        <a:tint val="23500"/>
                        <a:satMod val="160000"/>
                      </a:schemeClr>
                    </a:gs>
                  </a:gsLst>
                  <a:lin ang="18900000" scaled="1"/>
                  <a:tileRect/>
                </a:gradFill>
              </a:rPr>
              <a:t>HTS Leads and support</a:t>
            </a:r>
          </a:p>
          <a:p>
            <a:pPr>
              <a:buNone/>
            </a:pPr>
            <a:r>
              <a:rPr lang="en-US" sz="1600" dirty="0" smtClean="0">
                <a:gradFill flip="none" rotWithShape="1">
                  <a:gsLst>
                    <a:gs pos="0">
                      <a:schemeClr val="tx1">
                        <a:tint val="66000"/>
                        <a:satMod val="160000"/>
                      </a:schemeClr>
                    </a:gs>
                    <a:gs pos="50000">
                      <a:schemeClr val="tx1">
                        <a:tint val="44500"/>
                        <a:satMod val="160000"/>
                      </a:schemeClr>
                    </a:gs>
                    <a:gs pos="100000">
                      <a:schemeClr val="tx1">
                        <a:tint val="23500"/>
                        <a:satMod val="160000"/>
                      </a:schemeClr>
                    </a:gs>
                  </a:gsLst>
                  <a:lin ang="18900000" scaled="1"/>
                  <a:tileRect/>
                </a:gradFill>
              </a:rPr>
              <a:t>Number of Leads</a:t>
            </a:r>
          </a:p>
          <a:p>
            <a:pPr>
              <a:buNone/>
            </a:pPr>
            <a:r>
              <a:rPr lang="en-US" sz="3600" dirty="0" smtClean="0"/>
              <a:t>Jacket Design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Concepts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477000" y="2590800"/>
            <a:ext cx="762000" cy="152400"/>
          </a:xfrm>
          <a:prstGeom prst="rect">
            <a:avLst/>
          </a:prstGeom>
          <a:solidFill>
            <a:srgbClr val="C05D0C"/>
          </a:solidFill>
          <a:ln>
            <a:solidFill>
              <a:srgbClr val="C05D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0" y="2590800"/>
            <a:ext cx="762000" cy="152400"/>
          </a:xfrm>
          <a:prstGeom prst="rect">
            <a:avLst/>
          </a:prstGeom>
          <a:solidFill>
            <a:srgbClr val="C05D0C"/>
          </a:solidFill>
          <a:ln>
            <a:solidFill>
              <a:srgbClr val="C05D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010400" y="5105400"/>
            <a:ext cx="8382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flipH="1" flipV="1">
            <a:off x="7239000" y="5181600"/>
            <a:ext cx="76200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 flipH="1" flipV="1">
            <a:off x="7543800" y="5181599"/>
            <a:ext cx="76200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7293864" y="3352800"/>
            <a:ext cx="45720" cy="1837944"/>
          </a:xfrm>
          <a:custGeom>
            <a:avLst/>
            <a:gdLst>
              <a:gd name="connsiteX0" fmla="*/ 0 w 45720"/>
              <a:gd name="connsiteY0" fmla="*/ 1837944 h 1837944"/>
              <a:gd name="connsiteX1" fmla="*/ 9144 w 45720"/>
              <a:gd name="connsiteY1" fmla="*/ 1810512 h 1837944"/>
              <a:gd name="connsiteX2" fmla="*/ 27432 w 45720"/>
              <a:gd name="connsiteY2" fmla="*/ 1719072 h 1837944"/>
              <a:gd name="connsiteX3" fmla="*/ 36576 w 45720"/>
              <a:gd name="connsiteY3" fmla="*/ 1463040 h 1837944"/>
              <a:gd name="connsiteX4" fmla="*/ 45720 w 45720"/>
              <a:gd name="connsiteY4" fmla="*/ 1005840 h 1837944"/>
              <a:gd name="connsiteX5" fmla="*/ 27432 w 45720"/>
              <a:gd name="connsiteY5" fmla="*/ 905256 h 1837944"/>
              <a:gd name="connsiteX6" fmla="*/ 36576 w 45720"/>
              <a:gd name="connsiteY6" fmla="*/ 512064 h 1837944"/>
              <a:gd name="connsiteX7" fmla="*/ 45720 w 45720"/>
              <a:gd name="connsiteY7" fmla="*/ 484632 h 1837944"/>
              <a:gd name="connsiteX8" fmla="*/ 36576 w 45720"/>
              <a:gd name="connsiteY8" fmla="*/ 356616 h 1837944"/>
              <a:gd name="connsiteX9" fmla="*/ 27432 w 45720"/>
              <a:gd name="connsiteY9" fmla="*/ 155448 h 1837944"/>
              <a:gd name="connsiteX10" fmla="*/ 18288 w 45720"/>
              <a:gd name="connsiteY10" fmla="*/ 109728 h 1837944"/>
              <a:gd name="connsiteX11" fmla="*/ 0 w 45720"/>
              <a:gd name="connsiteY11" fmla="*/ 0 h 1837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5720" h="1837944">
                <a:moveTo>
                  <a:pt x="0" y="1837944"/>
                </a:moveTo>
                <a:cubicBezTo>
                  <a:pt x="3048" y="1828800"/>
                  <a:pt x="7254" y="1819963"/>
                  <a:pt x="9144" y="1810512"/>
                </a:cubicBezTo>
                <a:cubicBezTo>
                  <a:pt x="30158" y="1705441"/>
                  <a:pt x="6774" y="1781047"/>
                  <a:pt x="27432" y="1719072"/>
                </a:cubicBezTo>
                <a:cubicBezTo>
                  <a:pt x="30480" y="1633728"/>
                  <a:pt x="34387" y="1548410"/>
                  <a:pt x="36576" y="1463040"/>
                </a:cubicBezTo>
                <a:cubicBezTo>
                  <a:pt x="40483" y="1310660"/>
                  <a:pt x="45720" y="1158270"/>
                  <a:pt x="45720" y="1005840"/>
                </a:cubicBezTo>
                <a:cubicBezTo>
                  <a:pt x="45720" y="994141"/>
                  <a:pt x="30405" y="920121"/>
                  <a:pt x="27432" y="905256"/>
                </a:cubicBezTo>
                <a:cubicBezTo>
                  <a:pt x="30480" y="774192"/>
                  <a:pt x="30881" y="643040"/>
                  <a:pt x="36576" y="512064"/>
                </a:cubicBezTo>
                <a:cubicBezTo>
                  <a:pt x="36995" y="502434"/>
                  <a:pt x="45720" y="494271"/>
                  <a:pt x="45720" y="484632"/>
                </a:cubicBezTo>
                <a:cubicBezTo>
                  <a:pt x="45720" y="441851"/>
                  <a:pt x="38949" y="399331"/>
                  <a:pt x="36576" y="356616"/>
                </a:cubicBezTo>
                <a:cubicBezTo>
                  <a:pt x="32853" y="289594"/>
                  <a:pt x="32391" y="222390"/>
                  <a:pt x="27432" y="155448"/>
                </a:cubicBezTo>
                <a:cubicBezTo>
                  <a:pt x="26284" y="139949"/>
                  <a:pt x="20342" y="125133"/>
                  <a:pt x="18288" y="109728"/>
                </a:cubicBezTo>
                <a:cubicBezTo>
                  <a:pt x="4001" y="2577"/>
                  <a:pt x="23836" y="47673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7543800" y="3352800"/>
            <a:ext cx="45720" cy="1837944"/>
          </a:xfrm>
          <a:custGeom>
            <a:avLst/>
            <a:gdLst>
              <a:gd name="connsiteX0" fmla="*/ 45720 w 45720"/>
              <a:gd name="connsiteY0" fmla="*/ 1837944 h 1837944"/>
              <a:gd name="connsiteX1" fmla="*/ 18288 w 45720"/>
              <a:gd name="connsiteY1" fmla="*/ 1828800 h 1837944"/>
              <a:gd name="connsiteX2" fmla="*/ 9144 w 45720"/>
              <a:gd name="connsiteY2" fmla="*/ 1801368 h 1837944"/>
              <a:gd name="connsiteX3" fmla="*/ 0 w 45720"/>
              <a:gd name="connsiteY3" fmla="*/ 1664208 h 1837944"/>
              <a:gd name="connsiteX4" fmla="*/ 9144 w 45720"/>
              <a:gd name="connsiteY4" fmla="*/ 1417320 h 1837944"/>
              <a:gd name="connsiteX5" fmla="*/ 18288 w 45720"/>
              <a:gd name="connsiteY5" fmla="*/ 1389888 h 1837944"/>
              <a:gd name="connsiteX6" fmla="*/ 9144 w 45720"/>
              <a:gd name="connsiteY6" fmla="*/ 1207008 h 1837944"/>
              <a:gd name="connsiteX7" fmla="*/ 18288 w 45720"/>
              <a:gd name="connsiteY7" fmla="*/ 1179576 h 1837944"/>
              <a:gd name="connsiteX8" fmla="*/ 18288 w 45720"/>
              <a:gd name="connsiteY8" fmla="*/ 822960 h 1837944"/>
              <a:gd name="connsiteX9" fmla="*/ 0 w 45720"/>
              <a:gd name="connsiteY9" fmla="*/ 576072 h 1837944"/>
              <a:gd name="connsiteX10" fmla="*/ 9144 w 45720"/>
              <a:gd name="connsiteY10" fmla="*/ 429768 h 1837944"/>
              <a:gd name="connsiteX11" fmla="*/ 18288 w 45720"/>
              <a:gd name="connsiteY11" fmla="*/ 402336 h 1837944"/>
              <a:gd name="connsiteX12" fmla="*/ 0 w 45720"/>
              <a:gd name="connsiteY12" fmla="*/ 292608 h 1837944"/>
              <a:gd name="connsiteX13" fmla="*/ 9144 w 45720"/>
              <a:gd name="connsiteY13" fmla="*/ 0 h 1837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5720" h="1837944">
                <a:moveTo>
                  <a:pt x="45720" y="1837944"/>
                </a:moveTo>
                <a:cubicBezTo>
                  <a:pt x="36576" y="1834896"/>
                  <a:pt x="25104" y="1835616"/>
                  <a:pt x="18288" y="1828800"/>
                </a:cubicBezTo>
                <a:cubicBezTo>
                  <a:pt x="11472" y="1821984"/>
                  <a:pt x="10208" y="1810948"/>
                  <a:pt x="9144" y="1801368"/>
                </a:cubicBezTo>
                <a:cubicBezTo>
                  <a:pt x="4084" y="1755827"/>
                  <a:pt x="3048" y="1709928"/>
                  <a:pt x="0" y="1664208"/>
                </a:cubicBezTo>
                <a:cubicBezTo>
                  <a:pt x="3048" y="1581912"/>
                  <a:pt x="3666" y="1499490"/>
                  <a:pt x="9144" y="1417320"/>
                </a:cubicBezTo>
                <a:cubicBezTo>
                  <a:pt x="9785" y="1407703"/>
                  <a:pt x="18288" y="1399527"/>
                  <a:pt x="18288" y="1389888"/>
                </a:cubicBezTo>
                <a:cubicBezTo>
                  <a:pt x="18288" y="1328852"/>
                  <a:pt x="12192" y="1267968"/>
                  <a:pt x="9144" y="1207008"/>
                </a:cubicBezTo>
                <a:cubicBezTo>
                  <a:pt x="12192" y="1197864"/>
                  <a:pt x="16703" y="1189083"/>
                  <a:pt x="18288" y="1179576"/>
                </a:cubicBezTo>
                <a:cubicBezTo>
                  <a:pt x="38908" y="1055853"/>
                  <a:pt x="23800" y="960769"/>
                  <a:pt x="18288" y="822960"/>
                </a:cubicBezTo>
                <a:cubicBezTo>
                  <a:pt x="10907" y="638427"/>
                  <a:pt x="16773" y="693485"/>
                  <a:pt x="0" y="576072"/>
                </a:cubicBezTo>
                <a:cubicBezTo>
                  <a:pt x="3048" y="527304"/>
                  <a:pt x="4029" y="478363"/>
                  <a:pt x="9144" y="429768"/>
                </a:cubicBezTo>
                <a:cubicBezTo>
                  <a:pt x="10153" y="420182"/>
                  <a:pt x="18929" y="411953"/>
                  <a:pt x="18288" y="402336"/>
                </a:cubicBezTo>
                <a:cubicBezTo>
                  <a:pt x="15821" y="365338"/>
                  <a:pt x="0" y="292608"/>
                  <a:pt x="0" y="292608"/>
                </a:cubicBezTo>
                <a:cubicBezTo>
                  <a:pt x="10739" y="67094"/>
                  <a:pt x="9144" y="164665"/>
                  <a:pt x="9144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172200" y="3276600"/>
            <a:ext cx="0" cy="2667000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686800" y="3276600"/>
            <a:ext cx="0" cy="2667000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248400" y="5943600"/>
            <a:ext cx="2438400" cy="0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324600" y="4572000"/>
            <a:ext cx="533400" cy="1219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8001000" y="4572000"/>
            <a:ext cx="533400" cy="1219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8001000" y="4572000"/>
            <a:ext cx="533400" cy="1219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324600" y="4572000"/>
            <a:ext cx="533400" cy="1219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8001000" y="4572000"/>
            <a:ext cx="533400" cy="1219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6324600" y="4572000"/>
            <a:ext cx="533400" cy="1219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6172200" y="5943600"/>
            <a:ext cx="228600" cy="0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81000" y="1143000"/>
            <a:ext cx="6172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+mj-lt"/>
              </a:rPr>
              <a:t>Ways to Reduce Helium Consumption</a:t>
            </a:r>
            <a:endParaRPr lang="en-US" sz="2000" dirty="0"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438400" y="3886200"/>
            <a:ext cx="342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7086600" y="2743200"/>
            <a:ext cx="152400" cy="2362200"/>
          </a:xfrm>
          <a:prstGeom prst="rect">
            <a:avLst/>
          </a:prstGeom>
          <a:solidFill>
            <a:srgbClr val="C05D0C"/>
          </a:solidFill>
          <a:ln>
            <a:solidFill>
              <a:srgbClr val="C05D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620000" y="2743200"/>
            <a:ext cx="152400" cy="2362200"/>
          </a:xfrm>
          <a:prstGeom prst="rect">
            <a:avLst/>
          </a:prstGeom>
          <a:solidFill>
            <a:srgbClr val="C05D0C"/>
          </a:solidFill>
          <a:ln>
            <a:solidFill>
              <a:srgbClr val="C05D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Arrow Connector 45"/>
          <p:cNvCxnSpPr/>
          <p:nvPr/>
        </p:nvCxnSpPr>
        <p:spPr>
          <a:xfrm flipH="1">
            <a:off x="7162800" y="1828800"/>
            <a:ext cx="685800" cy="1066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7620000" y="2209800"/>
            <a:ext cx="1524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086600" y="1371600"/>
            <a:ext cx="1533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Current Leads</a:t>
            </a:r>
            <a:endParaRPr lang="en-US" dirty="0"/>
          </a:p>
        </p:txBody>
      </p:sp>
      <p:cxnSp>
        <p:nvCxnSpPr>
          <p:cNvPr id="32" name="Straight Arrow Connector 31"/>
          <p:cNvCxnSpPr>
            <a:endCxn id="35" idx="1"/>
          </p:cNvCxnSpPr>
          <p:nvPr/>
        </p:nvCxnSpPr>
        <p:spPr>
          <a:xfrm>
            <a:off x="5791200" y="2819400"/>
            <a:ext cx="106680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38" idx="3"/>
          </p:cNvCxnSpPr>
          <p:nvPr/>
        </p:nvCxnSpPr>
        <p:spPr>
          <a:xfrm flipV="1">
            <a:off x="6007675" y="3962400"/>
            <a:ext cx="850325" cy="4132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343400" y="2514600"/>
            <a:ext cx="2244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Stainless steel portion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4648200" y="4191000"/>
            <a:ext cx="135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G10 portion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2514600" y="3124200"/>
            <a:ext cx="34290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Problems Encountered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None currently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4" name="Slide Number Placeholder 4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9538-96D0-4544-92AE-379F9882DE7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Checking the ASC Inventory for Usable Parts</a:t>
            </a:r>
          </a:p>
          <a:p>
            <a:r>
              <a:rPr lang="en-US" dirty="0" smtClean="0"/>
              <a:t>Updating CAD Model</a:t>
            </a:r>
          </a:p>
          <a:p>
            <a:pPr lvl="1"/>
            <a:r>
              <a:rPr lang="en-US" dirty="0" smtClean="0"/>
              <a:t>Lead changes</a:t>
            </a:r>
          </a:p>
          <a:p>
            <a:pPr lvl="1"/>
            <a:r>
              <a:rPr lang="en-US" dirty="0" smtClean="0"/>
              <a:t>HTS casing</a:t>
            </a:r>
          </a:p>
          <a:p>
            <a:pPr lvl="1"/>
            <a:r>
              <a:rPr lang="en-US" dirty="0" smtClean="0"/>
              <a:t>Sample holder</a:t>
            </a:r>
          </a:p>
          <a:p>
            <a:r>
              <a:rPr lang="en-US" dirty="0" smtClean="0"/>
              <a:t>Acquiring and Machining all Parts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9538-96D0-4544-92AE-379F9882DE7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of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 up Construction Space</a:t>
            </a:r>
          </a:p>
          <a:p>
            <a:r>
              <a:rPr lang="en-US" dirty="0" smtClean="0"/>
              <a:t>Lab Certifications for all Members</a:t>
            </a:r>
          </a:p>
          <a:p>
            <a:r>
              <a:rPr lang="en-US" dirty="0" smtClean="0"/>
              <a:t>Commence First Phase of Construction Process</a:t>
            </a:r>
          </a:p>
          <a:p>
            <a:pPr lvl="1"/>
            <a:r>
              <a:rPr lang="en-US" dirty="0" smtClean="0"/>
              <a:t>Delegating probe responsibilities</a:t>
            </a:r>
          </a:p>
          <a:p>
            <a:r>
              <a:rPr lang="en-US" dirty="0" smtClean="0"/>
              <a:t>Insulate 22 meters of HTS Material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9538-96D0-4544-92AE-379F9882DE7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Timeline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 l="13828" t="10156" r="8125" b="61719"/>
          <a:stretch>
            <a:fillRect/>
          </a:stretch>
        </p:blipFill>
        <p:spPr bwMode="auto">
          <a:xfrm>
            <a:off x="152400" y="1524000"/>
            <a:ext cx="8763000" cy="2526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4267200"/>
            <a:ext cx="8382000" cy="1858963"/>
          </a:xfrm>
        </p:spPr>
        <p:txBody>
          <a:bodyPr/>
          <a:lstStyle/>
          <a:p>
            <a:r>
              <a:rPr lang="en-US" dirty="0" smtClean="0"/>
              <a:t>Buffer Says for Unforeseen Problems</a:t>
            </a:r>
          </a:p>
          <a:p>
            <a:r>
              <a:rPr lang="en-US" dirty="0" smtClean="0"/>
              <a:t>Estimated Testing Date: March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9538-96D0-4544-92AE-379F9882DE7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 is on Schedule </a:t>
            </a:r>
          </a:p>
          <a:p>
            <a:r>
              <a:rPr lang="en-US" dirty="0" smtClean="0"/>
              <a:t>No Major Issues or Setbacks</a:t>
            </a:r>
          </a:p>
          <a:p>
            <a:r>
              <a:rPr lang="en-US" dirty="0" smtClean="0"/>
              <a:t>Starting Construction Next Week</a:t>
            </a:r>
          </a:p>
          <a:p>
            <a:r>
              <a:rPr lang="en-US" dirty="0" smtClean="0"/>
              <a:t>Testing by March 2nd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9538-96D0-4544-92AE-379F9882DE7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 fontScale="25000" lnSpcReduction="20000"/>
          </a:bodyPr>
          <a:lstStyle/>
          <a:p>
            <a:r>
              <a:rPr lang="en-US" sz="11200" dirty="0" smtClean="0"/>
              <a:t>No Updates</a:t>
            </a:r>
          </a:p>
          <a:p>
            <a:r>
              <a:rPr lang="en-US" sz="11200" dirty="0"/>
              <a:t>Needs </a:t>
            </a:r>
            <a:r>
              <a:rPr lang="en-US" sz="11200" dirty="0" smtClean="0"/>
              <a:t>Assessment</a:t>
            </a:r>
          </a:p>
          <a:p>
            <a:pPr lvl="1"/>
            <a:r>
              <a:rPr lang="en-US" sz="11200" dirty="0" smtClean="0"/>
              <a:t>Liquid helium is a necessity for superconductivity</a:t>
            </a:r>
          </a:p>
          <a:p>
            <a:r>
              <a:rPr lang="en-US" sz="11200" dirty="0" smtClean="0"/>
              <a:t>Background</a:t>
            </a:r>
          </a:p>
          <a:p>
            <a:pPr lvl="1"/>
            <a:r>
              <a:rPr lang="en-US" sz="11200" dirty="0" smtClean="0"/>
              <a:t>Superconductivity</a:t>
            </a:r>
          </a:p>
          <a:p>
            <a:pPr lvl="1"/>
            <a:r>
              <a:rPr lang="en-US" sz="11200" dirty="0" smtClean="0"/>
              <a:t>Multi-sample probe</a:t>
            </a:r>
          </a:p>
          <a:p>
            <a:pPr lvl="1"/>
            <a:r>
              <a:rPr lang="en-US" sz="11200" dirty="0" smtClean="0"/>
              <a:t>Need for liquid helium </a:t>
            </a:r>
          </a:p>
          <a:p>
            <a:pPr lvl="1"/>
            <a:r>
              <a:rPr lang="en-US" sz="11200" dirty="0" smtClean="0"/>
              <a:t>Unable to modify existing probe</a:t>
            </a:r>
          </a:p>
          <a:p>
            <a:r>
              <a:rPr lang="en-US" sz="11200" dirty="0" smtClean="0"/>
              <a:t>Methodology</a:t>
            </a:r>
            <a:endParaRPr lang="en-US" sz="11200" dirty="0"/>
          </a:p>
          <a:p>
            <a:pPr lvl="1"/>
            <a:r>
              <a:rPr lang="en-US" sz="11200" dirty="0" smtClean="0"/>
              <a:t>Understand </a:t>
            </a:r>
            <a:r>
              <a:rPr lang="en-US" sz="11200" dirty="0"/>
              <a:t>existing probe</a:t>
            </a:r>
          </a:p>
          <a:p>
            <a:pPr lvl="1"/>
            <a:r>
              <a:rPr lang="en-US" sz="11200" dirty="0"/>
              <a:t>Design more efficient probe</a:t>
            </a:r>
          </a:p>
          <a:p>
            <a:pPr lvl="1"/>
            <a:r>
              <a:rPr lang="en-US" sz="11200" dirty="0"/>
              <a:t>Order parts</a:t>
            </a:r>
          </a:p>
          <a:p>
            <a:pPr lvl="1"/>
            <a:r>
              <a:rPr lang="en-US" sz="11200" dirty="0"/>
              <a:t>Testing</a:t>
            </a:r>
          </a:p>
          <a:p>
            <a:pPr lvl="1"/>
            <a:endParaRPr lang="en-US" dirty="0"/>
          </a:p>
          <a:p>
            <a:pPr marL="274320" lvl="1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9538-96D0-4544-92AE-379F9882DE7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Constraints</a:t>
            </a:r>
          </a:p>
          <a:p>
            <a:pPr lvl="1"/>
            <a:r>
              <a:rPr lang="en-US" dirty="0" smtClean="0"/>
              <a:t>Test 6-8 samples</a:t>
            </a:r>
          </a:p>
          <a:p>
            <a:pPr lvl="1"/>
            <a:r>
              <a:rPr lang="en-US" dirty="0" smtClean="0"/>
              <a:t>Budget of $4000</a:t>
            </a:r>
          </a:p>
          <a:p>
            <a:pPr lvl="1"/>
            <a:r>
              <a:rPr lang="en-US" dirty="0" smtClean="0"/>
              <a:t>Constant casing diameter</a:t>
            </a:r>
          </a:p>
          <a:p>
            <a:pPr lvl="1"/>
            <a:r>
              <a:rPr lang="en-US" dirty="0" smtClean="0"/>
              <a:t>Certain probe length to center of magnet</a:t>
            </a:r>
          </a:p>
          <a:p>
            <a:endParaRPr lang="en-US" dirty="0" smtClean="0"/>
          </a:p>
          <a:p>
            <a:r>
              <a:rPr lang="en-US" dirty="0" smtClean="0"/>
              <a:t>Expected Results</a:t>
            </a:r>
          </a:p>
          <a:p>
            <a:pPr lvl="1"/>
            <a:r>
              <a:rPr lang="en-US" dirty="0" smtClean="0"/>
              <a:t>Working probe to test samples</a:t>
            </a:r>
          </a:p>
          <a:p>
            <a:pPr lvl="1"/>
            <a:r>
              <a:rPr lang="en-US" dirty="0" smtClean="0"/>
              <a:t>Significant reduction in helium consumption</a:t>
            </a:r>
          </a:p>
          <a:p>
            <a:pPr marL="27432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9538-96D0-4544-92AE-379F9882DE7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Modify existing cryostat probe to conserve the amount of liquid helium used during a critical current measurement test.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43000" y="3657600"/>
            <a:ext cx="8001000" cy="2849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Conserve helium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 spiral sample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Capability to deliver 1000 amps to samples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Durable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9538-96D0-4544-92AE-379F9882DE7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7851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Probe Layout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2885654" y="3886200"/>
            <a:ext cx="2592324" cy="150876"/>
          </a:xfrm>
          <a:custGeom>
            <a:avLst/>
            <a:gdLst>
              <a:gd name="connsiteX0" fmla="*/ 0 w 2592324"/>
              <a:gd name="connsiteY0" fmla="*/ 129540 h 150876"/>
              <a:gd name="connsiteX1" fmla="*/ 82296 w 2592324"/>
              <a:gd name="connsiteY1" fmla="*/ 47244 h 150876"/>
              <a:gd name="connsiteX2" fmla="*/ 173736 w 2592324"/>
              <a:gd name="connsiteY2" fmla="*/ 138684 h 150876"/>
              <a:gd name="connsiteX3" fmla="*/ 292608 w 2592324"/>
              <a:gd name="connsiteY3" fmla="*/ 56388 h 150876"/>
              <a:gd name="connsiteX4" fmla="*/ 365760 w 2592324"/>
              <a:gd name="connsiteY4" fmla="*/ 129540 h 150876"/>
              <a:gd name="connsiteX5" fmla="*/ 466344 w 2592324"/>
              <a:gd name="connsiteY5" fmla="*/ 65532 h 150876"/>
              <a:gd name="connsiteX6" fmla="*/ 548640 w 2592324"/>
              <a:gd name="connsiteY6" fmla="*/ 138684 h 150876"/>
              <a:gd name="connsiteX7" fmla="*/ 649224 w 2592324"/>
              <a:gd name="connsiteY7" fmla="*/ 65532 h 150876"/>
              <a:gd name="connsiteX8" fmla="*/ 749808 w 2592324"/>
              <a:gd name="connsiteY8" fmla="*/ 138684 h 150876"/>
              <a:gd name="connsiteX9" fmla="*/ 822960 w 2592324"/>
              <a:gd name="connsiteY9" fmla="*/ 47244 h 150876"/>
              <a:gd name="connsiteX10" fmla="*/ 932688 w 2592324"/>
              <a:gd name="connsiteY10" fmla="*/ 147828 h 150876"/>
              <a:gd name="connsiteX11" fmla="*/ 1042416 w 2592324"/>
              <a:gd name="connsiteY11" fmla="*/ 28956 h 150876"/>
              <a:gd name="connsiteX12" fmla="*/ 1088136 w 2592324"/>
              <a:gd name="connsiteY12" fmla="*/ 138684 h 150876"/>
              <a:gd name="connsiteX13" fmla="*/ 1188720 w 2592324"/>
              <a:gd name="connsiteY13" fmla="*/ 56388 h 150876"/>
              <a:gd name="connsiteX14" fmla="*/ 1280160 w 2592324"/>
              <a:gd name="connsiteY14" fmla="*/ 138684 h 150876"/>
              <a:gd name="connsiteX15" fmla="*/ 1353312 w 2592324"/>
              <a:gd name="connsiteY15" fmla="*/ 38100 h 150876"/>
              <a:gd name="connsiteX16" fmla="*/ 1499616 w 2592324"/>
              <a:gd name="connsiteY16" fmla="*/ 147828 h 150876"/>
              <a:gd name="connsiteX17" fmla="*/ 1591056 w 2592324"/>
              <a:gd name="connsiteY17" fmla="*/ 47244 h 150876"/>
              <a:gd name="connsiteX18" fmla="*/ 1664208 w 2592324"/>
              <a:gd name="connsiteY18" fmla="*/ 129540 h 150876"/>
              <a:gd name="connsiteX19" fmla="*/ 1746504 w 2592324"/>
              <a:gd name="connsiteY19" fmla="*/ 65532 h 150876"/>
              <a:gd name="connsiteX20" fmla="*/ 1819656 w 2592324"/>
              <a:gd name="connsiteY20" fmla="*/ 129540 h 150876"/>
              <a:gd name="connsiteX21" fmla="*/ 1911096 w 2592324"/>
              <a:gd name="connsiteY21" fmla="*/ 38100 h 150876"/>
              <a:gd name="connsiteX22" fmla="*/ 1984248 w 2592324"/>
              <a:gd name="connsiteY22" fmla="*/ 129540 h 150876"/>
              <a:gd name="connsiteX23" fmla="*/ 2048256 w 2592324"/>
              <a:gd name="connsiteY23" fmla="*/ 47244 h 150876"/>
              <a:gd name="connsiteX24" fmla="*/ 2121408 w 2592324"/>
              <a:gd name="connsiteY24" fmla="*/ 129540 h 150876"/>
              <a:gd name="connsiteX25" fmla="*/ 2212848 w 2592324"/>
              <a:gd name="connsiteY25" fmla="*/ 47244 h 150876"/>
              <a:gd name="connsiteX26" fmla="*/ 2276856 w 2592324"/>
              <a:gd name="connsiteY26" fmla="*/ 120396 h 150876"/>
              <a:gd name="connsiteX27" fmla="*/ 2386584 w 2592324"/>
              <a:gd name="connsiteY27" fmla="*/ 47244 h 150876"/>
              <a:gd name="connsiteX28" fmla="*/ 2468880 w 2592324"/>
              <a:gd name="connsiteY28" fmla="*/ 111252 h 150876"/>
              <a:gd name="connsiteX29" fmla="*/ 2587752 w 2592324"/>
              <a:gd name="connsiteY29" fmla="*/ 1524 h 150876"/>
              <a:gd name="connsiteX30" fmla="*/ 2496312 w 2592324"/>
              <a:gd name="connsiteY30" fmla="*/ 120396 h 150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592324" h="150876">
                <a:moveTo>
                  <a:pt x="0" y="129540"/>
                </a:moveTo>
                <a:cubicBezTo>
                  <a:pt x="26670" y="87630"/>
                  <a:pt x="53340" y="45720"/>
                  <a:pt x="82296" y="47244"/>
                </a:cubicBezTo>
                <a:cubicBezTo>
                  <a:pt x="111252" y="48768"/>
                  <a:pt x="138684" y="137160"/>
                  <a:pt x="173736" y="138684"/>
                </a:cubicBezTo>
                <a:cubicBezTo>
                  <a:pt x="208788" y="140208"/>
                  <a:pt x="260604" y="57912"/>
                  <a:pt x="292608" y="56388"/>
                </a:cubicBezTo>
                <a:cubicBezTo>
                  <a:pt x="324612" y="54864"/>
                  <a:pt x="336804" y="128016"/>
                  <a:pt x="365760" y="129540"/>
                </a:cubicBezTo>
                <a:cubicBezTo>
                  <a:pt x="394716" y="131064"/>
                  <a:pt x="435864" y="64008"/>
                  <a:pt x="466344" y="65532"/>
                </a:cubicBezTo>
                <a:cubicBezTo>
                  <a:pt x="496824" y="67056"/>
                  <a:pt x="518160" y="138684"/>
                  <a:pt x="548640" y="138684"/>
                </a:cubicBezTo>
                <a:cubicBezTo>
                  <a:pt x="579120" y="138684"/>
                  <a:pt x="615696" y="65532"/>
                  <a:pt x="649224" y="65532"/>
                </a:cubicBezTo>
                <a:cubicBezTo>
                  <a:pt x="682752" y="65532"/>
                  <a:pt x="720852" y="141732"/>
                  <a:pt x="749808" y="138684"/>
                </a:cubicBezTo>
                <a:cubicBezTo>
                  <a:pt x="778764" y="135636"/>
                  <a:pt x="792480" y="45720"/>
                  <a:pt x="822960" y="47244"/>
                </a:cubicBezTo>
                <a:cubicBezTo>
                  <a:pt x="853440" y="48768"/>
                  <a:pt x="896112" y="150876"/>
                  <a:pt x="932688" y="147828"/>
                </a:cubicBezTo>
                <a:cubicBezTo>
                  <a:pt x="969264" y="144780"/>
                  <a:pt x="1016508" y="30480"/>
                  <a:pt x="1042416" y="28956"/>
                </a:cubicBezTo>
                <a:cubicBezTo>
                  <a:pt x="1068324" y="27432"/>
                  <a:pt x="1063752" y="134112"/>
                  <a:pt x="1088136" y="138684"/>
                </a:cubicBezTo>
                <a:cubicBezTo>
                  <a:pt x="1112520" y="143256"/>
                  <a:pt x="1156716" y="56388"/>
                  <a:pt x="1188720" y="56388"/>
                </a:cubicBezTo>
                <a:cubicBezTo>
                  <a:pt x="1220724" y="56388"/>
                  <a:pt x="1252728" y="141732"/>
                  <a:pt x="1280160" y="138684"/>
                </a:cubicBezTo>
                <a:cubicBezTo>
                  <a:pt x="1307592" y="135636"/>
                  <a:pt x="1316736" y="36576"/>
                  <a:pt x="1353312" y="38100"/>
                </a:cubicBezTo>
                <a:cubicBezTo>
                  <a:pt x="1389888" y="39624"/>
                  <a:pt x="1459992" y="146304"/>
                  <a:pt x="1499616" y="147828"/>
                </a:cubicBezTo>
                <a:cubicBezTo>
                  <a:pt x="1539240" y="149352"/>
                  <a:pt x="1563624" y="50292"/>
                  <a:pt x="1591056" y="47244"/>
                </a:cubicBezTo>
                <a:cubicBezTo>
                  <a:pt x="1618488" y="44196"/>
                  <a:pt x="1638300" y="126492"/>
                  <a:pt x="1664208" y="129540"/>
                </a:cubicBezTo>
                <a:cubicBezTo>
                  <a:pt x="1690116" y="132588"/>
                  <a:pt x="1720596" y="65532"/>
                  <a:pt x="1746504" y="65532"/>
                </a:cubicBezTo>
                <a:cubicBezTo>
                  <a:pt x="1772412" y="65532"/>
                  <a:pt x="1792224" y="134112"/>
                  <a:pt x="1819656" y="129540"/>
                </a:cubicBezTo>
                <a:cubicBezTo>
                  <a:pt x="1847088" y="124968"/>
                  <a:pt x="1883664" y="38100"/>
                  <a:pt x="1911096" y="38100"/>
                </a:cubicBezTo>
                <a:cubicBezTo>
                  <a:pt x="1938528" y="38100"/>
                  <a:pt x="1961388" y="128016"/>
                  <a:pt x="1984248" y="129540"/>
                </a:cubicBezTo>
                <a:cubicBezTo>
                  <a:pt x="2007108" y="131064"/>
                  <a:pt x="2025396" y="47244"/>
                  <a:pt x="2048256" y="47244"/>
                </a:cubicBezTo>
                <a:cubicBezTo>
                  <a:pt x="2071116" y="47244"/>
                  <a:pt x="2093976" y="129540"/>
                  <a:pt x="2121408" y="129540"/>
                </a:cubicBezTo>
                <a:cubicBezTo>
                  <a:pt x="2148840" y="129540"/>
                  <a:pt x="2186940" y="48768"/>
                  <a:pt x="2212848" y="47244"/>
                </a:cubicBezTo>
                <a:cubicBezTo>
                  <a:pt x="2238756" y="45720"/>
                  <a:pt x="2247900" y="120396"/>
                  <a:pt x="2276856" y="120396"/>
                </a:cubicBezTo>
                <a:cubicBezTo>
                  <a:pt x="2305812" y="120396"/>
                  <a:pt x="2354580" y="48768"/>
                  <a:pt x="2386584" y="47244"/>
                </a:cubicBezTo>
                <a:cubicBezTo>
                  <a:pt x="2418588" y="45720"/>
                  <a:pt x="2435352" y="118872"/>
                  <a:pt x="2468880" y="111252"/>
                </a:cubicBezTo>
                <a:cubicBezTo>
                  <a:pt x="2502408" y="103632"/>
                  <a:pt x="2583180" y="0"/>
                  <a:pt x="2587752" y="1524"/>
                </a:cubicBezTo>
                <a:cubicBezTo>
                  <a:pt x="2592324" y="3048"/>
                  <a:pt x="2544318" y="61722"/>
                  <a:pt x="2496312" y="120396"/>
                </a:cubicBezTo>
              </a:path>
            </a:pathLst>
          </a:cu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647654" y="2514600"/>
            <a:ext cx="114300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876254" y="2438400"/>
            <a:ext cx="152400" cy="2362200"/>
          </a:xfrm>
          <a:prstGeom prst="rect">
            <a:avLst/>
          </a:prstGeom>
          <a:solidFill>
            <a:srgbClr val="C05D0C"/>
          </a:solidFill>
          <a:ln>
            <a:solidFill>
              <a:srgbClr val="C05D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09654" y="2438400"/>
            <a:ext cx="152400" cy="2362200"/>
          </a:xfrm>
          <a:prstGeom prst="rect">
            <a:avLst/>
          </a:prstGeom>
          <a:solidFill>
            <a:srgbClr val="C05D0C"/>
          </a:solidFill>
          <a:ln>
            <a:solidFill>
              <a:srgbClr val="C05D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66654" y="2286000"/>
            <a:ext cx="762000" cy="152400"/>
          </a:xfrm>
          <a:prstGeom prst="rect">
            <a:avLst/>
          </a:prstGeom>
          <a:solidFill>
            <a:srgbClr val="C05D0C"/>
          </a:solidFill>
          <a:ln>
            <a:solidFill>
              <a:srgbClr val="C05D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09654" y="2286000"/>
            <a:ext cx="762000" cy="152400"/>
          </a:xfrm>
          <a:prstGeom prst="rect">
            <a:avLst/>
          </a:prstGeom>
          <a:solidFill>
            <a:srgbClr val="C05D0C"/>
          </a:solidFill>
          <a:ln>
            <a:solidFill>
              <a:srgbClr val="C05D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00054" y="4800600"/>
            <a:ext cx="8382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 flipH="1" flipV="1">
            <a:off x="4028654" y="4876800"/>
            <a:ext cx="76200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 flipH="1" flipV="1">
            <a:off x="4333454" y="4876799"/>
            <a:ext cx="76200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083518" y="3048000"/>
            <a:ext cx="45720" cy="1837944"/>
          </a:xfrm>
          <a:custGeom>
            <a:avLst/>
            <a:gdLst>
              <a:gd name="connsiteX0" fmla="*/ 0 w 45720"/>
              <a:gd name="connsiteY0" fmla="*/ 1837944 h 1837944"/>
              <a:gd name="connsiteX1" fmla="*/ 9144 w 45720"/>
              <a:gd name="connsiteY1" fmla="*/ 1810512 h 1837944"/>
              <a:gd name="connsiteX2" fmla="*/ 27432 w 45720"/>
              <a:gd name="connsiteY2" fmla="*/ 1719072 h 1837944"/>
              <a:gd name="connsiteX3" fmla="*/ 36576 w 45720"/>
              <a:gd name="connsiteY3" fmla="*/ 1463040 h 1837944"/>
              <a:gd name="connsiteX4" fmla="*/ 45720 w 45720"/>
              <a:gd name="connsiteY4" fmla="*/ 1005840 h 1837944"/>
              <a:gd name="connsiteX5" fmla="*/ 27432 w 45720"/>
              <a:gd name="connsiteY5" fmla="*/ 905256 h 1837944"/>
              <a:gd name="connsiteX6" fmla="*/ 36576 w 45720"/>
              <a:gd name="connsiteY6" fmla="*/ 512064 h 1837944"/>
              <a:gd name="connsiteX7" fmla="*/ 45720 w 45720"/>
              <a:gd name="connsiteY7" fmla="*/ 484632 h 1837944"/>
              <a:gd name="connsiteX8" fmla="*/ 36576 w 45720"/>
              <a:gd name="connsiteY8" fmla="*/ 356616 h 1837944"/>
              <a:gd name="connsiteX9" fmla="*/ 27432 w 45720"/>
              <a:gd name="connsiteY9" fmla="*/ 155448 h 1837944"/>
              <a:gd name="connsiteX10" fmla="*/ 18288 w 45720"/>
              <a:gd name="connsiteY10" fmla="*/ 109728 h 1837944"/>
              <a:gd name="connsiteX11" fmla="*/ 0 w 45720"/>
              <a:gd name="connsiteY11" fmla="*/ 0 h 1837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5720" h="1837944">
                <a:moveTo>
                  <a:pt x="0" y="1837944"/>
                </a:moveTo>
                <a:cubicBezTo>
                  <a:pt x="3048" y="1828800"/>
                  <a:pt x="7254" y="1819963"/>
                  <a:pt x="9144" y="1810512"/>
                </a:cubicBezTo>
                <a:cubicBezTo>
                  <a:pt x="30158" y="1705441"/>
                  <a:pt x="6774" y="1781047"/>
                  <a:pt x="27432" y="1719072"/>
                </a:cubicBezTo>
                <a:cubicBezTo>
                  <a:pt x="30480" y="1633728"/>
                  <a:pt x="34387" y="1548410"/>
                  <a:pt x="36576" y="1463040"/>
                </a:cubicBezTo>
                <a:cubicBezTo>
                  <a:pt x="40483" y="1310660"/>
                  <a:pt x="45720" y="1158270"/>
                  <a:pt x="45720" y="1005840"/>
                </a:cubicBezTo>
                <a:cubicBezTo>
                  <a:pt x="45720" y="994141"/>
                  <a:pt x="30405" y="920121"/>
                  <a:pt x="27432" y="905256"/>
                </a:cubicBezTo>
                <a:cubicBezTo>
                  <a:pt x="30480" y="774192"/>
                  <a:pt x="30881" y="643040"/>
                  <a:pt x="36576" y="512064"/>
                </a:cubicBezTo>
                <a:cubicBezTo>
                  <a:pt x="36995" y="502434"/>
                  <a:pt x="45720" y="494271"/>
                  <a:pt x="45720" y="484632"/>
                </a:cubicBezTo>
                <a:cubicBezTo>
                  <a:pt x="45720" y="441851"/>
                  <a:pt x="38949" y="399331"/>
                  <a:pt x="36576" y="356616"/>
                </a:cubicBezTo>
                <a:cubicBezTo>
                  <a:pt x="32853" y="289594"/>
                  <a:pt x="32391" y="222390"/>
                  <a:pt x="27432" y="155448"/>
                </a:cubicBezTo>
                <a:cubicBezTo>
                  <a:pt x="26284" y="139949"/>
                  <a:pt x="20342" y="125133"/>
                  <a:pt x="18288" y="109728"/>
                </a:cubicBezTo>
                <a:cubicBezTo>
                  <a:pt x="4001" y="2577"/>
                  <a:pt x="23836" y="47673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333454" y="3048000"/>
            <a:ext cx="45720" cy="1837944"/>
          </a:xfrm>
          <a:custGeom>
            <a:avLst/>
            <a:gdLst>
              <a:gd name="connsiteX0" fmla="*/ 45720 w 45720"/>
              <a:gd name="connsiteY0" fmla="*/ 1837944 h 1837944"/>
              <a:gd name="connsiteX1" fmla="*/ 18288 w 45720"/>
              <a:gd name="connsiteY1" fmla="*/ 1828800 h 1837944"/>
              <a:gd name="connsiteX2" fmla="*/ 9144 w 45720"/>
              <a:gd name="connsiteY2" fmla="*/ 1801368 h 1837944"/>
              <a:gd name="connsiteX3" fmla="*/ 0 w 45720"/>
              <a:gd name="connsiteY3" fmla="*/ 1664208 h 1837944"/>
              <a:gd name="connsiteX4" fmla="*/ 9144 w 45720"/>
              <a:gd name="connsiteY4" fmla="*/ 1417320 h 1837944"/>
              <a:gd name="connsiteX5" fmla="*/ 18288 w 45720"/>
              <a:gd name="connsiteY5" fmla="*/ 1389888 h 1837944"/>
              <a:gd name="connsiteX6" fmla="*/ 9144 w 45720"/>
              <a:gd name="connsiteY6" fmla="*/ 1207008 h 1837944"/>
              <a:gd name="connsiteX7" fmla="*/ 18288 w 45720"/>
              <a:gd name="connsiteY7" fmla="*/ 1179576 h 1837944"/>
              <a:gd name="connsiteX8" fmla="*/ 18288 w 45720"/>
              <a:gd name="connsiteY8" fmla="*/ 822960 h 1837944"/>
              <a:gd name="connsiteX9" fmla="*/ 0 w 45720"/>
              <a:gd name="connsiteY9" fmla="*/ 576072 h 1837944"/>
              <a:gd name="connsiteX10" fmla="*/ 9144 w 45720"/>
              <a:gd name="connsiteY10" fmla="*/ 429768 h 1837944"/>
              <a:gd name="connsiteX11" fmla="*/ 18288 w 45720"/>
              <a:gd name="connsiteY11" fmla="*/ 402336 h 1837944"/>
              <a:gd name="connsiteX12" fmla="*/ 0 w 45720"/>
              <a:gd name="connsiteY12" fmla="*/ 292608 h 1837944"/>
              <a:gd name="connsiteX13" fmla="*/ 9144 w 45720"/>
              <a:gd name="connsiteY13" fmla="*/ 0 h 1837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5720" h="1837944">
                <a:moveTo>
                  <a:pt x="45720" y="1837944"/>
                </a:moveTo>
                <a:cubicBezTo>
                  <a:pt x="36576" y="1834896"/>
                  <a:pt x="25104" y="1835616"/>
                  <a:pt x="18288" y="1828800"/>
                </a:cubicBezTo>
                <a:cubicBezTo>
                  <a:pt x="11472" y="1821984"/>
                  <a:pt x="10208" y="1810948"/>
                  <a:pt x="9144" y="1801368"/>
                </a:cubicBezTo>
                <a:cubicBezTo>
                  <a:pt x="4084" y="1755827"/>
                  <a:pt x="3048" y="1709928"/>
                  <a:pt x="0" y="1664208"/>
                </a:cubicBezTo>
                <a:cubicBezTo>
                  <a:pt x="3048" y="1581912"/>
                  <a:pt x="3666" y="1499490"/>
                  <a:pt x="9144" y="1417320"/>
                </a:cubicBezTo>
                <a:cubicBezTo>
                  <a:pt x="9785" y="1407703"/>
                  <a:pt x="18288" y="1399527"/>
                  <a:pt x="18288" y="1389888"/>
                </a:cubicBezTo>
                <a:cubicBezTo>
                  <a:pt x="18288" y="1328852"/>
                  <a:pt x="12192" y="1267968"/>
                  <a:pt x="9144" y="1207008"/>
                </a:cubicBezTo>
                <a:cubicBezTo>
                  <a:pt x="12192" y="1197864"/>
                  <a:pt x="16703" y="1189083"/>
                  <a:pt x="18288" y="1179576"/>
                </a:cubicBezTo>
                <a:cubicBezTo>
                  <a:pt x="38908" y="1055853"/>
                  <a:pt x="23800" y="960769"/>
                  <a:pt x="18288" y="822960"/>
                </a:cubicBezTo>
                <a:cubicBezTo>
                  <a:pt x="10907" y="638427"/>
                  <a:pt x="16773" y="693485"/>
                  <a:pt x="0" y="576072"/>
                </a:cubicBezTo>
                <a:cubicBezTo>
                  <a:pt x="3048" y="527304"/>
                  <a:pt x="4029" y="478363"/>
                  <a:pt x="9144" y="429768"/>
                </a:cubicBezTo>
                <a:cubicBezTo>
                  <a:pt x="10153" y="420182"/>
                  <a:pt x="18929" y="411953"/>
                  <a:pt x="18288" y="402336"/>
                </a:cubicBezTo>
                <a:cubicBezTo>
                  <a:pt x="15821" y="365338"/>
                  <a:pt x="0" y="292608"/>
                  <a:pt x="0" y="292608"/>
                </a:cubicBezTo>
                <a:cubicBezTo>
                  <a:pt x="10739" y="67094"/>
                  <a:pt x="9144" y="164665"/>
                  <a:pt x="9144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5476454" y="2971800"/>
            <a:ext cx="0" cy="2667000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038054" y="5638800"/>
            <a:ext cx="2438400" cy="0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114254" y="4267200"/>
            <a:ext cx="533400" cy="1219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790654" y="4267200"/>
            <a:ext cx="533400" cy="1219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4790654" y="4267200"/>
            <a:ext cx="533400" cy="1219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114254" y="4267200"/>
            <a:ext cx="533400" cy="1219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4790654" y="4267200"/>
            <a:ext cx="533400" cy="1219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3114254" y="4267200"/>
            <a:ext cx="533400" cy="1219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2961854" y="5638800"/>
            <a:ext cx="228600" cy="0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961854" y="2971800"/>
            <a:ext cx="0" cy="2667000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4562054" y="2590800"/>
            <a:ext cx="1752600" cy="76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37" idx="1"/>
          </p:cNvCxnSpPr>
          <p:nvPr/>
        </p:nvCxnSpPr>
        <p:spPr>
          <a:xfrm flipH="1" flipV="1">
            <a:off x="5095454" y="4876800"/>
            <a:ext cx="1193360" cy="1846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4" idx="21"/>
          </p:cNvCxnSpPr>
          <p:nvPr/>
        </p:nvCxnSpPr>
        <p:spPr>
          <a:xfrm flipH="1">
            <a:off x="4796750" y="3886200"/>
            <a:ext cx="1670304" cy="381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38" idx="3"/>
            <a:endCxn id="10" idx="1"/>
          </p:cNvCxnSpPr>
          <p:nvPr/>
        </p:nvCxnSpPr>
        <p:spPr>
          <a:xfrm flipV="1">
            <a:off x="2764531" y="4876800"/>
            <a:ext cx="1035523" cy="8704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39" idx="1"/>
            <a:endCxn id="14" idx="9"/>
          </p:cNvCxnSpPr>
          <p:nvPr/>
        </p:nvCxnSpPr>
        <p:spPr>
          <a:xfrm flipH="1">
            <a:off x="4333454" y="3004066"/>
            <a:ext cx="1220298" cy="62000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12" idx="3"/>
          </p:cNvCxnSpPr>
          <p:nvPr/>
        </p:nvCxnSpPr>
        <p:spPr>
          <a:xfrm flipH="1">
            <a:off x="4398495" y="4572000"/>
            <a:ext cx="1458959" cy="31149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390854" y="2438400"/>
            <a:ext cx="1533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Current Leads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4028654" y="2667000"/>
            <a:ext cx="99060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467054" y="3733800"/>
            <a:ext cx="1340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Helium level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 flipH="1">
            <a:off x="5476454" y="34290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720533" y="3200400"/>
            <a:ext cx="95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Cryostat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840591" y="4343400"/>
            <a:ext cx="1247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Voltage tap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288814" y="4876800"/>
            <a:ext cx="914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Magnet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1888970" y="5562600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Sample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5553752" y="2819400"/>
            <a:ext cx="1711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Voltage tap wire</a:t>
            </a:r>
            <a:endParaRPr lang="en-US" dirty="0"/>
          </a:p>
        </p:txBody>
      </p:sp>
      <p:cxnSp>
        <p:nvCxnSpPr>
          <p:cNvPr id="40" name="Straight Arrow Connector 39"/>
          <p:cNvCxnSpPr>
            <a:stCxn id="41" idx="2"/>
          </p:cNvCxnSpPr>
          <p:nvPr/>
        </p:nvCxnSpPr>
        <p:spPr>
          <a:xfrm>
            <a:off x="2803305" y="2121932"/>
            <a:ext cx="854296" cy="78533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734518" y="1752600"/>
            <a:ext cx="2137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Stainless Steel Jacket</a:t>
            </a:r>
            <a:endParaRPr lang="en-US" dirty="0"/>
          </a:p>
        </p:txBody>
      </p:sp>
      <p:sp>
        <p:nvSpPr>
          <p:cNvPr id="45" name="Slide Number Placeholder 4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9538-96D0-4544-92AE-379F9882DE7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Identify Major Heat Leaks</a:t>
            </a:r>
          </a:p>
          <a:p>
            <a:pPr lvl="1"/>
            <a:r>
              <a:rPr lang="en-US" dirty="0" smtClean="0"/>
              <a:t>Current leads</a:t>
            </a:r>
          </a:p>
          <a:p>
            <a:pPr lvl="1"/>
            <a:r>
              <a:rPr lang="en-US" dirty="0" smtClean="0"/>
              <a:t>Stainless steel jacket</a:t>
            </a:r>
          </a:p>
          <a:p>
            <a:r>
              <a:rPr lang="en-US" dirty="0" smtClean="0"/>
              <a:t>Reduce Heat Conduction</a:t>
            </a:r>
          </a:p>
          <a:p>
            <a:pPr lvl="1"/>
            <a:r>
              <a:rPr lang="en-US" dirty="0" smtClean="0"/>
              <a:t>Optimizing number of leads</a:t>
            </a:r>
          </a:p>
          <a:p>
            <a:pPr lvl="1"/>
            <a:r>
              <a:rPr lang="en-US" dirty="0" smtClean="0"/>
              <a:t>Removing copper leads from helium bath</a:t>
            </a:r>
          </a:p>
          <a:p>
            <a:pPr lvl="2"/>
            <a:r>
              <a:rPr lang="en-US" dirty="0" smtClean="0"/>
              <a:t>Substitute HTS material</a:t>
            </a:r>
          </a:p>
          <a:p>
            <a:pPr lvl="1"/>
            <a:r>
              <a:rPr lang="en-US" dirty="0" smtClean="0"/>
              <a:t>Replacing lower half of stainless steel jacket with G-10 jacket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9538-96D0-4544-92AE-379F9882DE7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6858000" y="2819400"/>
            <a:ext cx="114300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6764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HTS Leads and support</a:t>
            </a:r>
          </a:p>
          <a:p>
            <a:pPr>
              <a:buNone/>
            </a:pPr>
            <a:r>
              <a:rPr lang="en-US" dirty="0" smtClean="0"/>
              <a:t>Number of Leads</a:t>
            </a:r>
          </a:p>
          <a:p>
            <a:pPr>
              <a:buNone/>
            </a:pPr>
            <a:r>
              <a:rPr lang="en-US" dirty="0" smtClean="0"/>
              <a:t>Jacket Design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Concepts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86600" y="2743200"/>
            <a:ext cx="152400" cy="2362200"/>
          </a:xfrm>
          <a:prstGeom prst="rect">
            <a:avLst/>
          </a:prstGeom>
          <a:solidFill>
            <a:srgbClr val="C05D0C"/>
          </a:solidFill>
          <a:ln>
            <a:solidFill>
              <a:srgbClr val="C05D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0" y="2743200"/>
            <a:ext cx="152400" cy="2362200"/>
          </a:xfrm>
          <a:prstGeom prst="rect">
            <a:avLst/>
          </a:prstGeom>
          <a:solidFill>
            <a:srgbClr val="C05D0C"/>
          </a:solidFill>
          <a:ln>
            <a:solidFill>
              <a:srgbClr val="C05D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477000" y="2590800"/>
            <a:ext cx="762000" cy="152400"/>
          </a:xfrm>
          <a:prstGeom prst="rect">
            <a:avLst/>
          </a:prstGeom>
          <a:solidFill>
            <a:srgbClr val="C05D0C"/>
          </a:solidFill>
          <a:ln>
            <a:solidFill>
              <a:srgbClr val="C05D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0" y="2590800"/>
            <a:ext cx="762000" cy="152400"/>
          </a:xfrm>
          <a:prstGeom prst="rect">
            <a:avLst/>
          </a:prstGeom>
          <a:solidFill>
            <a:srgbClr val="C05D0C"/>
          </a:solidFill>
          <a:ln>
            <a:solidFill>
              <a:srgbClr val="C05D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010400" y="5105400"/>
            <a:ext cx="8382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flipH="1" flipV="1">
            <a:off x="7239000" y="5181600"/>
            <a:ext cx="76200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 flipH="1" flipV="1">
            <a:off x="7543800" y="5181599"/>
            <a:ext cx="76200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7293864" y="3352800"/>
            <a:ext cx="45720" cy="1837944"/>
          </a:xfrm>
          <a:custGeom>
            <a:avLst/>
            <a:gdLst>
              <a:gd name="connsiteX0" fmla="*/ 0 w 45720"/>
              <a:gd name="connsiteY0" fmla="*/ 1837944 h 1837944"/>
              <a:gd name="connsiteX1" fmla="*/ 9144 w 45720"/>
              <a:gd name="connsiteY1" fmla="*/ 1810512 h 1837944"/>
              <a:gd name="connsiteX2" fmla="*/ 27432 w 45720"/>
              <a:gd name="connsiteY2" fmla="*/ 1719072 h 1837944"/>
              <a:gd name="connsiteX3" fmla="*/ 36576 w 45720"/>
              <a:gd name="connsiteY3" fmla="*/ 1463040 h 1837944"/>
              <a:gd name="connsiteX4" fmla="*/ 45720 w 45720"/>
              <a:gd name="connsiteY4" fmla="*/ 1005840 h 1837944"/>
              <a:gd name="connsiteX5" fmla="*/ 27432 w 45720"/>
              <a:gd name="connsiteY5" fmla="*/ 905256 h 1837944"/>
              <a:gd name="connsiteX6" fmla="*/ 36576 w 45720"/>
              <a:gd name="connsiteY6" fmla="*/ 512064 h 1837944"/>
              <a:gd name="connsiteX7" fmla="*/ 45720 w 45720"/>
              <a:gd name="connsiteY7" fmla="*/ 484632 h 1837944"/>
              <a:gd name="connsiteX8" fmla="*/ 36576 w 45720"/>
              <a:gd name="connsiteY8" fmla="*/ 356616 h 1837944"/>
              <a:gd name="connsiteX9" fmla="*/ 27432 w 45720"/>
              <a:gd name="connsiteY9" fmla="*/ 155448 h 1837944"/>
              <a:gd name="connsiteX10" fmla="*/ 18288 w 45720"/>
              <a:gd name="connsiteY10" fmla="*/ 109728 h 1837944"/>
              <a:gd name="connsiteX11" fmla="*/ 0 w 45720"/>
              <a:gd name="connsiteY11" fmla="*/ 0 h 1837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5720" h="1837944">
                <a:moveTo>
                  <a:pt x="0" y="1837944"/>
                </a:moveTo>
                <a:cubicBezTo>
                  <a:pt x="3048" y="1828800"/>
                  <a:pt x="7254" y="1819963"/>
                  <a:pt x="9144" y="1810512"/>
                </a:cubicBezTo>
                <a:cubicBezTo>
                  <a:pt x="30158" y="1705441"/>
                  <a:pt x="6774" y="1781047"/>
                  <a:pt x="27432" y="1719072"/>
                </a:cubicBezTo>
                <a:cubicBezTo>
                  <a:pt x="30480" y="1633728"/>
                  <a:pt x="34387" y="1548410"/>
                  <a:pt x="36576" y="1463040"/>
                </a:cubicBezTo>
                <a:cubicBezTo>
                  <a:pt x="40483" y="1310660"/>
                  <a:pt x="45720" y="1158270"/>
                  <a:pt x="45720" y="1005840"/>
                </a:cubicBezTo>
                <a:cubicBezTo>
                  <a:pt x="45720" y="994141"/>
                  <a:pt x="30405" y="920121"/>
                  <a:pt x="27432" y="905256"/>
                </a:cubicBezTo>
                <a:cubicBezTo>
                  <a:pt x="30480" y="774192"/>
                  <a:pt x="30881" y="643040"/>
                  <a:pt x="36576" y="512064"/>
                </a:cubicBezTo>
                <a:cubicBezTo>
                  <a:pt x="36995" y="502434"/>
                  <a:pt x="45720" y="494271"/>
                  <a:pt x="45720" y="484632"/>
                </a:cubicBezTo>
                <a:cubicBezTo>
                  <a:pt x="45720" y="441851"/>
                  <a:pt x="38949" y="399331"/>
                  <a:pt x="36576" y="356616"/>
                </a:cubicBezTo>
                <a:cubicBezTo>
                  <a:pt x="32853" y="289594"/>
                  <a:pt x="32391" y="222390"/>
                  <a:pt x="27432" y="155448"/>
                </a:cubicBezTo>
                <a:cubicBezTo>
                  <a:pt x="26284" y="139949"/>
                  <a:pt x="20342" y="125133"/>
                  <a:pt x="18288" y="109728"/>
                </a:cubicBezTo>
                <a:cubicBezTo>
                  <a:pt x="4001" y="2577"/>
                  <a:pt x="23836" y="47673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7543800" y="3352800"/>
            <a:ext cx="45720" cy="1837944"/>
          </a:xfrm>
          <a:custGeom>
            <a:avLst/>
            <a:gdLst>
              <a:gd name="connsiteX0" fmla="*/ 45720 w 45720"/>
              <a:gd name="connsiteY0" fmla="*/ 1837944 h 1837944"/>
              <a:gd name="connsiteX1" fmla="*/ 18288 w 45720"/>
              <a:gd name="connsiteY1" fmla="*/ 1828800 h 1837944"/>
              <a:gd name="connsiteX2" fmla="*/ 9144 w 45720"/>
              <a:gd name="connsiteY2" fmla="*/ 1801368 h 1837944"/>
              <a:gd name="connsiteX3" fmla="*/ 0 w 45720"/>
              <a:gd name="connsiteY3" fmla="*/ 1664208 h 1837944"/>
              <a:gd name="connsiteX4" fmla="*/ 9144 w 45720"/>
              <a:gd name="connsiteY4" fmla="*/ 1417320 h 1837944"/>
              <a:gd name="connsiteX5" fmla="*/ 18288 w 45720"/>
              <a:gd name="connsiteY5" fmla="*/ 1389888 h 1837944"/>
              <a:gd name="connsiteX6" fmla="*/ 9144 w 45720"/>
              <a:gd name="connsiteY6" fmla="*/ 1207008 h 1837944"/>
              <a:gd name="connsiteX7" fmla="*/ 18288 w 45720"/>
              <a:gd name="connsiteY7" fmla="*/ 1179576 h 1837944"/>
              <a:gd name="connsiteX8" fmla="*/ 18288 w 45720"/>
              <a:gd name="connsiteY8" fmla="*/ 822960 h 1837944"/>
              <a:gd name="connsiteX9" fmla="*/ 0 w 45720"/>
              <a:gd name="connsiteY9" fmla="*/ 576072 h 1837944"/>
              <a:gd name="connsiteX10" fmla="*/ 9144 w 45720"/>
              <a:gd name="connsiteY10" fmla="*/ 429768 h 1837944"/>
              <a:gd name="connsiteX11" fmla="*/ 18288 w 45720"/>
              <a:gd name="connsiteY11" fmla="*/ 402336 h 1837944"/>
              <a:gd name="connsiteX12" fmla="*/ 0 w 45720"/>
              <a:gd name="connsiteY12" fmla="*/ 292608 h 1837944"/>
              <a:gd name="connsiteX13" fmla="*/ 9144 w 45720"/>
              <a:gd name="connsiteY13" fmla="*/ 0 h 1837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5720" h="1837944">
                <a:moveTo>
                  <a:pt x="45720" y="1837944"/>
                </a:moveTo>
                <a:cubicBezTo>
                  <a:pt x="36576" y="1834896"/>
                  <a:pt x="25104" y="1835616"/>
                  <a:pt x="18288" y="1828800"/>
                </a:cubicBezTo>
                <a:cubicBezTo>
                  <a:pt x="11472" y="1821984"/>
                  <a:pt x="10208" y="1810948"/>
                  <a:pt x="9144" y="1801368"/>
                </a:cubicBezTo>
                <a:cubicBezTo>
                  <a:pt x="4084" y="1755827"/>
                  <a:pt x="3048" y="1709928"/>
                  <a:pt x="0" y="1664208"/>
                </a:cubicBezTo>
                <a:cubicBezTo>
                  <a:pt x="3048" y="1581912"/>
                  <a:pt x="3666" y="1499490"/>
                  <a:pt x="9144" y="1417320"/>
                </a:cubicBezTo>
                <a:cubicBezTo>
                  <a:pt x="9785" y="1407703"/>
                  <a:pt x="18288" y="1399527"/>
                  <a:pt x="18288" y="1389888"/>
                </a:cubicBezTo>
                <a:cubicBezTo>
                  <a:pt x="18288" y="1328852"/>
                  <a:pt x="12192" y="1267968"/>
                  <a:pt x="9144" y="1207008"/>
                </a:cubicBezTo>
                <a:cubicBezTo>
                  <a:pt x="12192" y="1197864"/>
                  <a:pt x="16703" y="1189083"/>
                  <a:pt x="18288" y="1179576"/>
                </a:cubicBezTo>
                <a:cubicBezTo>
                  <a:pt x="38908" y="1055853"/>
                  <a:pt x="23800" y="960769"/>
                  <a:pt x="18288" y="822960"/>
                </a:cubicBezTo>
                <a:cubicBezTo>
                  <a:pt x="10907" y="638427"/>
                  <a:pt x="16773" y="693485"/>
                  <a:pt x="0" y="576072"/>
                </a:cubicBezTo>
                <a:cubicBezTo>
                  <a:pt x="3048" y="527304"/>
                  <a:pt x="4029" y="478363"/>
                  <a:pt x="9144" y="429768"/>
                </a:cubicBezTo>
                <a:cubicBezTo>
                  <a:pt x="10153" y="420182"/>
                  <a:pt x="18929" y="411953"/>
                  <a:pt x="18288" y="402336"/>
                </a:cubicBezTo>
                <a:cubicBezTo>
                  <a:pt x="15821" y="365338"/>
                  <a:pt x="0" y="292608"/>
                  <a:pt x="0" y="292608"/>
                </a:cubicBezTo>
                <a:cubicBezTo>
                  <a:pt x="10739" y="67094"/>
                  <a:pt x="9144" y="164665"/>
                  <a:pt x="9144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172200" y="3276600"/>
            <a:ext cx="0" cy="2667000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686800" y="3276600"/>
            <a:ext cx="0" cy="2667000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248400" y="5943600"/>
            <a:ext cx="2438400" cy="0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324600" y="4572000"/>
            <a:ext cx="533400" cy="1219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8001000" y="4572000"/>
            <a:ext cx="533400" cy="1219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8001000" y="4572000"/>
            <a:ext cx="533400" cy="1219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324600" y="4572000"/>
            <a:ext cx="533400" cy="1219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8001000" y="4572000"/>
            <a:ext cx="533400" cy="1219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6324600" y="4572000"/>
            <a:ext cx="533400" cy="1219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6172200" y="5943600"/>
            <a:ext cx="228600" cy="0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81000" y="1143000"/>
            <a:ext cx="6172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+mj-lt"/>
              </a:rPr>
              <a:t>Ways to Reduce Helium Consumption</a:t>
            </a:r>
            <a:endParaRPr lang="en-US" sz="2000" dirty="0">
              <a:latin typeface="+mj-lt"/>
            </a:endParaRP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9538-96D0-4544-92AE-379F9882DE7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/>
          <p:cNvSpPr/>
          <p:nvPr/>
        </p:nvSpPr>
        <p:spPr>
          <a:xfrm>
            <a:off x="6858000" y="2819400"/>
            <a:ext cx="114300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6170676" y="4191000"/>
            <a:ext cx="2592324" cy="150876"/>
          </a:xfrm>
          <a:custGeom>
            <a:avLst/>
            <a:gdLst>
              <a:gd name="connsiteX0" fmla="*/ 0 w 2592324"/>
              <a:gd name="connsiteY0" fmla="*/ 129540 h 150876"/>
              <a:gd name="connsiteX1" fmla="*/ 82296 w 2592324"/>
              <a:gd name="connsiteY1" fmla="*/ 47244 h 150876"/>
              <a:gd name="connsiteX2" fmla="*/ 173736 w 2592324"/>
              <a:gd name="connsiteY2" fmla="*/ 138684 h 150876"/>
              <a:gd name="connsiteX3" fmla="*/ 292608 w 2592324"/>
              <a:gd name="connsiteY3" fmla="*/ 56388 h 150876"/>
              <a:gd name="connsiteX4" fmla="*/ 365760 w 2592324"/>
              <a:gd name="connsiteY4" fmla="*/ 129540 h 150876"/>
              <a:gd name="connsiteX5" fmla="*/ 466344 w 2592324"/>
              <a:gd name="connsiteY5" fmla="*/ 65532 h 150876"/>
              <a:gd name="connsiteX6" fmla="*/ 548640 w 2592324"/>
              <a:gd name="connsiteY6" fmla="*/ 138684 h 150876"/>
              <a:gd name="connsiteX7" fmla="*/ 649224 w 2592324"/>
              <a:gd name="connsiteY7" fmla="*/ 65532 h 150876"/>
              <a:gd name="connsiteX8" fmla="*/ 749808 w 2592324"/>
              <a:gd name="connsiteY8" fmla="*/ 138684 h 150876"/>
              <a:gd name="connsiteX9" fmla="*/ 822960 w 2592324"/>
              <a:gd name="connsiteY9" fmla="*/ 47244 h 150876"/>
              <a:gd name="connsiteX10" fmla="*/ 932688 w 2592324"/>
              <a:gd name="connsiteY10" fmla="*/ 147828 h 150876"/>
              <a:gd name="connsiteX11" fmla="*/ 1042416 w 2592324"/>
              <a:gd name="connsiteY11" fmla="*/ 28956 h 150876"/>
              <a:gd name="connsiteX12" fmla="*/ 1088136 w 2592324"/>
              <a:gd name="connsiteY12" fmla="*/ 138684 h 150876"/>
              <a:gd name="connsiteX13" fmla="*/ 1188720 w 2592324"/>
              <a:gd name="connsiteY13" fmla="*/ 56388 h 150876"/>
              <a:gd name="connsiteX14" fmla="*/ 1280160 w 2592324"/>
              <a:gd name="connsiteY14" fmla="*/ 138684 h 150876"/>
              <a:gd name="connsiteX15" fmla="*/ 1353312 w 2592324"/>
              <a:gd name="connsiteY15" fmla="*/ 38100 h 150876"/>
              <a:gd name="connsiteX16" fmla="*/ 1499616 w 2592324"/>
              <a:gd name="connsiteY16" fmla="*/ 147828 h 150876"/>
              <a:gd name="connsiteX17" fmla="*/ 1591056 w 2592324"/>
              <a:gd name="connsiteY17" fmla="*/ 47244 h 150876"/>
              <a:gd name="connsiteX18" fmla="*/ 1664208 w 2592324"/>
              <a:gd name="connsiteY18" fmla="*/ 129540 h 150876"/>
              <a:gd name="connsiteX19" fmla="*/ 1746504 w 2592324"/>
              <a:gd name="connsiteY19" fmla="*/ 65532 h 150876"/>
              <a:gd name="connsiteX20" fmla="*/ 1819656 w 2592324"/>
              <a:gd name="connsiteY20" fmla="*/ 129540 h 150876"/>
              <a:gd name="connsiteX21" fmla="*/ 1911096 w 2592324"/>
              <a:gd name="connsiteY21" fmla="*/ 38100 h 150876"/>
              <a:gd name="connsiteX22" fmla="*/ 1984248 w 2592324"/>
              <a:gd name="connsiteY22" fmla="*/ 129540 h 150876"/>
              <a:gd name="connsiteX23" fmla="*/ 2048256 w 2592324"/>
              <a:gd name="connsiteY23" fmla="*/ 47244 h 150876"/>
              <a:gd name="connsiteX24" fmla="*/ 2121408 w 2592324"/>
              <a:gd name="connsiteY24" fmla="*/ 129540 h 150876"/>
              <a:gd name="connsiteX25" fmla="*/ 2212848 w 2592324"/>
              <a:gd name="connsiteY25" fmla="*/ 47244 h 150876"/>
              <a:gd name="connsiteX26" fmla="*/ 2276856 w 2592324"/>
              <a:gd name="connsiteY26" fmla="*/ 120396 h 150876"/>
              <a:gd name="connsiteX27" fmla="*/ 2386584 w 2592324"/>
              <a:gd name="connsiteY27" fmla="*/ 47244 h 150876"/>
              <a:gd name="connsiteX28" fmla="*/ 2468880 w 2592324"/>
              <a:gd name="connsiteY28" fmla="*/ 111252 h 150876"/>
              <a:gd name="connsiteX29" fmla="*/ 2587752 w 2592324"/>
              <a:gd name="connsiteY29" fmla="*/ 1524 h 150876"/>
              <a:gd name="connsiteX30" fmla="*/ 2496312 w 2592324"/>
              <a:gd name="connsiteY30" fmla="*/ 120396 h 150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592324" h="150876">
                <a:moveTo>
                  <a:pt x="0" y="129540"/>
                </a:moveTo>
                <a:cubicBezTo>
                  <a:pt x="26670" y="87630"/>
                  <a:pt x="53340" y="45720"/>
                  <a:pt x="82296" y="47244"/>
                </a:cubicBezTo>
                <a:cubicBezTo>
                  <a:pt x="111252" y="48768"/>
                  <a:pt x="138684" y="137160"/>
                  <a:pt x="173736" y="138684"/>
                </a:cubicBezTo>
                <a:cubicBezTo>
                  <a:pt x="208788" y="140208"/>
                  <a:pt x="260604" y="57912"/>
                  <a:pt x="292608" y="56388"/>
                </a:cubicBezTo>
                <a:cubicBezTo>
                  <a:pt x="324612" y="54864"/>
                  <a:pt x="336804" y="128016"/>
                  <a:pt x="365760" y="129540"/>
                </a:cubicBezTo>
                <a:cubicBezTo>
                  <a:pt x="394716" y="131064"/>
                  <a:pt x="435864" y="64008"/>
                  <a:pt x="466344" y="65532"/>
                </a:cubicBezTo>
                <a:cubicBezTo>
                  <a:pt x="496824" y="67056"/>
                  <a:pt x="518160" y="138684"/>
                  <a:pt x="548640" y="138684"/>
                </a:cubicBezTo>
                <a:cubicBezTo>
                  <a:pt x="579120" y="138684"/>
                  <a:pt x="615696" y="65532"/>
                  <a:pt x="649224" y="65532"/>
                </a:cubicBezTo>
                <a:cubicBezTo>
                  <a:pt x="682752" y="65532"/>
                  <a:pt x="720852" y="141732"/>
                  <a:pt x="749808" y="138684"/>
                </a:cubicBezTo>
                <a:cubicBezTo>
                  <a:pt x="778764" y="135636"/>
                  <a:pt x="792480" y="45720"/>
                  <a:pt x="822960" y="47244"/>
                </a:cubicBezTo>
                <a:cubicBezTo>
                  <a:pt x="853440" y="48768"/>
                  <a:pt x="896112" y="150876"/>
                  <a:pt x="932688" y="147828"/>
                </a:cubicBezTo>
                <a:cubicBezTo>
                  <a:pt x="969264" y="144780"/>
                  <a:pt x="1016508" y="30480"/>
                  <a:pt x="1042416" y="28956"/>
                </a:cubicBezTo>
                <a:cubicBezTo>
                  <a:pt x="1068324" y="27432"/>
                  <a:pt x="1063752" y="134112"/>
                  <a:pt x="1088136" y="138684"/>
                </a:cubicBezTo>
                <a:cubicBezTo>
                  <a:pt x="1112520" y="143256"/>
                  <a:pt x="1156716" y="56388"/>
                  <a:pt x="1188720" y="56388"/>
                </a:cubicBezTo>
                <a:cubicBezTo>
                  <a:pt x="1220724" y="56388"/>
                  <a:pt x="1252728" y="141732"/>
                  <a:pt x="1280160" y="138684"/>
                </a:cubicBezTo>
                <a:cubicBezTo>
                  <a:pt x="1307592" y="135636"/>
                  <a:pt x="1316736" y="36576"/>
                  <a:pt x="1353312" y="38100"/>
                </a:cubicBezTo>
                <a:cubicBezTo>
                  <a:pt x="1389888" y="39624"/>
                  <a:pt x="1459992" y="146304"/>
                  <a:pt x="1499616" y="147828"/>
                </a:cubicBezTo>
                <a:cubicBezTo>
                  <a:pt x="1539240" y="149352"/>
                  <a:pt x="1563624" y="50292"/>
                  <a:pt x="1591056" y="47244"/>
                </a:cubicBezTo>
                <a:cubicBezTo>
                  <a:pt x="1618488" y="44196"/>
                  <a:pt x="1638300" y="126492"/>
                  <a:pt x="1664208" y="129540"/>
                </a:cubicBezTo>
                <a:cubicBezTo>
                  <a:pt x="1690116" y="132588"/>
                  <a:pt x="1720596" y="65532"/>
                  <a:pt x="1746504" y="65532"/>
                </a:cubicBezTo>
                <a:cubicBezTo>
                  <a:pt x="1772412" y="65532"/>
                  <a:pt x="1792224" y="134112"/>
                  <a:pt x="1819656" y="129540"/>
                </a:cubicBezTo>
                <a:cubicBezTo>
                  <a:pt x="1847088" y="124968"/>
                  <a:pt x="1883664" y="38100"/>
                  <a:pt x="1911096" y="38100"/>
                </a:cubicBezTo>
                <a:cubicBezTo>
                  <a:pt x="1938528" y="38100"/>
                  <a:pt x="1961388" y="128016"/>
                  <a:pt x="1984248" y="129540"/>
                </a:cubicBezTo>
                <a:cubicBezTo>
                  <a:pt x="2007108" y="131064"/>
                  <a:pt x="2025396" y="47244"/>
                  <a:pt x="2048256" y="47244"/>
                </a:cubicBezTo>
                <a:cubicBezTo>
                  <a:pt x="2071116" y="47244"/>
                  <a:pt x="2093976" y="129540"/>
                  <a:pt x="2121408" y="129540"/>
                </a:cubicBezTo>
                <a:cubicBezTo>
                  <a:pt x="2148840" y="129540"/>
                  <a:pt x="2186940" y="48768"/>
                  <a:pt x="2212848" y="47244"/>
                </a:cubicBezTo>
                <a:cubicBezTo>
                  <a:pt x="2238756" y="45720"/>
                  <a:pt x="2247900" y="120396"/>
                  <a:pt x="2276856" y="120396"/>
                </a:cubicBezTo>
                <a:cubicBezTo>
                  <a:pt x="2305812" y="120396"/>
                  <a:pt x="2354580" y="48768"/>
                  <a:pt x="2386584" y="47244"/>
                </a:cubicBezTo>
                <a:cubicBezTo>
                  <a:pt x="2418588" y="45720"/>
                  <a:pt x="2435352" y="118872"/>
                  <a:pt x="2468880" y="111252"/>
                </a:cubicBezTo>
                <a:cubicBezTo>
                  <a:pt x="2502408" y="103632"/>
                  <a:pt x="2583180" y="0"/>
                  <a:pt x="2587752" y="1524"/>
                </a:cubicBezTo>
                <a:cubicBezTo>
                  <a:pt x="2592324" y="3048"/>
                  <a:pt x="2544318" y="61722"/>
                  <a:pt x="2496312" y="120396"/>
                </a:cubicBezTo>
              </a:path>
            </a:pathLst>
          </a:cu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6764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sz="3600" dirty="0" smtClean="0"/>
              <a:t>HTS Leads and support</a:t>
            </a:r>
          </a:p>
          <a:p>
            <a:pPr>
              <a:buNone/>
            </a:pPr>
            <a:r>
              <a:rPr lang="en-US" sz="1600" dirty="0" smtClean="0">
                <a:gradFill flip="none" rotWithShape="1">
                  <a:gsLst>
                    <a:gs pos="0">
                      <a:schemeClr val="tx1">
                        <a:tint val="66000"/>
                        <a:satMod val="160000"/>
                      </a:schemeClr>
                    </a:gs>
                    <a:gs pos="50000">
                      <a:schemeClr val="tx1">
                        <a:tint val="44500"/>
                        <a:satMod val="160000"/>
                      </a:schemeClr>
                    </a:gs>
                    <a:gs pos="100000">
                      <a:schemeClr val="tx1">
                        <a:tint val="23500"/>
                        <a:satMod val="160000"/>
                      </a:schemeClr>
                    </a:gs>
                  </a:gsLst>
                  <a:lin ang="18900000" scaled="1"/>
                  <a:tileRect/>
                </a:gradFill>
              </a:rPr>
              <a:t>Number of Leads</a:t>
            </a:r>
          </a:p>
          <a:p>
            <a:pPr>
              <a:buNone/>
            </a:pPr>
            <a:r>
              <a:rPr lang="en-US" sz="1600" dirty="0" smtClean="0">
                <a:gradFill flip="none" rotWithShape="1">
                  <a:gsLst>
                    <a:gs pos="0">
                      <a:schemeClr val="tx1">
                        <a:tint val="66000"/>
                        <a:satMod val="160000"/>
                      </a:schemeClr>
                    </a:gs>
                    <a:gs pos="50000">
                      <a:schemeClr val="tx1">
                        <a:tint val="44500"/>
                        <a:satMod val="160000"/>
                      </a:schemeClr>
                    </a:gs>
                    <a:gs pos="100000">
                      <a:schemeClr val="tx1">
                        <a:tint val="23500"/>
                        <a:satMod val="160000"/>
                      </a:schemeClr>
                    </a:gs>
                  </a:gsLst>
                  <a:lin ang="18900000" scaled="1"/>
                  <a:tileRect/>
                </a:gradFill>
              </a:rPr>
              <a:t>Jacket Design</a:t>
            </a:r>
            <a:endParaRPr lang="en-US" sz="1600" dirty="0">
              <a:gradFill flip="none" rotWithShape="1">
                <a:gsLst>
                  <a:gs pos="0">
                    <a:schemeClr val="tx1">
                      <a:tint val="66000"/>
                      <a:satMod val="160000"/>
                    </a:schemeClr>
                  </a:gs>
                  <a:gs pos="50000">
                    <a:schemeClr val="tx1">
                      <a:tint val="44500"/>
                      <a:satMod val="160000"/>
                    </a:schemeClr>
                  </a:gs>
                  <a:gs pos="100000">
                    <a:schemeClr val="tx1">
                      <a:tint val="23500"/>
                      <a:satMod val="160000"/>
                    </a:schemeClr>
                  </a:gs>
                </a:gsLst>
                <a:lin ang="18900000" scaled="1"/>
                <a:tileRect/>
              </a:gra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Concepts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86600" y="2743200"/>
            <a:ext cx="152400" cy="1371600"/>
          </a:xfrm>
          <a:prstGeom prst="rect">
            <a:avLst/>
          </a:prstGeom>
          <a:solidFill>
            <a:srgbClr val="C05D0C"/>
          </a:solidFill>
          <a:ln>
            <a:solidFill>
              <a:srgbClr val="C05D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477000" y="2590800"/>
            <a:ext cx="762000" cy="152400"/>
          </a:xfrm>
          <a:prstGeom prst="rect">
            <a:avLst/>
          </a:prstGeom>
          <a:solidFill>
            <a:srgbClr val="C05D0C"/>
          </a:solidFill>
          <a:ln>
            <a:solidFill>
              <a:srgbClr val="C05D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0" y="2590800"/>
            <a:ext cx="762000" cy="152400"/>
          </a:xfrm>
          <a:prstGeom prst="rect">
            <a:avLst/>
          </a:prstGeom>
          <a:solidFill>
            <a:srgbClr val="C05D0C"/>
          </a:solidFill>
          <a:ln>
            <a:solidFill>
              <a:srgbClr val="C05D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010400" y="5105400"/>
            <a:ext cx="8382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flipH="1" flipV="1">
            <a:off x="7239000" y="5181600"/>
            <a:ext cx="76200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 flipH="1" flipV="1">
            <a:off x="7543800" y="5181599"/>
            <a:ext cx="76200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7293864" y="3352800"/>
            <a:ext cx="45720" cy="1837944"/>
          </a:xfrm>
          <a:custGeom>
            <a:avLst/>
            <a:gdLst>
              <a:gd name="connsiteX0" fmla="*/ 0 w 45720"/>
              <a:gd name="connsiteY0" fmla="*/ 1837944 h 1837944"/>
              <a:gd name="connsiteX1" fmla="*/ 9144 w 45720"/>
              <a:gd name="connsiteY1" fmla="*/ 1810512 h 1837944"/>
              <a:gd name="connsiteX2" fmla="*/ 27432 w 45720"/>
              <a:gd name="connsiteY2" fmla="*/ 1719072 h 1837944"/>
              <a:gd name="connsiteX3" fmla="*/ 36576 w 45720"/>
              <a:gd name="connsiteY3" fmla="*/ 1463040 h 1837944"/>
              <a:gd name="connsiteX4" fmla="*/ 45720 w 45720"/>
              <a:gd name="connsiteY4" fmla="*/ 1005840 h 1837944"/>
              <a:gd name="connsiteX5" fmla="*/ 27432 w 45720"/>
              <a:gd name="connsiteY5" fmla="*/ 905256 h 1837944"/>
              <a:gd name="connsiteX6" fmla="*/ 36576 w 45720"/>
              <a:gd name="connsiteY6" fmla="*/ 512064 h 1837944"/>
              <a:gd name="connsiteX7" fmla="*/ 45720 w 45720"/>
              <a:gd name="connsiteY7" fmla="*/ 484632 h 1837944"/>
              <a:gd name="connsiteX8" fmla="*/ 36576 w 45720"/>
              <a:gd name="connsiteY8" fmla="*/ 356616 h 1837944"/>
              <a:gd name="connsiteX9" fmla="*/ 27432 w 45720"/>
              <a:gd name="connsiteY9" fmla="*/ 155448 h 1837944"/>
              <a:gd name="connsiteX10" fmla="*/ 18288 w 45720"/>
              <a:gd name="connsiteY10" fmla="*/ 109728 h 1837944"/>
              <a:gd name="connsiteX11" fmla="*/ 0 w 45720"/>
              <a:gd name="connsiteY11" fmla="*/ 0 h 1837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5720" h="1837944">
                <a:moveTo>
                  <a:pt x="0" y="1837944"/>
                </a:moveTo>
                <a:cubicBezTo>
                  <a:pt x="3048" y="1828800"/>
                  <a:pt x="7254" y="1819963"/>
                  <a:pt x="9144" y="1810512"/>
                </a:cubicBezTo>
                <a:cubicBezTo>
                  <a:pt x="30158" y="1705441"/>
                  <a:pt x="6774" y="1781047"/>
                  <a:pt x="27432" y="1719072"/>
                </a:cubicBezTo>
                <a:cubicBezTo>
                  <a:pt x="30480" y="1633728"/>
                  <a:pt x="34387" y="1548410"/>
                  <a:pt x="36576" y="1463040"/>
                </a:cubicBezTo>
                <a:cubicBezTo>
                  <a:pt x="40483" y="1310660"/>
                  <a:pt x="45720" y="1158270"/>
                  <a:pt x="45720" y="1005840"/>
                </a:cubicBezTo>
                <a:cubicBezTo>
                  <a:pt x="45720" y="994141"/>
                  <a:pt x="30405" y="920121"/>
                  <a:pt x="27432" y="905256"/>
                </a:cubicBezTo>
                <a:cubicBezTo>
                  <a:pt x="30480" y="774192"/>
                  <a:pt x="30881" y="643040"/>
                  <a:pt x="36576" y="512064"/>
                </a:cubicBezTo>
                <a:cubicBezTo>
                  <a:pt x="36995" y="502434"/>
                  <a:pt x="45720" y="494271"/>
                  <a:pt x="45720" y="484632"/>
                </a:cubicBezTo>
                <a:cubicBezTo>
                  <a:pt x="45720" y="441851"/>
                  <a:pt x="38949" y="399331"/>
                  <a:pt x="36576" y="356616"/>
                </a:cubicBezTo>
                <a:cubicBezTo>
                  <a:pt x="32853" y="289594"/>
                  <a:pt x="32391" y="222390"/>
                  <a:pt x="27432" y="155448"/>
                </a:cubicBezTo>
                <a:cubicBezTo>
                  <a:pt x="26284" y="139949"/>
                  <a:pt x="20342" y="125133"/>
                  <a:pt x="18288" y="109728"/>
                </a:cubicBezTo>
                <a:cubicBezTo>
                  <a:pt x="4001" y="2577"/>
                  <a:pt x="23836" y="47673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7543800" y="3352800"/>
            <a:ext cx="45720" cy="1837944"/>
          </a:xfrm>
          <a:custGeom>
            <a:avLst/>
            <a:gdLst>
              <a:gd name="connsiteX0" fmla="*/ 45720 w 45720"/>
              <a:gd name="connsiteY0" fmla="*/ 1837944 h 1837944"/>
              <a:gd name="connsiteX1" fmla="*/ 18288 w 45720"/>
              <a:gd name="connsiteY1" fmla="*/ 1828800 h 1837944"/>
              <a:gd name="connsiteX2" fmla="*/ 9144 w 45720"/>
              <a:gd name="connsiteY2" fmla="*/ 1801368 h 1837944"/>
              <a:gd name="connsiteX3" fmla="*/ 0 w 45720"/>
              <a:gd name="connsiteY3" fmla="*/ 1664208 h 1837944"/>
              <a:gd name="connsiteX4" fmla="*/ 9144 w 45720"/>
              <a:gd name="connsiteY4" fmla="*/ 1417320 h 1837944"/>
              <a:gd name="connsiteX5" fmla="*/ 18288 w 45720"/>
              <a:gd name="connsiteY5" fmla="*/ 1389888 h 1837944"/>
              <a:gd name="connsiteX6" fmla="*/ 9144 w 45720"/>
              <a:gd name="connsiteY6" fmla="*/ 1207008 h 1837944"/>
              <a:gd name="connsiteX7" fmla="*/ 18288 w 45720"/>
              <a:gd name="connsiteY7" fmla="*/ 1179576 h 1837944"/>
              <a:gd name="connsiteX8" fmla="*/ 18288 w 45720"/>
              <a:gd name="connsiteY8" fmla="*/ 822960 h 1837944"/>
              <a:gd name="connsiteX9" fmla="*/ 0 w 45720"/>
              <a:gd name="connsiteY9" fmla="*/ 576072 h 1837944"/>
              <a:gd name="connsiteX10" fmla="*/ 9144 w 45720"/>
              <a:gd name="connsiteY10" fmla="*/ 429768 h 1837944"/>
              <a:gd name="connsiteX11" fmla="*/ 18288 w 45720"/>
              <a:gd name="connsiteY11" fmla="*/ 402336 h 1837944"/>
              <a:gd name="connsiteX12" fmla="*/ 0 w 45720"/>
              <a:gd name="connsiteY12" fmla="*/ 292608 h 1837944"/>
              <a:gd name="connsiteX13" fmla="*/ 9144 w 45720"/>
              <a:gd name="connsiteY13" fmla="*/ 0 h 1837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5720" h="1837944">
                <a:moveTo>
                  <a:pt x="45720" y="1837944"/>
                </a:moveTo>
                <a:cubicBezTo>
                  <a:pt x="36576" y="1834896"/>
                  <a:pt x="25104" y="1835616"/>
                  <a:pt x="18288" y="1828800"/>
                </a:cubicBezTo>
                <a:cubicBezTo>
                  <a:pt x="11472" y="1821984"/>
                  <a:pt x="10208" y="1810948"/>
                  <a:pt x="9144" y="1801368"/>
                </a:cubicBezTo>
                <a:cubicBezTo>
                  <a:pt x="4084" y="1755827"/>
                  <a:pt x="3048" y="1709928"/>
                  <a:pt x="0" y="1664208"/>
                </a:cubicBezTo>
                <a:cubicBezTo>
                  <a:pt x="3048" y="1581912"/>
                  <a:pt x="3666" y="1499490"/>
                  <a:pt x="9144" y="1417320"/>
                </a:cubicBezTo>
                <a:cubicBezTo>
                  <a:pt x="9785" y="1407703"/>
                  <a:pt x="18288" y="1399527"/>
                  <a:pt x="18288" y="1389888"/>
                </a:cubicBezTo>
                <a:cubicBezTo>
                  <a:pt x="18288" y="1328852"/>
                  <a:pt x="12192" y="1267968"/>
                  <a:pt x="9144" y="1207008"/>
                </a:cubicBezTo>
                <a:cubicBezTo>
                  <a:pt x="12192" y="1197864"/>
                  <a:pt x="16703" y="1189083"/>
                  <a:pt x="18288" y="1179576"/>
                </a:cubicBezTo>
                <a:cubicBezTo>
                  <a:pt x="38908" y="1055853"/>
                  <a:pt x="23800" y="960769"/>
                  <a:pt x="18288" y="822960"/>
                </a:cubicBezTo>
                <a:cubicBezTo>
                  <a:pt x="10907" y="638427"/>
                  <a:pt x="16773" y="693485"/>
                  <a:pt x="0" y="576072"/>
                </a:cubicBezTo>
                <a:cubicBezTo>
                  <a:pt x="3048" y="527304"/>
                  <a:pt x="4029" y="478363"/>
                  <a:pt x="9144" y="429768"/>
                </a:cubicBezTo>
                <a:cubicBezTo>
                  <a:pt x="10153" y="420182"/>
                  <a:pt x="18929" y="411953"/>
                  <a:pt x="18288" y="402336"/>
                </a:cubicBezTo>
                <a:cubicBezTo>
                  <a:pt x="15821" y="365338"/>
                  <a:pt x="0" y="292608"/>
                  <a:pt x="0" y="292608"/>
                </a:cubicBezTo>
                <a:cubicBezTo>
                  <a:pt x="10739" y="67094"/>
                  <a:pt x="9144" y="164665"/>
                  <a:pt x="9144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172200" y="3276600"/>
            <a:ext cx="0" cy="2667000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686800" y="3276600"/>
            <a:ext cx="0" cy="2667000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248400" y="5943600"/>
            <a:ext cx="2438400" cy="0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324600" y="4572000"/>
            <a:ext cx="533400" cy="1219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8001000" y="4572000"/>
            <a:ext cx="533400" cy="1219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8001000" y="4572000"/>
            <a:ext cx="533400" cy="1219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324600" y="4572000"/>
            <a:ext cx="533400" cy="1219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8001000" y="4572000"/>
            <a:ext cx="533400" cy="1219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6324600" y="4572000"/>
            <a:ext cx="533400" cy="1219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6172200" y="5943600"/>
            <a:ext cx="228600" cy="0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81000" y="1143000"/>
            <a:ext cx="6172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+mj-lt"/>
              </a:rPr>
              <a:t>Ways to Reduce Helium Consumption</a:t>
            </a:r>
            <a:endParaRPr lang="en-US" sz="2000" dirty="0"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362200" y="2895600"/>
            <a:ext cx="3429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Problems Encountered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Redesign of support structure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Solder joints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G10 Casing Design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7620000" y="2743200"/>
            <a:ext cx="152400" cy="1371600"/>
          </a:xfrm>
          <a:prstGeom prst="rect">
            <a:avLst/>
          </a:prstGeom>
          <a:solidFill>
            <a:srgbClr val="C05D0C"/>
          </a:solidFill>
          <a:ln>
            <a:solidFill>
              <a:srgbClr val="C05D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>
            <a:off x="7162800" y="4114800"/>
            <a:ext cx="0" cy="990600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696200" y="4114800"/>
            <a:ext cx="0" cy="990600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7239000" y="3733800"/>
            <a:ext cx="381000" cy="762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>
            <a:stCxn id="34" idx="2"/>
            <a:endCxn id="9" idx="0"/>
          </p:cNvCxnSpPr>
          <p:nvPr/>
        </p:nvCxnSpPr>
        <p:spPr>
          <a:xfrm>
            <a:off x="7429500" y="3810000"/>
            <a:ext cx="0" cy="129540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42" idx="0"/>
          </p:cNvCxnSpPr>
          <p:nvPr/>
        </p:nvCxnSpPr>
        <p:spPr>
          <a:xfrm flipH="1" flipV="1">
            <a:off x="7162800" y="4876800"/>
            <a:ext cx="931792" cy="1219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41" idx="2"/>
          </p:cNvCxnSpPr>
          <p:nvPr/>
        </p:nvCxnSpPr>
        <p:spPr>
          <a:xfrm>
            <a:off x="6340178" y="2274332"/>
            <a:ext cx="1051222" cy="16880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638800" y="1905000"/>
            <a:ext cx="1402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G10 Support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7543800" y="6096000"/>
            <a:ext cx="1101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HTS Lead</a:t>
            </a:r>
            <a:endParaRPr lang="en-US" dirty="0"/>
          </a:p>
        </p:txBody>
      </p:sp>
      <p:sp>
        <p:nvSpPr>
          <p:cNvPr id="37" name="Slide Number Placeholder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9538-96D0-4544-92AE-379F9882DE7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6858000" y="2819400"/>
            <a:ext cx="114300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6764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sz="1600" dirty="0" smtClean="0">
                <a:gradFill flip="none" rotWithShape="1">
                  <a:gsLst>
                    <a:gs pos="0">
                      <a:schemeClr val="tx1">
                        <a:tint val="66000"/>
                        <a:satMod val="160000"/>
                      </a:schemeClr>
                    </a:gs>
                    <a:gs pos="50000">
                      <a:schemeClr val="tx1">
                        <a:tint val="44500"/>
                        <a:satMod val="160000"/>
                      </a:schemeClr>
                    </a:gs>
                    <a:gs pos="100000">
                      <a:schemeClr val="tx1">
                        <a:tint val="23500"/>
                        <a:satMod val="160000"/>
                      </a:schemeClr>
                    </a:gs>
                  </a:gsLst>
                  <a:lin ang="18900000" scaled="1"/>
                  <a:tileRect/>
                </a:gradFill>
              </a:rPr>
              <a:t>HTS Leads and support</a:t>
            </a:r>
          </a:p>
          <a:p>
            <a:pPr>
              <a:buNone/>
            </a:pPr>
            <a:r>
              <a:rPr lang="en-US" sz="3600" dirty="0" smtClean="0"/>
              <a:t>Number of Leads</a:t>
            </a:r>
          </a:p>
          <a:p>
            <a:pPr>
              <a:buNone/>
            </a:pPr>
            <a:r>
              <a:rPr lang="en-US" sz="1600" dirty="0" smtClean="0">
                <a:gradFill flip="none" rotWithShape="1">
                  <a:gsLst>
                    <a:gs pos="0">
                      <a:schemeClr val="tx1">
                        <a:tint val="66000"/>
                        <a:satMod val="160000"/>
                      </a:schemeClr>
                    </a:gs>
                    <a:gs pos="50000">
                      <a:schemeClr val="tx1">
                        <a:tint val="44500"/>
                        <a:satMod val="160000"/>
                      </a:schemeClr>
                    </a:gs>
                    <a:gs pos="100000">
                      <a:schemeClr val="tx1">
                        <a:tint val="23500"/>
                        <a:satMod val="160000"/>
                      </a:schemeClr>
                    </a:gs>
                  </a:gsLst>
                  <a:lin ang="18900000" scaled="1"/>
                  <a:tileRect/>
                </a:gradFill>
              </a:rPr>
              <a:t>Jacket Design</a:t>
            </a:r>
            <a:endParaRPr lang="en-US" sz="1600" dirty="0">
              <a:gradFill flip="none" rotWithShape="1">
                <a:gsLst>
                  <a:gs pos="0">
                    <a:schemeClr val="tx1">
                      <a:tint val="66000"/>
                      <a:satMod val="160000"/>
                    </a:schemeClr>
                  </a:gs>
                  <a:gs pos="50000">
                    <a:schemeClr val="tx1">
                      <a:tint val="44500"/>
                      <a:satMod val="160000"/>
                    </a:schemeClr>
                  </a:gs>
                  <a:gs pos="100000">
                    <a:schemeClr val="tx1">
                      <a:tint val="23500"/>
                      <a:satMod val="160000"/>
                    </a:schemeClr>
                  </a:gs>
                </a:gsLst>
                <a:lin ang="18900000" scaled="1"/>
                <a:tileRect/>
              </a:gra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Concepts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477000" y="2590800"/>
            <a:ext cx="762000" cy="152400"/>
          </a:xfrm>
          <a:prstGeom prst="rect">
            <a:avLst/>
          </a:prstGeom>
          <a:solidFill>
            <a:srgbClr val="C05D0C"/>
          </a:solidFill>
          <a:ln>
            <a:solidFill>
              <a:srgbClr val="C05D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0" y="2590800"/>
            <a:ext cx="762000" cy="152400"/>
          </a:xfrm>
          <a:prstGeom prst="rect">
            <a:avLst/>
          </a:prstGeom>
          <a:solidFill>
            <a:srgbClr val="C05D0C"/>
          </a:solidFill>
          <a:ln>
            <a:solidFill>
              <a:srgbClr val="C05D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010400" y="5105400"/>
            <a:ext cx="8382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flipH="1" flipV="1">
            <a:off x="7239000" y="5181600"/>
            <a:ext cx="76200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 flipH="1" flipV="1">
            <a:off x="7543800" y="5181599"/>
            <a:ext cx="76200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7293864" y="3352800"/>
            <a:ext cx="45720" cy="1837944"/>
          </a:xfrm>
          <a:custGeom>
            <a:avLst/>
            <a:gdLst>
              <a:gd name="connsiteX0" fmla="*/ 0 w 45720"/>
              <a:gd name="connsiteY0" fmla="*/ 1837944 h 1837944"/>
              <a:gd name="connsiteX1" fmla="*/ 9144 w 45720"/>
              <a:gd name="connsiteY1" fmla="*/ 1810512 h 1837944"/>
              <a:gd name="connsiteX2" fmla="*/ 27432 w 45720"/>
              <a:gd name="connsiteY2" fmla="*/ 1719072 h 1837944"/>
              <a:gd name="connsiteX3" fmla="*/ 36576 w 45720"/>
              <a:gd name="connsiteY3" fmla="*/ 1463040 h 1837944"/>
              <a:gd name="connsiteX4" fmla="*/ 45720 w 45720"/>
              <a:gd name="connsiteY4" fmla="*/ 1005840 h 1837944"/>
              <a:gd name="connsiteX5" fmla="*/ 27432 w 45720"/>
              <a:gd name="connsiteY5" fmla="*/ 905256 h 1837944"/>
              <a:gd name="connsiteX6" fmla="*/ 36576 w 45720"/>
              <a:gd name="connsiteY6" fmla="*/ 512064 h 1837944"/>
              <a:gd name="connsiteX7" fmla="*/ 45720 w 45720"/>
              <a:gd name="connsiteY7" fmla="*/ 484632 h 1837944"/>
              <a:gd name="connsiteX8" fmla="*/ 36576 w 45720"/>
              <a:gd name="connsiteY8" fmla="*/ 356616 h 1837944"/>
              <a:gd name="connsiteX9" fmla="*/ 27432 w 45720"/>
              <a:gd name="connsiteY9" fmla="*/ 155448 h 1837944"/>
              <a:gd name="connsiteX10" fmla="*/ 18288 w 45720"/>
              <a:gd name="connsiteY10" fmla="*/ 109728 h 1837944"/>
              <a:gd name="connsiteX11" fmla="*/ 0 w 45720"/>
              <a:gd name="connsiteY11" fmla="*/ 0 h 1837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5720" h="1837944">
                <a:moveTo>
                  <a:pt x="0" y="1837944"/>
                </a:moveTo>
                <a:cubicBezTo>
                  <a:pt x="3048" y="1828800"/>
                  <a:pt x="7254" y="1819963"/>
                  <a:pt x="9144" y="1810512"/>
                </a:cubicBezTo>
                <a:cubicBezTo>
                  <a:pt x="30158" y="1705441"/>
                  <a:pt x="6774" y="1781047"/>
                  <a:pt x="27432" y="1719072"/>
                </a:cubicBezTo>
                <a:cubicBezTo>
                  <a:pt x="30480" y="1633728"/>
                  <a:pt x="34387" y="1548410"/>
                  <a:pt x="36576" y="1463040"/>
                </a:cubicBezTo>
                <a:cubicBezTo>
                  <a:pt x="40483" y="1310660"/>
                  <a:pt x="45720" y="1158270"/>
                  <a:pt x="45720" y="1005840"/>
                </a:cubicBezTo>
                <a:cubicBezTo>
                  <a:pt x="45720" y="994141"/>
                  <a:pt x="30405" y="920121"/>
                  <a:pt x="27432" y="905256"/>
                </a:cubicBezTo>
                <a:cubicBezTo>
                  <a:pt x="30480" y="774192"/>
                  <a:pt x="30881" y="643040"/>
                  <a:pt x="36576" y="512064"/>
                </a:cubicBezTo>
                <a:cubicBezTo>
                  <a:pt x="36995" y="502434"/>
                  <a:pt x="45720" y="494271"/>
                  <a:pt x="45720" y="484632"/>
                </a:cubicBezTo>
                <a:cubicBezTo>
                  <a:pt x="45720" y="441851"/>
                  <a:pt x="38949" y="399331"/>
                  <a:pt x="36576" y="356616"/>
                </a:cubicBezTo>
                <a:cubicBezTo>
                  <a:pt x="32853" y="289594"/>
                  <a:pt x="32391" y="222390"/>
                  <a:pt x="27432" y="155448"/>
                </a:cubicBezTo>
                <a:cubicBezTo>
                  <a:pt x="26284" y="139949"/>
                  <a:pt x="20342" y="125133"/>
                  <a:pt x="18288" y="109728"/>
                </a:cubicBezTo>
                <a:cubicBezTo>
                  <a:pt x="4001" y="2577"/>
                  <a:pt x="23836" y="47673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7543800" y="3352800"/>
            <a:ext cx="45720" cy="1837944"/>
          </a:xfrm>
          <a:custGeom>
            <a:avLst/>
            <a:gdLst>
              <a:gd name="connsiteX0" fmla="*/ 45720 w 45720"/>
              <a:gd name="connsiteY0" fmla="*/ 1837944 h 1837944"/>
              <a:gd name="connsiteX1" fmla="*/ 18288 w 45720"/>
              <a:gd name="connsiteY1" fmla="*/ 1828800 h 1837944"/>
              <a:gd name="connsiteX2" fmla="*/ 9144 w 45720"/>
              <a:gd name="connsiteY2" fmla="*/ 1801368 h 1837944"/>
              <a:gd name="connsiteX3" fmla="*/ 0 w 45720"/>
              <a:gd name="connsiteY3" fmla="*/ 1664208 h 1837944"/>
              <a:gd name="connsiteX4" fmla="*/ 9144 w 45720"/>
              <a:gd name="connsiteY4" fmla="*/ 1417320 h 1837944"/>
              <a:gd name="connsiteX5" fmla="*/ 18288 w 45720"/>
              <a:gd name="connsiteY5" fmla="*/ 1389888 h 1837944"/>
              <a:gd name="connsiteX6" fmla="*/ 9144 w 45720"/>
              <a:gd name="connsiteY6" fmla="*/ 1207008 h 1837944"/>
              <a:gd name="connsiteX7" fmla="*/ 18288 w 45720"/>
              <a:gd name="connsiteY7" fmla="*/ 1179576 h 1837944"/>
              <a:gd name="connsiteX8" fmla="*/ 18288 w 45720"/>
              <a:gd name="connsiteY8" fmla="*/ 822960 h 1837944"/>
              <a:gd name="connsiteX9" fmla="*/ 0 w 45720"/>
              <a:gd name="connsiteY9" fmla="*/ 576072 h 1837944"/>
              <a:gd name="connsiteX10" fmla="*/ 9144 w 45720"/>
              <a:gd name="connsiteY10" fmla="*/ 429768 h 1837944"/>
              <a:gd name="connsiteX11" fmla="*/ 18288 w 45720"/>
              <a:gd name="connsiteY11" fmla="*/ 402336 h 1837944"/>
              <a:gd name="connsiteX12" fmla="*/ 0 w 45720"/>
              <a:gd name="connsiteY12" fmla="*/ 292608 h 1837944"/>
              <a:gd name="connsiteX13" fmla="*/ 9144 w 45720"/>
              <a:gd name="connsiteY13" fmla="*/ 0 h 1837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5720" h="1837944">
                <a:moveTo>
                  <a:pt x="45720" y="1837944"/>
                </a:moveTo>
                <a:cubicBezTo>
                  <a:pt x="36576" y="1834896"/>
                  <a:pt x="25104" y="1835616"/>
                  <a:pt x="18288" y="1828800"/>
                </a:cubicBezTo>
                <a:cubicBezTo>
                  <a:pt x="11472" y="1821984"/>
                  <a:pt x="10208" y="1810948"/>
                  <a:pt x="9144" y="1801368"/>
                </a:cubicBezTo>
                <a:cubicBezTo>
                  <a:pt x="4084" y="1755827"/>
                  <a:pt x="3048" y="1709928"/>
                  <a:pt x="0" y="1664208"/>
                </a:cubicBezTo>
                <a:cubicBezTo>
                  <a:pt x="3048" y="1581912"/>
                  <a:pt x="3666" y="1499490"/>
                  <a:pt x="9144" y="1417320"/>
                </a:cubicBezTo>
                <a:cubicBezTo>
                  <a:pt x="9785" y="1407703"/>
                  <a:pt x="18288" y="1399527"/>
                  <a:pt x="18288" y="1389888"/>
                </a:cubicBezTo>
                <a:cubicBezTo>
                  <a:pt x="18288" y="1328852"/>
                  <a:pt x="12192" y="1267968"/>
                  <a:pt x="9144" y="1207008"/>
                </a:cubicBezTo>
                <a:cubicBezTo>
                  <a:pt x="12192" y="1197864"/>
                  <a:pt x="16703" y="1189083"/>
                  <a:pt x="18288" y="1179576"/>
                </a:cubicBezTo>
                <a:cubicBezTo>
                  <a:pt x="38908" y="1055853"/>
                  <a:pt x="23800" y="960769"/>
                  <a:pt x="18288" y="822960"/>
                </a:cubicBezTo>
                <a:cubicBezTo>
                  <a:pt x="10907" y="638427"/>
                  <a:pt x="16773" y="693485"/>
                  <a:pt x="0" y="576072"/>
                </a:cubicBezTo>
                <a:cubicBezTo>
                  <a:pt x="3048" y="527304"/>
                  <a:pt x="4029" y="478363"/>
                  <a:pt x="9144" y="429768"/>
                </a:cubicBezTo>
                <a:cubicBezTo>
                  <a:pt x="10153" y="420182"/>
                  <a:pt x="18929" y="411953"/>
                  <a:pt x="18288" y="402336"/>
                </a:cubicBezTo>
                <a:cubicBezTo>
                  <a:pt x="15821" y="365338"/>
                  <a:pt x="0" y="292608"/>
                  <a:pt x="0" y="292608"/>
                </a:cubicBezTo>
                <a:cubicBezTo>
                  <a:pt x="10739" y="67094"/>
                  <a:pt x="9144" y="164665"/>
                  <a:pt x="9144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172200" y="3276600"/>
            <a:ext cx="0" cy="2667000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686800" y="3276600"/>
            <a:ext cx="0" cy="2667000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248400" y="5943600"/>
            <a:ext cx="2438400" cy="0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324600" y="4572000"/>
            <a:ext cx="533400" cy="1219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8001000" y="4572000"/>
            <a:ext cx="533400" cy="1219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8001000" y="4572000"/>
            <a:ext cx="533400" cy="1219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324600" y="4572000"/>
            <a:ext cx="533400" cy="1219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8001000" y="4572000"/>
            <a:ext cx="533400" cy="1219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6324600" y="4572000"/>
            <a:ext cx="533400" cy="1219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6172200" y="5943600"/>
            <a:ext cx="228600" cy="0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81000" y="1143000"/>
            <a:ext cx="6172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+mj-lt"/>
              </a:rPr>
              <a:t>Ways to Reduce Helium Consumption</a:t>
            </a:r>
            <a:endParaRPr lang="en-US" sz="2000" dirty="0"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14600" y="3124200"/>
            <a:ext cx="3429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Problems Encountered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Optimized to six leads for eight samples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7086600" y="2743200"/>
            <a:ext cx="152400" cy="2362200"/>
          </a:xfrm>
          <a:prstGeom prst="rect">
            <a:avLst/>
          </a:prstGeom>
          <a:solidFill>
            <a:srgbClr val="C05D0C"/>
          </a:solidFill>
          <a:ln>
            <a:solidFill>
              <a:srgbClr val="C05D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620000" y="2743200"/>
            <a:ext cx="152400" cy="2362200"/>
          </a:xfrm>
          <a:prstGeom prst="rect">
            <a:avLst/>
          </a:prstGeom>
          <a:solidFill>
            <a:srgbClr val="C05D0C"/>
          </a:solidFill>
          <a:ln>
            <a:solidFill>
              <a:srgbClr val="C05D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Arrow Connector 45"/>
          <p:cNvCxnSpPr/>
          <p:nvPr/>
        </p:nvCxnSpPr>
        <p:spPr>
          <a:xfrm flipH="1">
            <a:off x="7162800" y="1828800"/>
            <a:ext cx="685800" cy="1066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7620000" y="2209800"/>
            <a:ext cx="1524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086600" y="1371600"/>
            <a:ext cx="1533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Current Leads</a:t>
            </a:r>
            <a:endParaRPr lang="en-US" dirty="0"/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9538-96D0-4544-92AE-379F9882DE7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787</TotalTime>
  <Words>366</Words>
  <Application>Microsoft Office PowerPoint</Application>
  <PresentationFormat>On-screen Show (4:3)</PresentationFormat>
  <Paragraphs>132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Critical Current Probe</vt:lpstr>
      <vt:lpstr>Scope</vt:lpstr>
      <vt:lpstr>Scope (cont.)</vt:lpstr>
      <vt:lpstr>The Project</vt:lpstr>
      <vt:lpstr>Probe Layout</vt:lpstr>
      <vt:lpstr>Approach</vt:lpstr>
      <vt:lpstr>Concepts</vt:lpstr>
      <vt:lpstr>Concepts</vt:lpstr>
      <vt:lpstr>Concepts</vt:lpstr>
      <vt:lpstr>Concepts</vt:lpstr>
      <vt:lpstr>Status</vt:lpstr>
      <vt:lpstr>Course of Action</vt:lpstr>
      <vt:lpstr>Project Timeline</vt:lpstr>
      <vt:lpstr>Summary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Current Probe</dc:title>
  <dc:creator>Owner</dc:creator>
  <cp:lastModifiedBy>cmstest</cp:lastModifiedBy>
  <cp:revision>23</cp:revision>
  <dcterms:created xsi:type="dcterms:W3CDTF">2012-01-16T13:56:46Z</dcterms:created>
  <dcterms:modified xsi:type="dcterms:W3CDTF">2012-01-17T03:17:24Z</dcterms:modified>
</cp:coreProperties>
</file>