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72" r:id="rId2"/>
    <p:sldId id="274" r:id="rId3"/>
    <p:sldId id="302" r:id="rId4"/>
    <p:sldId id="303" r:id="rId5"/>
    <p:sldId id="275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76" r:id="rId29"/>
    <p:sldId id="285" r:id="rId30"/>
    <p:sldId id="283" r:id="rId31"/>
    <p:sldId id="277" r:id="rId32"/>
    <p:sldId id="284" r:id="rId33"/>
    <p:sldId id="286" r:id="rId34"/>
    <p:sldId id="278" r:id="rId35"/>
    <p:sldId id="279" r:id="rId36"/>
    <p:sldId id="280" r:id="rId37"/>
    <p:sldId id="281" r:id="rId38"/>
    <p:sldId id="287" r:id="rId39"/>
    <p:sldId id="299" r:id="rId40"/>
    <p:sldId id="300" r:id="rId41"/>
    <p:sldId id="301" r:id="rId42"/>
    <p:sldId id="319" r:id="rId43"/>
    <p:sldId id="317" r:id="rId44"/>
    <p:sldId id="318" r:id="rId45"/>
    <p:sldId id="31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CE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59457-6132-453A-9350-26421666606A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5627-C4C5-4B8D-9B0D-66EAC9BD4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17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EE4E-228A-4DA4-A482-3060F45F14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966FF-DE75-4EEB-856C-3F72C6C3C872}" type="slidenum">
              <a:rPr lang="en-US">
                <a:latin typeface="Arial" pitchFamily="34" charset="0"/>
              </a:rPr>
              <a:pPr/>
              <a:t>45</a:t>
            </a:fld>
            <a:endParaRPr lang="en-US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CEE1DF-2314-467A-A413-BD5EC1F1534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0BB282-7DDA-4FD0-B0C4-3CCFA897D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9761"/>
          </a:xfrm>
        </p:spPr>
        <p:txBody>
          <a:bodyPr/>
          <a:lstStyle/>
          <a:p>
            <a:r>
              <a:rPr lang="en-US" dirty="0" smtClean="0"/>
              <a:t>Critical Current Probe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199704"/>
          </a:xfrm>
        </p:spPr>
        <p:txBody>
          <a:bodyPr/>
          <a:lstStyle/>
          <a:p>
            <a:r>
              <a:rPr lang="en-US" dirty="0" smtClean="0"/>
              <a:t>Interim Design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1200" y="3733800"/>
            <a:ext cx="2785368" cy="1185909"/>
          </a:xfrm>
          <a:prstGeom prst="rect">
            <a:avLst/>
          </a:prstGeom>
        </p:spPr>
        <p:txBody>
          <a:bodyPr vert="horz" lIns="45720" rIns="45720">
            <a:normAutofit fontScale="77500" lnSpcReduction="20000"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Amy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Eckerle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Andrew Whittington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 Witherspoon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295400" y="304800"/>
            <a:ext cx="3309803" cy="1260629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Helium gas traveling up through the probe will act as a heat exchanger.</a:t>
            </a:r>
          </a:p>
          <a:p>
            <a:r>
              <a:rPr lang="en-US" dirty="0" smtClean="0"/>
              <a:t>Use LMTD method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124200"/>
            <a:ext cx="2087592" cy="9144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Convection Coefficient</a:t>
            </a:r>
            <a:endParaRPr lang="en-US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81537" y="4005263"/>
            <a:ext cx="2209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800600" y="4953000"/>
            <a:ext cx="685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76800" y="3200400"/>
            <a:ext cx="685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45720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Lower temp</a:t>
            </a:r>
            <a:endParaRPr lang="en-US" sz="1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32004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Higher temp</a:t>
            </a:r>
            <a:endParaRPr lang="en-US" sz="1100" i="1" dirty="0"/>
          </a:p>
        </p:txBody>
      </p:sp>
      <p:sp>
        <p:nvSpPr>
          <p:cNvPr id="20" name="Down Arrow 19"/>
          <p:cNvSpPr/>
          <p:nvPr/>
        </p:nvSpPr>
        <p:spPr>
          <a:xfrm flipV="1">
            <a:off x="6248400" y="3200400"/>
            <a:ext cx="3048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629400" y="4114800"/>
            <a:ext cx="838200" cy="5334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48006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Flow of gas (assume constant temperature)</a:t>
            </a:r>
            <a:endParaRPr lang="en-US" sz="11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343400"/>
            <a:ext cx="1885949" cy="3810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600200" y="4648200"/>
            <a:ext cx="381000" cy="6096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068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convection</a:t>
            </a:r>
          </a:p>
          <a:p>
            <a:r>
              <a:rPr lang="en-US" dirty="0" smtClean="0"/>
              <a:t>Raleigh number (vertical plate)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Heat transfer coefficient (all ranges)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Coefficient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3517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41511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097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 over looked, however at low temperatures will have noticeable affects.</a:t>
            </a:r>
          </a:p>
          <a:p>
            <a:r>
              <a:rPr lang="en-US" dirty="0" smtClean="0"/>
              <a:t>Standard radiation equation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Reflectivity of material</a:t>
            </a:r>
          </a:p>
          <a:p>
            <a:r>
              <a:rPr lang="en-US" dirty="0" smtClean="0"/>
              <a:t>Temperature difference holds biggest weight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048000"/>
            <a:ext cx="24765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973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50196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052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/>
          <a:lstStyle/>
          <a:p>
            <a:r>
              <a:rPr lang="en-US" dirty="0" smtClean="0"/>
              <a:t>Use Stainless steel</a:t>
            </a:r>
          </a:p>
          <a:p>
            <a:pPr lvl="1"/>
            <a:r>
              <a:rPr lang="en-US" dirty="0" smtClean="0"/>
              <a:t>Low emissivity</a:t>
            </a:r>
          </a:p>
          <a:p>
            <a:pPr lvl="1"/>
            <a:r>
              <a:rPr lang="en-US" dirty="0" smtClean="0"/>
              <a:t>Low thermal conductivity</a:t>
            </a:r>
          </a:p>
          <a:p>
            <a:r>
              <a:rPr lang="en-US" dirty="0" smtClean="0"/>
              <a:t>Put cylindrical plate around samples</a:t>
            </a:r>
          </a:p>
          <a:p>
            <a:r>
              <a:rPr lang="en-US" dirty="0" smtClean="0"/>
              <a:t>Place circular plate near top of cryostat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shields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3287" cy="251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920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 metal casing blocks most of radiation</a:t>
            </a:r>
          </a:p>
          <a:p>
            <a:endParaRPr lang="en-US" dirty="0" smtClean="0"/>
          </a:p>
          <a:p>
            <a:r>
              <a:rPr lang="en-US" dirty="0" smtClean="0"/>
              <a:t>Only radiation leak would be at the neck</a:t>
            </a:r>
          </a:p>
          <a:p>
            <a:endParaRPr lang="en-US" dirty="0" smtClean="0"/>
          </a:p>
          <a:p>
            <a:r>
              <a:rPr lang="en-US" dirty="0" smtClean="0"/>
              <a:t>Implementing a shield up top, cause more damage than good</a:t>
            </a:r>
          </a:p>
          <a:p>
            <a:endParaRPr lang="en-US" dirty="0" smtClean="0"/>
          </a:p>
          <a:p>
            <a:r>
              <a:rPr lang="en-US" dirty="0" smtClean="0"/>
              <a:t>Impractical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shields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348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11368"/>
            <a:ext cx="3506626" cy="23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3932238"/>
          </a:xfrm>
        </p:spPr>
        <p:txBody>
          <a:bodyPr>
            <a:normAutofit/>
          </a:bodyPr>
          <a:lstStyle/>
          <a:p>
            <a:r>
              <a:rPr lang="en-US" dirty="0" smtClean="0"/>
              <a:t>Increase convection</a:t>
            </a:r>
          </a:p>
          <a:p>
            <a:r>
              <a:rPr lang="en-US" dirty="0" smtClean="0"/>
              <a:t>Fins will be used to cool 					the portion of the probe					 that is in the gaseous					 helium 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Lead Fins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5181600" cy="4538472"/>
          </a:xfrm>
        </p:spPr>
        <p:txBody>
          <a:bodyPr>
            <a:normAutofit/>
          </a:bodyPr>
          <a:lstStyle/>
          <a:p>
            <a:r>
              <a:rPr lang="en-US" dirty="0" smtClean="0"/>
              <a:t>The existing current leads have a rectangular cross section</a:t>
            </a:r>
          </a:p>
          <a:p>
            <a:r>
              <a:rPr lang="en-US" dirty="0" smtClean="0"/>
              <a:t>The area will be increased with the use of fins</a:t>
            </a:r>
          </a:p>
          <a:p>
            <a:r>
              <a:rPr lang="en-US" dirty="0" smtClean="0"/>
              <a:t>Not much extra room </a:t>
            </a:r>
          </a:p>
          <a:p>
            <a:pPr lvl="1"/>
            <a:r>
              <a:rPr lang="en-US" dirty="0" smtClean="0"/>
              <a:t>Must optimize fins for the amount of area allotted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0089" y="5334000"/>
            <a:ext cx="2343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</a:t>
            </a:r>
          </a:p>
          <a:p>
            <a:r>
              <a:rPr lang="en-US" dirty="0" smtClean="0"/>
              <a:t>Current lead</a:t>
            </a:r>
          </a:p>
          <a:p>
            <a:r>
              <a:rPr lang="en-US" dirty="0" smtClean="0"/>
              <a:t>Cross section (mm)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11719" r="39375" b="41406"/>
          <a:stretch>
            <a:fillRect/>
          </a:stretch>
        </p:blipFill>
        <p:spPr bwMode="auto">
          <a:xfrm>
            <a:off x="5604761" y="1905000"/>
            <a:ext cx="23825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 rot="5400000">
            <a:off x="6595361" y="3124200"/>
            <a:ext cx="3048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62161" y="2057400"/>
            <a:ext cx="3429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19361" y="2895600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6.75mm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191000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6.5mm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315200" y="3505200"/>
            <a:ext cx="270762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4844" r="38125" b="46094"/>
          <a:stretch>
            <a:fillRect/>
          </a:stretch>
        </p:blipFill>
        <p:spPr bwMode="auto">
          <a:xfrm>
            <a:off x="4800600" y="152400"/>
            <a:ext cx="2971800" cy="27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657600" cy="4373563"/>
          </a:xfrm>
        </p:spPr>
        <p:txBody>
          <a:bodyPr/>
          <a:lstStyle/>
          <a:p>
            <a:r>
              <a:rPr lang="en-US" dirty="0" smtClean="0"/>
              <a:t>Easy to machine</a:t>
            </a:r>
          </a:p>
          <a:p>
            <a:r>
              <a:rPr lang="en-US" dirty="0" smtClean="0"/>
              <a:t>Fit in given space</a:t>
            </a:r>
          </a:p>
          <a:p>
            <a:r>
              <a:rPr lang="en-US" dirty="0" smtClean="0"/>
              <a:t>Need circular leads</a:t>
            </a:r>
          </a:p>
          <a:p>
            <a:r>
              <a:rPr lang="en-US" dirty="0" smtClean="0"/>
              <a:t>Number of fins</a:t>
            </a:r>
          </a:p>
          <a:p>
            <a:pPr lvl="1"/>
            <a:r>
              <a:rPr lang="en-US" dirty="0" smtClean="0"/>
              <a:t>Too many may not be helpful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Fins</a:t>
            </a:r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95800"/>
            <a:ext cx="1524000" cy="139995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943600"/>
            <a:ext cx="4229100" cy="6858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724400"/>
            <a:ext cx="2152904" cy="990600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953000"/>
            <a:ext cx="25037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2484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2.9mm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2074" y="2362200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of </a:t>
            </a:r>
          </a:p>
          <a:p>
            <a:r>
              <a:rPr lang="en-US" dirty="0" smtClean="0"/>
              <a:t>a proposed circular</a:t>
            </a:r>
          </a:p>
          <a:p>
            <a:r>
              <a:rPr lang="en-US" dirty="0" smtClean="0"/>
              <a:t> copper lead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 conditions:</a:t>
            </a:r>
          </a:p>
          <a:p>
            <a:pPr lvl="1"/>
            <a:r>
              <a:rPr lang="en-US" dirty="0" smtClean="0"/>
              <a:t>Convection heat transfer</a:t>
            </a:r>
          </a:p>
          <a:p>
            <a:pPr lvl="1"/>
            <a:r>
              <a:rPr lang="en-US" dirty="0" smtClean="0"/>
              <a:t>Adiabatic</a:t>
            </a:r>
          </a:p>
          <a:p>
            <a:pPr lvl="1"/>
            <a:r>
              <a:rPr lang="en-US" dirty="0" smtClean="0"/>
              <a:t>Constant temperature</a:t>
            </a:r>
          </a:p>
          <a:p>
            <a:pPr lvl="1"/>
            <a:r>
              <a:rPr lang="en-US" dirty="0" smtClean="0"/>
              <a:t>Infinite Fin length</a:t>
            </a:r>
          </a:p>
          <a:p>
            <a:r>
              <a:rPr lang="en-US" dirty="0" smtClean="0"/>
              <a:t>Can assume adiabatic – Not accurate</a:t>
            </a:r>
          </a:p>
          <a:p>
            <a:r>
              <a:rPr lang="en-US" dirty="0" smtClean="0"/>
              <a:t>Convection from fin tip</a:t>
            </a:r>
          </a:p>
          <a:p>
            <a:pPr lvl="1"/>
            <a:r>
              <a:rPr lang="en-US" dirty="0" smtClean="0"/>
              <a:t>Use corrected length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NHMFL</a:t>
            </a:r>
          </a:p>
          <a:p>
            <a:r>
              <a:rPr lang="en-US" dirty="0"/>
              <a:t>Applied Superconductivity Center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8999"/>
            <a:ext cx="26670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2938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corrected length, </a:t>
            </a:r>
            <a:r>
              <a:rPr lang="en-US" dirty="0" err="1" smtClean="0"/>
              <a:t>Lc</a:t>
            </a:r>
            <a:r>
              <a:rPr lang="en-US" dirty="0" smtClean="0"/>
              <a:t>, is used in place of the length, L, in the adiabatic equations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fin will need to be analyzed separately due to the changing temperature, T∞, through the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from Fin tip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362200"/>
            <a:ext cx="1600200" cy="8297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343400"/>
            <a:ext cx="3152775" cy="6858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638800"/>
            <a:ext cx="4524375" cy="61912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343400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for the temperature</a:t>
            </a:r>
          </a:p>
          <a:p>
            <a:r>
              <a:rPr lang="en-US" dirty="0" smtClean="0"/>
              <a:t> distribution: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791200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transfer rate:</a:t>
            </a:r>
            <a:endParaRPr lang="en-US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108790"/>
            <a:ext cx="1219200" cy="11199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08616" y="2438400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circular fin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2862071"/>
          </a:xfrm>
        </p:spPr>
        <p:txBody>
          <a:bodyPr>
            <a:normAutofit/>
          </a:bodyPr>
          <a:lstStyle/>
          <a:p>
            <a:r>
              <a:rPr lang="en-US" dirty="0" smtClean="0"/>
              <a:t>To conserve helium: Need to cool the portion of the probe that enters the liquid helium</a:t>
            </a:r>
          </a:p>
          <a:p>
            <a:r>
              <a:rPr lang="en-US" dirty="0" smtClean="0"/>
              <a:t>Used in the lower portion of the probe within the cryostat region above the liquid helium </a:t>
            </a:r>
          </a:p>
          <a:p>
            <a:r>
              <a:rPr lang="en-US" dirty="0" smtClean="0"/>
              <a:t>Increase the heat transfer from the gaseous helium to the probe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of Fins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375" t="31250" r="16250" b="50000"/>
          <a:stretch>
            <a:fillRect/>
          </a:stretch>
        </p:blipFill>
        <p:spPr bwMode="auto">
          <a:xfrm>
            <a:off x="1143000" y="4800600"/>
            <a:ext cx="723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6488668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design using circular fins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96" t="22917" r="34407" b="18750"/>
          <a:stretch>
            <a:fillRect/>
          </a:stretch>
        </p:blipFill>
        <p:spPr bwMode="auto">
          <a:xfrm>
            <a:off x="5943600" y="25908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7 – Spoke Design</a:t>
            </a:r>
          </a:p>
          <a:p>
            <a:pPr lvl="1"/>
            <a:r>
              <a:rPr lang="en-US" dirty="0" smtClean="0"/>
              <a:t>Hard to implement</a:t>
            </a:r>
          </a:p>
          <a:p>
            <a:r>
              <a:rPr lang="en-US" dirty="0" smtClean="0"/>
              <a:t>Simpler design</a:t>
            </a:r>
          </a:p>
          <a:p>
            <a:r>
              <a:rPr lang="en-US" dirty="0" smtClean="0"/>
              <a:t>New Design</a:t>
            </a:r>
          </a:p>
          <a:p>
            <a:pPr lvl="1"/>
            <a:r>
              <a:rPr lang="en-US" dirty="0" smtClean="0"/>
              <a:t>interrupts thermal conduction of				  the stainless steel tube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Casing/Spoke Design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523344" cy="22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648866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065462"/>
            <a:ext cx="4584700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k, thermal conductivity</a:t>
            </a:r>
          </a:p>
          <a:p>
            <a:pPr lvl="1"/>
            <a:r>
              <a:rPr lang="en-US" dirty="0" smtClean="0"/>
              <a:t>Specific for material</a:t>
            </a:r>
          </a:p>
          <a:p>
            <a:r>
              <a:rPr lang="en-US" dirty="0" smtClean="0"/>
              <a:t>A, is the area</a:t>
            </a:r>
          </a:p>
          <a:p>
            <a:r>
              <a:rPr lang="en-US" dirty="0" smtClean="0"/>
              <a:t>T, is the temperature</a:t>
            </a:r>
          </a:p>
          <a:p>
            <a:pPr>
              <a:buNone/>
            </a:pPr>
            <a:r>
              <a:rPr lang="en-US" dirty="0" smtClean="0"/>
              <a:t>with respect to placement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905000"/>
            <a:ext cx="2637453" cy="1219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381000" y="1600200"/>
          <a:ext cx="404018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conductivity, k</a:t>
                      </a:r>
                      <a:endParaRPr lang="en-US" dirty="0"/>
                    </a:p>
                  </a:txBody>
                  <a:tcPr marL="44891" marR="448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Stainless Steel (room temperature)</a:t>
                      </a:r>
                      <a:endParaRPr lang="en-US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W/</a:t>
                      </a:r>
                      <a:r>
                        <a:rPr lang="en-US" dirty="0" err="1" smtClean="0"/>
                        <a:t>mK</a:t>
                      </a:r>
                      <a:endParaRPr lang="en-US" dirty="0"/>
                    </a:p>
                  </a:txBody>
                  <a:tcPr marL="44891" marR="448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G10 (room temperature)</a:t>
                      </a:r>
                      <a:endParaRPr lang="en-US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W/</a:t>
                      </a:r>
                      <a:r>
                        <a:rPr lang="en-US" dirty="0" err="1" smtClean="0"/>
                        <a:t>mK</a:t>
                      </a:r>
                      <a:endParaRPr lang="en-US" dirty="0"/>
                    </a:p>
                  </a:txBody>
                  <a:tcPr marL="44891" marR="4489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G10 (cryogenic temperatures)</a:t>
                      </a:r>
                      <a:endParaRPr lang="en-US" dirty="0"/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0.02-0.05</a:t>
                      </a:r>
                      <a:r>
                        <a:rPr lang="en-US" baseline="0" dirty="0" smtClean="0"/>
                        <a:t> W/</a:t>
                      </a:r>
                      <a:r>
                        <a:rPr lang="en-US" baseline="0" dirty="0" err="1" smtClean="0"/>
                        <a:t>mK</a:t>
                      </a:r>
                      <a:endParaRPr lang="en-US" dirty="0"/>
                    </a:p>
                  </a:txBody>
                  <a:tcPr marL="44891" marR="44891"/>
                </a:tc>
              </a:tr>
            </a:tbl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Lower thermal conductivity allows thermal insulation</a:t>
            </a:r>
          </a:p>
          <a:p>
            <a:r>
              <a:rPr lang="en-US" dirty="0" smtClean="0"/>
              <a:t>Thermal conductivity changes with temperature at cryogenic levels</a:t>
            </a:r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8199" t="36459" r="50805" b="44791"/>
          <a:stretch>
            <a:fillRect/>
          </a:stretch>
        </p:blipFill>
        <p:spPr bwMode="auto">
          <a:xfrm>
            <a:off x="2667000" y="5105400"/>
            <a:ext cx="622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57800" y="61722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4648200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Theoretical temperature profile</a:t>
            </a:r>
          </a:p>
          <a:p>
            <a:r>
              <a:rPr lang="en-US" dirty="0" smtClean="0"/>
              <a:t>	With G10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G-10 Thermal Conductivity </a:t>
            </a:r>
            <a:br>
              <a:rPr lang="en-US" dirty="0" smtClean="0"/>
            </a:br>
            <a:r>
              <a:rPr lang="en-US" dirty="0" smtClean="0"/>
              <a:t>as a Function of Temperature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1680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Stainless Steel</a:t>
            </a:r>
            <a:br>
              <a:rPr lang="en-US" dirty="0" smtClean="0"/>
            </a:br>
            <a:r>
              <a:rPr lang="en-US" sz="2800" dirty="0" smtClean="0"/>
              <a:t>Thermal Conductivity </a:t>
            </a:r>
            <a:br>
              <a:rPr lang="en-US" sz="2800" dirty="0" smtClean="0"/>
            </a:br>
            <a:r>
              <a:rPr lang="en-US" sz="2800" dirty="0" smtClean="0"/>
              <a:t>as a Function of Temperature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62675" cy="509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find the rate of heat transfer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Then, using this find temperature at different values of x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make this a function of length to plot</a:t>
            </a:r>
          </a:p>
          <a:p>
            <a:r>
              <a:rPr lang="en-US" dirty="0" smtClean="0"/>
              <a:t>Can plot without G10 portion vs. with G10 to measure effectiveness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Steps	</a:t>
            </a:r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209800"/>
            <a:ext cx="1676400" cy="869244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24200"/>
            <a:ext cx="7899400" cy="3810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495800"/>
            <a:ext cx="2646947" cy="609600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524000"/>
            <a:ext cx="1254125" cy="640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temperature superconducting leads</a:t>
            </a:r>
          </a:p>
          <a:p>
            <a:endParaRPr lang="en-US" dirty="0" smtClean="0"/>
          </a:p>
          <a:p>
            <a:r>
              <a:rPr lang="en-US" dirty="0" smtClean="0"/>
              <a:t>Conducts current orders of magnitude greater than copper</a:t>
            </a:r>
          </a:p>
          <a:p>
            <a:endParaRPr lang="en-US" dirty="0"/>
          </a:p>
          <a:p>
            <a:r>
              <a:rPr lang="en-US" dirty="0" smtClean="0"/>
              <a:t>Poor conductor of heat</a:t>
            </a:r>
          </a:p>
          <a:p>
            <a:pPr lvl="1"/>
            <a:r>
              <a:rPr lang="en-US" dirty="0" smtClean="0"/>
              <a:t>Reduces surface area of copper</a:t>
            </a:r>
          </a:p>
          <a:p>
            <a:pPr lvl="1"/>
            <a:r>
              <a:rPr lang="en-US" dirty="0" smtClean="0"/>
              <a:t>Removes copper from entering liquid helium bath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leads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86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Probe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839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8992" y="161290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836421" y="4093210"/>
            <a:ext cx="51739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4032" y="553332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Copper current leads </a:t>
            </a:r>
            <a:r>
              <a:rPr lang="en-US" dirty="0"/>
              <a:t>for existing probe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6181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80711" y="161290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3187701" y="4093210"/>
            <a:ext cx="51739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0092" y="5720080"/>
            <a:ext cx="1137919" cy="1066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030221" y="3559810"/>
            <a:ext cx="41071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3413762" y="3559810"/>
            <a:ext cx="41071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2697481" y="3559810"/>
            <a:ext cx="41071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48992" y="2057400"/>
            <a:ext cx="3512819" cy="304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2362200"/>
            <a:ext cx="1828800" cy="3124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8" idx="1"/>
          </p:cNvCxnSpPr>
          <p:nvPr/>
        </p:nvCxnSpPr>
        <p:spPr>
          <a:xfrm flipH="1">
            <a:off x="4533902" y="1014997"/>
            <a:ext cx="1040130" cy="51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flipH="1">
            <a:off x="5194302" y="1014997"/>
            <a:ext cx="379730" cy="51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1"/>
          </p:cNvCxnSpPr>
          <p:nvPr/>
        </p:nvCxnSpPr>
        <p:spPr>
          <a:xfrm>
            <a:off x="5574032" y="1014997"/>
            <a:ext cx="110489" cy="51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62801" y="2590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flange made of G-10</a:t>
            </a:r>
            <a:endParaRPr lang="en-US" dirty="0"/>
          </a:p>
        </p:txBody>
      </p:sp>
      <p:cxnSp>
        <p:nvCxnSpPr>
          <p:cNvPr id="2049" name="Straight Arrow Connector 2048"/>
          <p:cNvCxnSpPr/>
          <p:nvPr/>
        </p:nvCxnSpPr>
        <p:spPr>
          <a:xfrm flipH="1" flipV="1">
            <a:off x="6553201" y="22098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1600199" y="3237131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Stainless steel casing </a:t>
            </a:r>
            <a:endParaRPr lang="en-US" dirty="0"/>
          </a:p>
        </p:txBody>
      </p:sp>
      <p:cxnSp>
        <p:nvCxnSpPr>
          <p:cNvPr id="2059" name="Straight Arrow Connector 2058"/>
          <p:cNvCxnSpPr>
            <a:stCxn id="2057" idx="3"/>
          </p:cNvCxnSpPr>
          <p:nvPr/>
        </p:nvCxnSpPr>
        <p:spPr>
          <a:xfrm flipV="1">
            <a:off x="3124200" y="3560296"/>
            <a:ext cx="140589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2060"/>
          <p:cNvSpPr txBox="1"/>
          <p:nvPr/>
        </p:nvSpPr>
        <p:spPr>
          <a:xfrm>
            <a:off x="1600200" y="479675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G-10 sample holder </a:t>
            </a:r>
            <a:endParaRPr lang="en-US" dirty="0"/>
          </a:p>
        </p:txBody>
      </p:sp>
      <p:cxnSp>
        <p:nvCxnSpPr>
          <p:cNvPr id="2063" name="Straight Arrow Connector 2062"/>
          <p:cNvCxnSpPr/>
          <p:nvPr/>
        </p:nvCxnSpPr>
        <p:spPr>
          <a:xfrm>
            <a:off x="2853691" y="5334000"/>
            <a:ext cx="200406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64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existing cryostat probe to conserve the amount of liquid helium used during a critical current measurement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5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35839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48992" y="161290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1836421" y="4093210"/>
            <a:ext cx="51739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9732" y="273554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current leads </a:t>
            </a:r>
            <a:r>
              <a:rPr lang="en-US" dirty="0"/>
              <a:t>for existing probe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61811" y="152908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80711" y="161290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3187701" y="4093210"/>
            <a:ext cx="51739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0092" y="5720080"/>
            <a:ext cx="1137919" cy="1066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3030221" y="3559810"/>
            <a:ext cx="41071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3413762" y="3559810"/>
            <a:ext cx="41071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2697481" y="3559810"/>
            <a:ext cx="41071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48992" y="2057400"/>
            <a:ext cx="3512819" cy="3048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Probe 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2" idx="3"/>
          </p:cNvCxnSpPr>
          <p:nvPr/>
        </p:nvCxnSpPr>
        <p:spPr>
          <a:xfrm>
            <a:off x="2189482" y="3197205"/>
            <a:ext cx="3585209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3"/>
          </p:cNvCxnSpPr>
          <p:nvPr/>
        </p:nvCxnSpPr>
        <p:spPr>
          <a:xfrm>
            <a:off x="2189482" y="3197205"/>
            <a:ext cx="327787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89482" y="3197205"/>
            <a:ext cx="2894329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89482" y="3197205"/>
            <a:ext cx="2561589" cy="1146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3"/>
          </p:cNvCxnSpPr>
          <p:nvPr/>
        </p:nvCxnSpPr>
        <p:spPr>
          <a:xfrm>
            <a:off x="2189482" y="3197205"/>
            <a:ext cx="2233929" cy="1679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048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38862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11430" y="2868930"/>
            <a:ext cx="51739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section of copper lead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505200" y="1828800"/>
            <a:ext cx="1371600" cy="1146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46420" y="3048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7021" y="38862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7105650" y="887730"/>
            <a:ext cx="12115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88580" y="1600200"/>
            <a:ext cx="45719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4172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71160" y="1600200"/>
            <a:ext cx="134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with HTS material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37020" y="2246531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62199" y="1600200"/>
            <a:ext cx="457201" cy="4114799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00200" y="2523530"/>
            <a:ext cx="761999" cy="45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772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Solder joint </a:t>
            </a:r>
            <a:endParaRPr lang="en-US" dirty="0"/>
          </a:p>
        </p:txBody>
      </p:sp>
      <p:cxnSp>
        <p:nvCxnSpPr>
          <p:cNvPr id="5" name="Straight Arrow Connector 4"/>
          <p:cNvCxnSpPr>
            <a:endCxn id="13" idx="3"/>
          </p:cNvCxnSpPr>
          <p:nvPr/>
        </p:nvCxnSpPr>
        <p:spPr>
          <a:xfrm flipH="1" flipV="1">
            <a:off x="7711440" y="1600200"/>
            <a:ext cx="518160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5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8862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11430" y="2868930"/>
            <a:ext cx="51739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05200" y="1828800"/>
            <a:ext cx="1371600" cy="1146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46420" y="304800"/>
            <a:ext cx="9906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7021" y="388620"/>
            <a:ext cx="118110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7105650" y="887730"/>
            <a:ext cx="1211580" cy="213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8580" y="1600200"/>
            <a:ext cx="45719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4172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63739" y="6186269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HTS material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34299" y="1600200"/>
            <a:ext cx="266701" cy="39624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18069" y="1600200"/>
            <a:ext cx="270512" cy="396240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2" idx="0"/>
          </p:cNvCxnSpPr>
          <p:nvPr/>
        </p:nvCxnSpPr>
        <p:spPr>
          <a:xfrm flipH="1" flipV="1">
            <a:off x="7711440" y="5638800"/>
            <a:ext cx="22859" cy="5474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15875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G-10 Structural support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18121" y="956270"/>
            <a:ext cx="182879" cy="64393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18069" y="956270"/>
            <a:ext cx="186690" cy="656630"/>
          </a:xfrm>
          <a:prstGeom prst="rect">
            <a:avLst/>
          </a:prstGeom>
          <a:solidFill>
            <a:srgbClr val="1EC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9" idx="2"/>
          </p:cNvCxnSpPr>
          <p:nvPr/>
        </p:nvCxnSpPr>
        <p:spPr>
          <a:xfrm>
            <a:off x="6248400" y="2510830"/>
            <a:ext cx="1263014" cy="11467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160020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section of copper lead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00200" y="2523530"/>
            <a:ext cx="761999" cy="452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199" y="1600200"/>
            <a:ext cx="457201" cy="4114799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Design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Amount of current that is passed through HTS lead depends on:</a:t>
            </a:r>
          </a:p>
          <a:p>
            <a:pPr lvl="1"/>
            <a:r>
              <a:rPr lang="en-US" dirty="0"/>
              <a:t>Temperature </a:t>
            </a:r>
          </a:p>
          <a:p>
            <a:pPr lvl="1"/>
            <a:r>
              <a:rPr lang="en-US" dirty="0"/>
              <a:t>Applied field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78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Changes due to Applied Field and Temperature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488" y="1481138"/>
            <a:ext cx="622702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50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Changes due to Applied Field and Temperature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488" y="1481138"/>
            <a:ext cx="622702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36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Changes due to Applied Field and Temperature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488" y="1481138"/>
            <a:ext cx="622702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73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Changes due to Applied Field and Temperature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488" y="1481138"/>
            <a:ext cx="622702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78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profile of cryostat</a:t>
            </a:r>
          </a:p>
          <a:p>
            <a:pPr lvl="1"/>
            <a:r>
              <a:rPr lang="en-US" dirty="0" smtClean="0"/>
              <a:t>Placement for HTS leads </a:t>
            </a:r>
          </a:p>
          <a:p>
            <a:endParaRPr lang="en-US" dirty="0" smtClean="0"/>
          </a:p>
          <a:p>
            <a:r>
              <a:rPr lang="en-US" dirty="0" smtClean="0"/>
              <a:t>Field </a:t>
            </a:r>
            <a:r>
              <a:rPr lang="en-US" dirty="0"/>
              <a:t>profile from </a:t>
            </a:r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Layers of HTS required for 1000 Amps of current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Heat transferred from HTS lead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Needed Information for HTS Leads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0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/>
          <a:lstStyle/>
          <a:p>
            <a:r>
              <a:rPr lang="en-US" dirty="0" smtClean="0"/>
              <a:t>Reduce the temperature gradient in copper leads</a:t>
            </a:r>
          </a:p>
          <a:p>
            <a:r>
              <a:rPr lang="en-US" dirty="0" smtClean="0"/>
              <a:t>Complexity of cap poses problem</a:t>
            </a:r>
          </a:p>
          <a:p>
            <a:r>
              <a:rPr lang="en-US" dirty="0" smtClean="0"/>
              <a:t>Substitute with extension of leads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Exchanger cap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84376"/>
            <a:ext cx="3657600" cy="204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724400"/>
            <a:ext cx="3120571" cy="609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1547812" cy="239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9208" y="3752088"/>
            <a:ext cx="1528762" cy="284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6324600" y="5257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4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Conserve Helium</a:t>
            </a:r>
          </a:p>
          <a:p>
            <a:r>
              <a:rPr lang="en-US" dirty="0" smtClean="0"/>
              <a:t>Test 6-8 straight samples</a:t>
            </a:r>
          </a:p>
          <a:p>
            <a:r>
              <a:rPr lang="en-US" dirty="0" smtClean="0"/>
              <a:t>1 Spiral sample</a:t>
            </a:r>
          </a:p>
          <a:p>
            <a:r>
              <a:rPr lang="en-US" dirty="0" smtClean="0"/>
              <a:t>Capability to deliver 1000 Amps to samples</a:t>
            </a:r>
          </a:p>
          <a:p>
            <a:r>
              <a:rPr lang="en-US" dirty="0" smtClean="0"/>
              <a:t>Durable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D3E-0DCD-4585-867C-FC61E0A76D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6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4724400" cy="4525963"/>
          </a:xfrm>
        </p:spPr>
        <p:txBody>
          <a:bodyPr/>
          <a:lstStyle/>
          <a:p>
            <a:r>
              <a:rPr lang="en-US" dirty="0" smtClean="0"/>
              <a:t>Would be hard to manage due to maintaining temperature difference.</a:t>
            </a:r>
          </a:p>
          <a:p>
            <a:r>
              <a:rPr lang="en-US" dirty="0" smtClean="0"/>
              <a:t>HTS (High Temperature superconducting) leads already decided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insulation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1444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95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the number of leads</a:t>
            </a:r>
          </a:p>
          <a:p>
            <a:r>
              <a:rPr lang="en-US" dirty="0" smtClean="0"/>
              <a:t>Less heat transferred but more tests that would need to be done.</a:t>
            </a:r>
          </a:p>
          <a:p>
            <a:r>
              <a:rPr lang="en-US" sz="1200" dirty="0" smtClean="0"/>
              <a:t>C is the number of tests</a:t>
            </a:r>
          </a:p>
          <a:p>
            <a:r>
              <a:rPr lang="en-US" sz="1200" dirty="0" smtClean="0"/>
              <a:t>x is the number of leads</a:t>
            </a:r>
          </a:p>
          <a:p>
            <a:r>
              <a:rPr lang="en-US" sz="1200" dirty="0" smtClean="0"/>
              <a:t>a is the heat transfer rate of one lead</a:t>
            </a:r>
          </a:p>
          <a:p>
            <a:r>
              <a:rPr lang="en-US" sz="1200" dirty="0" smtClean="0"/>
              <a:t>h is any helium losses independent of leads</a:t>
            </a:r>
          </a:p>
          <a:p>
            <a:r>
              <a:rPr lang="en-US" sz="1200" dirty="0" smtClean="0"/>
              <a:t>Q is total heat transferred.</a:t>
            </a:r>
          </a:p>
          <a:p>
            <a:pPr>
              <a:buNone/>
            </a:pPr>
            <a:endParaRPr lang="en-US" sz="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Leads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124200"/>
            <a:ext cx="1600200" cy="344129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810000"/>
            <a:ext cx="2489200" cy="5334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648200"/>
            <a:ext cx="2326217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71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Concept 2 – HTS </a:t>
            </a:r>
            <a:r>
              <a:rPr lang="en-US" dirty="0" smtClean="0"/>
              <a:t>Leads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Great reduction in copper surface area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Prevents copper leads from entering liquid helium bath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Concept 4 – Reduce </a:t>
            </a:r>
            <a:r>
              <a:rPr lang="en-US" dirty="0" smtClean="0"/>
              <a:t>Leads (Optimization)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Optimization is a necessary part of probe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Accepted Concepts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Concept </a:t>
            </a:r>
            <a:r>
              <a:rPr lang="en-US" dirty="0" smtClean="0"/>
              <a:t>6 – Gas </a:t>
            </a:r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With accepted HTS becomes impractical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Rejected Concepts	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Concept 1 – Heat </a:t>
            </a:r>
            <a:r>
              <a:rPr lang="en-US" dirty="0" smtClean="0"/>
              <a:t>Exchanger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Heat exchanger effectiveness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Equivalent length to replace heat exchanger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Concept </a:t>
            </a:r>
            <a:r>
              <a:rPr lang="en-US" dirty="0" smtClean="0"/>
              <a:t>5 – </a:t>
            </a:r>
            <a:r>
              <a:rPr lang="en-US" dirty="0" smtClean="0"/>
              <a:t>Fins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Type of fin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Frequency / fin efficiency 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Concept </a:t>
            </a:r>
            <a:r>
              <a:rPr lang="en-US" dirty="0" smtClean="0"/>
              <a:t>7 &amp; 3 – Casing/Spoke </a:t>
            </a:r>
            <a:r>
              <a:rPr lang="en-US" dirty="0" smtClean="0"/>
              <a:t>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Compare heat transfer of as is casing with G-10 insert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Calculation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 l="25000" t="16229" b="6444"/>
          <a:stretch>
            <a:fillRect/>
          </a:stretch>
        </p:blipFill>
        <p:spPr bwMode="auto">
          <a:xfrm>
            <a:off x="1828800" y="1828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Concept 1 – Heat Exchanger</a:t>
            </a:r>
          </a:p>
          <a:p>
            <a:pPr>
              <a:buNone/>
            </a:pPr>
            <a:r>
              <a:rPr lang="en-US" dirty="0" smtClean="0"/>
              <a:t>Concept 2 – HTS Leads</a:t>
            </a:r>
          </a:p>
          <a:p>
            <a:pPr>
              <a:buNone/>
            </a:pPr>
            <a:r>
              <a:rPr lang="en-US" dirty="0" smtClean="0"/>
              <a:t>Concept 4 – Reduce Leads</a:t>
            </a:r>
          </a:p>
          <a:p>
            <a:pPr>
              <a:buNone/>
            </a:pPr>
            <a:r>
              <a:rPr lang="en-US" dirty="0" smtClean="0"/>
              <a:t>Concept 5 – Fins</a:t>
            </a:r>
          </a:p>
          <a:p>
            <a:pPr>
              <a:buNone/>
            </a:pPr>
            <a:r>
              <a:rPr lang="en-US" dirty="0" smtClean="0"/>
              <a:t>Concept 6 – Gas Insulation</a:t>
            </a:r>
          </a:p>
          <a:p>
            <a:pPr>
              <a:buNone/>
            </a:pPr>
            <a:r>
              <a:rPr lang="en-US" dirty="0" smtClean="0"/>
              <a:t>Concept 7 &amp; 3 – Casing/Spoke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 a base line to compare modifications</a:t>
            </a:r>
          </a:p>
          <a:p>
            <a:endParaRPr lang="en-US" dirty="0" smtClean="0"/>
          </a:p>
          <a:p>
            <a:r>
              <a:rPr lang="en-US" dirty="0" smtClean="0"/>
              <a:t>Need to find the heat transfer from room temperature to cryogenic level</a:t>
            </a:r>
          </a:p>
          <a:p>
            <a:endParaRPr lang="en-US" dirty="0" smtClean="0"/>
          </a:p>
          <a:p>
            <a:r>
              <a:rPr lang="en-US" dirty="0" smtClean="0"/>
              <a:t>Key attributes of probe needed:</a:t>
            </a:r>
          </a:p>
          <a:p>
            <a:pPr lvl="1"/>
            <a:r>
              <a:rPr lang="en-US" dirty="0" smtClean="0"/>
              <a:t>Surface and cross sectional area</a:t>
            </a:r>
          </a:p>
          <a:p>
            <a:pPr lvl="1"/>
            <a:r>
              <a:rPr lang="en-US" dirty="0" smtClean="0"/>
              <a:t>Temperature of starting and finish location</a:t>
            </a:r>
          </a:p>
          <a:p>
            <a:pPr lvl="1"/>
            <a:r>
              <a:rPr lang="en-US" dirty="0" smtClean="0"/>
              <a:t>Length and number of leads (optimization)</a:t>
            </a:r>
          </a:p>
          <a:p>
            <a:pPr lvl="1"/>
            <a:r>
              <a:rPr lang="en-US" dirty="0" smtClean="0"/>
              <a:t>Temperature dependant thermal conductivity</a:t>
            </a:r>
          </a:p>
          <a:p>
            <a:pPr lvl="2"/>
            <a:r>
              <a:rPr lang="el-GR" dirty="0" smtClean="0"/>
              <a:t>λ</a:t>
            </a:r>
            <a:r>
              <a:rPr lang="en-US" dirty="0" smtClean="0"/>
              <a:t>(T)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on Original Probe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9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cause the highest form of heat transfer</a:t>
            </a:r>
          </a:p>
          <a:p>
            <a:pPr lvl="1"/>
            <a:r>
              <a:rPr lang="en-US" dirty="0" smtClean="0"/>
              <a:t>Very large temperature gradient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505200"/>
            <a:ext cx="3120571" cy="6096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667000"/>
            <a:ext cx="1371600" cy="554804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19600"/>
            <a:ext cx="2857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122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888" y="152400"/>
            <a:ext cx="5767387" cy="65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558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077200" cy="463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256" y="4791456"/>
            <a:ext cx="792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2573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714</TotalTime>
  <Words>985</Words>
  <Application>Microsoft Office PowerPoint</Application>
  <PresentationFormat>On-screen Show (4:3)</PresentationFormat>
  <Paragraphs>249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Critical Current Probe</vt:lpstr>
      <vt:lpstr>Sponsors</vt:lpstr>
      <vt:lpstr>The Project</vt:lpstr>
      <vt:lpstr>Objectives</vt:lpstr>
      <vt:lpstr>Concepts</vt:lpstr>
      <vt:lpstr>Analysis on Original Probe</vt:lpstr>
      <vt:lpstr>Conduction</vt:lpstr>
      <vt:lpstr>Slide 8</vt:lpstr>
      <vt:lpstr>Slide 9</vt:lpstr>
      <vt:lpstr>Convection</vt:lpstr>
      <vt:lpstr>Convection Coefficient</vt:lpstr>
      <vt:lpstr>Radiation</vt:lpstr>
      <vt:lpstr>Slide 13</vt:lpstr>
      <vt:lpstr>Radiation shields</vt:lpstr>
      <vt:lpstr>Radiation shields (cont.)</vt:lpstr>
      <vt:lpstr>Copper Lead Fins</vt:lpstr>
      <vt:lpstr>Dimensions</vt:lpstr>
      <vt:lpstr>Circular Fins</vt:lpstr>
      <vt:lpstr>Fin Types</vt:lpstr>
      <vt:lpstr>Convection from Fin tip</vt:lpstr>
      <vt:lpstr>Placement of Fins</vt:lpstr>
      <vt:lpstr>Casing/Spoke Design</vt:lpstr>
      <vt:lpstr>Equations</vt:lpstr>
      <vt:lpstr>Needed Information</vt:lpstr>
      <vt:lpstr>G-10 Thermal Conductivity  as a Function of Temperature</vt:lpstr>
      <vt:lpstr>Stainless Steel Thermal Conductivity  as a Function of Temperature</vt:lpstr>
      <vt:lpstr>Calculation Steps </vt:lpstr>
      <vt:lpstr>HTS leads</vt:lpstr>
      <vt:lpstr>Existing Probe </vt:lpstr>
      <vt:lpstr>Existing Probe </vt:lpstr>
      <vt:lpstr>Slide 31</vt:lpstr>
      <vt:lpstr>Slide 32</vt:lpstr>
      <vt:lpstr>HTS Design </vt:lpstr>
      <vt:lpstr>Current Changes due to Applied Field and Temperature</vt:lpstr>
      <vt:lpstr>Current Changes due to Applied Field and Temperature</vt:lpstr>
      <vt:lpstr>Current Changes due to Applied Field and Temperature</vt:lpstr>
      <vt:lpstr>Current Changes due to Applied Field and Temperature</vt:lpstr>
      <vt:lpstr>Needed Information for HTS Leads</vt:lpstr>
      <vt:lpstr>Heat Exchanger cap</vt:lpstr>
      <vt:lpstr>Gas insulation</vt:lpstr>
      <vt:lpstr>Optimization of Leads</vt:lpstr>
      <vt:lpstr>Accepted Concepts</vt:lpstr>
      <vt:lpstr>Rejected Concepts </vt:lpstr>
      <vt:lpstr>Further Calculation</vt:lpstr>
      <vt:lpstr>Questions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cmstest</cp:lastModifiedBy>
  <cp:revision>65</cp:revision>
  <dcterms:created xsi:type="dcterms:W3CDTF">2011-11-14T18:02:23Z</dcterms:created>
  <dcterms:modified xsi:type="dcterms:W3CDTF">2011-11-15T17:00:49Z</dcterms:modified>
</cp:coreProperties>
</file>