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79" r:id="rId2"/>
    <p:sldId id="280" r:id="rId3"/>
    <p:sldId id="362" r:id="rId4"/>
    <p:sldId id="364" r:id="rId5"/>
    <p:sldId id="365" r:id="rId6"/>
    <p:sldId id="367" r:id="rId7"/>
    <p:sldId id="368" r:id="rId8"/>
    <p:sldId id="369" r:id="rId9"/>
    <p:sldId id="370" r:id="rId10"/>
    <p:sldId id="371" r:id="rId11"/>
    <p:sldId id="372" r:id="rId12"/>
    <p:sldId id="373" r:id="rId13"/>
    <p:sldId id="374" r:id="rId14"/>
    <p:sldId id="375" r:id="rId15"/>
    <p:sldId id="376"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22" r:id="rId30"/>
    <p:sldId id="323" r:id="rId31"/>
    <p:sldId id="308" r:id="rId32"/>
    <p:sldId id="309" r:id="rId33"/>
    <p:sldId id="310" r:id="rId34"/>
    <p:sldId id="311" r:id="rId35"/>
    <p:sldId id="312" r:id="rId36"/>
    <p:sldId id="313" r:id="rId37"/>
    <p:sldId id="321"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17" r:id="rId77"/>
    <p:sldId id="318" r:id="rId78"/>
    <p:sldId id="319" r:id="rId79"/>
    <p:sldId id="32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94660"/>
  </p:normalViewPr>
  <p:slideViewPr>
    <p:cSldViewPr snapToGrid="0" snapToObjects="1">
      <p:cViewPr>
        <p:scale>
          <a:sx n="90" d="100"/>
          <a:sy n="90" d="100"/>
        </p:scale>
        <p:origin x="-834" y="5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B6C36-530F-4493-87EA-457505B36766}" type="datetimeFigureOut">
              <a:rPr lang="en-US" smtClean="0"/>
              <a:pPr/>
              <a:t>12/6/2011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78E10-4E74-4EA4-91F6-C9DD1BF816C0}" type="slidenum">
              <a:rPr lang="en-US" smtClean="0"/>
              <a:pPr/>
              <a:t>‹#›</a:t>
            </a:fld>
            <a:endParaRPr lang="en-US"/>
          </a:p>
        </p:txBody>
      </p:sp>
    </p:spTree>
    <p:extLst>
      <p:ext uri="{BB962C8B-B14F-4D97-AF65-F5344CB8AC3E}">
        <p14:creationId xmlns:p14="http://schemas.microsoft.com/office/powerpoint/2010/main" val="30719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52E28-D4B1-4EF1-96F4-7E13DD293078}" type="slidenum">
              <a:rPr lang="en-US" smtClean="0"/>
              <a:pPr/>
              <a:t>56</a:t>
            </a:fld>
            <a:endParaRPr lang="en-US"/>
          </a:p>
        </p:txBody>
      </p:sp>
    </p:spTree>
    <p:extLst>
      <p:ext uri="{BB962C8B-B14F-4D97-AF65-F5344CB8AC3E}">
        <p14:creationId xmlns:p14="http://schemas.microsoft.com/office/powerpoint/2010/main" val="82557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E36636D-D922-432D-A958-524484B5923D}" type="datetimeFigureOut">
              <a:rPr lang="en-US" smtClean="0"/>
              <a:pPr/>
              <a:t>12/6/2011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F28FB93-0A08-4E7D-8E63-9EFA29F1E09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36636D-D922-432D-A958-524484B5923D}"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36636D-D922-432D-A958-524484B5923D}" type="datetimeFigureOut">
              <a:rPr lang="en-US" smtClean="0"/>
              <a:pPr/>
              <a:t>12/6/2011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E36636D-D922-432D-A958-524484B5923D}" type="datetimeFigureOut">
              <a:rPr lang="en-US" smtClean="0"/>
              <a:pPr/>
              <a:t>12/6/2011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36636D-D922-432D-A958-524484B5923D}"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F28FB93-0A08-4E7D-8E63-9EFA29F1E09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36636D-D922-432D-A958-524484B5923D}" type="datetimeFigureOut">
              <a:rPr lang="en-US" smtClean="0"/>
              <a:pPr/>
              <a:t>12/6/2011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F28FB93-0A08-4E7D-8E63-9EFA29F1E093}"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851648" cy="2667000"/>
          </a:xfrm>
        </p:spPr>
        <p:txBody>
          <a:bodyPr anchor="ctr">
            <a:normAutofit fontScale="90000"/>
          </a:bodyPr>
          <a:lstStyle/>
          <a:p>
            <a:pPr algn="ctr"/>
            <a:r>
              <a:rPr lang="en-US" sz="3200" dirty="0" smtClean="0"/>
              <a:t>Team #2 </a:t>
            </a:r>
            <a:br>
              <a:rPr lang="en-US" sz="3200" dirty="0" smtClean="0"/>
            </a:br>
            <a:r>
              <a:rPr lang="en-US" sz="3200" dirty="0" smtClean="0"/>
              <a:t>Solar Car Project</a:t>
            </a:r>
            <a:br>
              <a:rPr lang="en-US" sz="3200" dirty="0" smtClean="0"/>
            </a:br>
            <a:r>
              <a:rPr lang="en-US" sz="3200" dirty="0" smtClean="0"/>
              <a:t>Senior Design 2011 – 2012</a:t>
            </a:r>
            <a:br>
              <a:rPr lang="en-US" sz="3200" dirty="0" smtClean="0"/>
            </a:br>
            <a:r>
              <a:rPr lang="en-US" sz="3200" dirty="0" smtClean="0"/>
              <a:t/>
            </a:r>
            <a:br>
              <a:rPr lang="en-US" sz="3200" dirty="0" smtClean="0"/>
            </a:br>
            <a:r>
              <a:rPr lang="en-US" sz="3200" dirty="0" smtClean="0"/>
              <a:t/>
            </a:r>
            <a:br>
              <a:rPr lang="en-US" sz="3200" dirty="0" smtClean="0"/>
            </a:br>
            <a:endParaRPr lang="en-US" sz="3200" dirty="0"/>
          </a:p>
        </p:txBody>
      </p:sp>
      <p:sp>
        <p:nvSpPr>
          <p:cNvPr id="7" name="TextBox 6"/>
          <p:cNvSpPr txBox="1"/>
          <p:nvPr/>
        </p:nvSpPr>
        <p:spPr>
          <a:xfrm>
            <a:off x="609600" y="1470992"/>
            <a:ext cx="4696949" cy="2246769"/>
          </a:xfrm>
          <a:prstGeom prst="rect">
            <a:avLst/>
          </a:prstGeom>
          <a:noFill/>
        </p:spPr>
        <p:txBody>
          <a:bodyPr wrap="square" rtlCol="0">
            <a:spAutoFit/>
          </a:bodyPr>
          <a:lstStyle/>
          <a:p>
            <a:pPr marL="658368" lvl="1" indent="-246888">
              <a:spcBef>
                <a:spcPts val="300"/>
              </a:spcBef>
              <a:buClr>
                <a:schemeClr val="accent2"/>
              </a:buClr>
              <a:defRPr/>
            </a:pPr>
            <a:r>
              <a:rPr lang="en-US" sz="2600" u="sng" dirty="0" smtClean="0">
                <a:solidFill>
                  <a:schemeClr val="tx1">
                    <a:lumMod val="95000"/>
                    <a:lumOff val="5000"/>
                  </a:schemeClr>
                </a:solidFill>
              </a:rPr>
              <a:t>Electrical Team:</a:t>
            </a:r>
          </a:p>
          <a:p>
            <a:pPr marL="658368" lvl="1" indent="-246888">
              <a:spcBef>
                <a:spcPts val="300"/>
              </a:spcBef>
              <a:buClr>
                <a:schemeClr val="accent2"/>
              </a:buClr>
              <a:defRPr/>
            </a:pPr>
            <a:r>
              <a:rPr lang="en-US" sz="2600" dirty="0" smtClean="0">
                <a:solidFill>
                  <a:schemeClr val="tx1">
                    <a:lumMod val="95000"/>
                    <a:lumOff val="5000"/>
                  </a:schemeClr>
                </a:solidFill>
              </a:rPr>
              <a:t>Shawn </a:t>
            </a:r>
            <a:r>
              <a:rPr lang="en-US" sz="2600" dirty="0" err="1" smtClean="0">
                <a:solidFill>
                  <a:schemeClr val="tx1">
                    <a:lumMod val="95000"/>
                    <a:lumOff val="5000"/>
                  </a:schemeClr>
                </a:solidFill>
              </a:rPr>
              <a:t>Ryster</a:t>
            </a:r>
            <a:r>
              <a:rPr lang="en-US" sz="2600" dirty="0" smtClean="0">
                <a:solidFill>
                  <a:schemeClr val="tx1">
                    <a:lumMod val="95000"/>
                    <a:lumOff val="5000"/>
                  </a:schemeClr>
                </a:solidFill>
              </a:rPr>
              <a:t> </a:t>
            </a:r>
          </a:p>
          <a:p>
            <a:pPr marL="658368" lvl="1" indent="-246888">
              <a:spcBef>
                <a:spcPts val="300"/>
              </a:spcBef>
              <a:buClr>
                <a:schemeClr val="accent2"/>
              </a:buClr>
              <a:defRPr/>
            </a:pPr>
            <a:r>
              <a:rPr lang="en-US" sz="2600" dirty="0" smtClean="0">
                <a:solidFill>
                  <a:schemeClr val="tx1">
                    <a:lumMod val="95000"/>
                    <a:lumOff val="5000"/>
                  </a:schemeClr>
                </a:solidFill>
              </a:rPr>
              <a:t>Patrick </a:t>
            </a:r>
            <a:r>
              <a:rPr lang="en-US" sz="2600" dirty="0" err="1" smtClean="0">
                <a:solidFill>
                  <a:schemeClr val="tx1">
                    <a:lumMod val="95000"/>
                    <a:lumOff val="5000"/>
                  </a:schemeClr>
                </a:solidFill>
              </a:rPr>
              <a:t>Breslend</a:t>
            </a:r>
            <a:r>
              <a:rPr lang="en-US" sz="2600" dirty="0" smtClean="0">
                <a:solidFill>
                  <a:schemeClr val="tx1">
                    <a:lumMod val="95000"/>
                    <a:lumOff val="5000"/>
                  </a:schemeClr>
                </a:solidFill>
              </a:rPr>
              <a:t> </a:t>
            </a:r>
          </a:p>
          <a:p>
            <a:pPr marL="658368" lvl="1" indent="-246888">
              <a:spcBef>
                <a:spcPts val="300"/>
              </a:spcBef>
              <a:buClr>
                <a:schemeClr val="accent2"/>
              </a:buClr>
              <a:defRPr/>
            </a:pPr>
            <a:r>
              <a:rPr lang="en-US" sz="2600" dirty="0" smtClean="0">
                <a:solidFill>
                  <a:schemeClr val="tx1">
                    <a:lumMod val="95000"/>
                    <a:lumOff val="5000"/>
                  </a:schemeClr>
                </a:solidFill>
              </a:rPr>
              <a:t>Greg Proctor </a:t>
            </a:r>
          </a:p>
          <a:p>
            <a:pPr marL="658368" lvl="1" indent="-246888">
              <a:spcBef>
                <a:spcPts val="300"/>
              </a:spcBef>
              <a:buClr>
                <a:schemeClr val="accent2"/>
              </a:buClr>
              <a:defRPr/>
            </a:pPr>
            <a:r>
              <a:rPr lang="en-US" sz="2600" dirty="0" smtClean="0">
                <a:solidFill>
                  <a:schemeClr val="tx1">
                    <a:lumMod val="95000"/>
                    <a:lumOff val="5000"/>
                  </a:schemeClr>
                </a:solidFill>
              </a:rPr>
              <a:t>Jordan Eldridge </a:t>
            </a:r>
          </a:p>
        </p:txBody>
      </p:sp>
      <p:sp>
        <p:nvSpPr>
          <p:cNvPr id="8" name="TextBox 7"/>
          <p:cNvSpPr txBox="1"/>
          <p:nvPr/>
        </p:nvSpPr>
        <p:spPr>
          <a:xfrm>
            <a:off x="5193639" y="1470992"/>
            <a:ext cx="3267609" cy="1808187"/>
          </a:xfrm>
          <a:prstGeom prst="rect">
            <a:avLst/>
          </a:prstGeom>
          <a:noFill/>
        </p:spPr>
        <p:txBody>
          <a:bodyPr wrap="square" rtlCol="0">
            <a:spAutoFit/>
          </a:bodyPr>
          <a:lstStyle/>
          <a:p>
            <a:pPr marL="365760" lvl="0" indent="-256032">
              <a:spcBef>
                <a:spcPts val="300"/>
              </a:spcBef>
              <a:buClr>
                <a:schemeClr val="accent3"/>
              </a:buClr>
              <a:defRPr/>
            </a:pPr>
            <a:r>
              <a:rPr lang="en-US" sz="2600" u="sng" dirty="0" smtClean="0">
                <a:solidFill>
                  <a:schemeClr val="tx1">
                    <a:lumMod val="95000"/>
                    <a:lumOff val="5000"/>
                  </a:schemeClr>
                </a:solidFill>
              </a:rPr>
              <a:t>Mechanical Team:</a:t>
            </a:r>
          </a:p>
          <a:p>
            <a:pPr marL="365760" lvl="0" indent="-256032">
              <a:spcBef>
                <a:spcPts val="300"/>
              </a:spcBef>
              <a:buClr>
                <a:schemeClr val="accent3"/>
              </a:buClr>
              <a:defRPr/>
            </a:pPr>
            <a:r>
              <a:rPr lang="en-US" sz="2600" dirty="0" smtClean="0">
                <a:solidFill>
                  <a:schemeClr val="tx1">
                    <a:lumMod val="95000"/>
                    <a:lumOff val="5000"/>
                  </a:schemeClr>
                </a:solidFill>
              </a:rPr>
              <a:t>Valerie </a:t>
            </a:r>
            <a:r>
              <a:rPr lang="en-US" sz="2600" dirty="0" err="1" smtClean="0">
                <a:solidFill>
                  <a:schemeClr val="tx1">
                    <a:lumMod val="95000"/>
                    <a:lumOff val="5000"/>
                  </a:schemeClr>
                </a:solidFill>
              </a:rPr>
              <a:t>Pezzullo</a:t>
            </a:r>
            <a:endParaRPr lang="en-US" sz="2600" dirty="0" smtClean="0">
              <a:solidFill>
                <a:schemeClr val="tx1">
                  <a:lumMod val="95000"/>
                  <a:lumOff val="5000"/>
                </a:schemeClr>
              </a:solidFill>
            </a:endParaRPr>
          </a:p>
          <a:p>
            <a:pPr marL="365760" lvl="0" indent="-256032">
              <a:spcBef>
                <a:spcPts val="300"/>
              </a:spcBef>
              <a:buClr>
                <a:schemeClr val="accent3"/>
              </a:buClr>
              <a:defRPr/>
            </a:pPr>
            <a:r>
              <a:rPr lang="en-US" sz="2600" dirty="0" smtClean="0">
                <a:solidFill>
                  <a:schemeClr val="tx1">
                    <a:lumMod val="95000"/>
                    <a:lumOff val="5000"/>
                  </a:schemeClr>
                </a:solidFill>
              </a:rPr>
              <a:t>Bradford Burke</a:t>
            </a:r>
          </a:p>
          <a:p>
            <a:pPr marL="365760" lvl="0" indent="-256032">
              <a:spcBef>
                <a:spcPts val="300"/>
              </a:spcBef>
              <a:buClr>
                <a:schemeClr val="accent3"/>
              </a:buClr>
              <a:defRPr/>
            </a:pPr>
            <a:r>
              <a:rPr lang="en-US" sz="2600" dirty="0" smtClean="0">
                <a:solidFill>
                  <a:schemeClr val="tx1">
                    <a:lumMod val="95000"/>
                    <a:lumOff val="5000"/>
                  </a:schemeClr>
                </a:solidFill>
              </a:rPr>
              <a:t>Tyler Holes</a:t>
            </a:r>
            <a:endParaRPr lang="en-US" sz="2600" dirty="0"/>
          </a:p>
        </p:txBody>
      </p:sp>
      <p:pic>
        <p:nvPicPr>
          <p:cNvPr id="4100" name="Picture 4"/>
          <p:cNvPicPr>
            <a:picLocks noChangeAspect="1" noChangeArrowheads="1"/>
          </p:cNvPicPr>
          <p:nvPr/>
        </p:nvPicPr>
        <p:blipFill>
          <a:blip r:embed="rId2" cstate="print"/>
          <a:srcRect/>
          <a:stretch>
            <a:fillRect/>
          </a:stretch>
        </p:blipFill>
        <p:spPr bwMode="auto">
          <a:xfrm>
            <a:off x="-1" y="4855778"/>
            <a:ext cx="9289539" cy="200222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893689" y="3896011"/>
            <a:ext cx="5338640" cy="2809589"/>
          </a:xfrm>
          <a:prstGeom prst="rect">
            <a:avLst/>
          </a:prstGeom>
          <a:noFill/>
          <a:ln w="9525">
            <a:noFill/>
            <a:miter lim="800000"/>
            <a:headEnd/>
            <a:tailEnd/>
          </a:ln>
        </p:spPr>
      </p:pic>
    </p:spTree>
    <p:extLst>
      <p:ext uri="{BB962C8B-B14F-4D97-AF65-F5344CB8AC3E}">
        <p14:creationId xmlns:p14="http://schemas.microsoft.com/office/powerpoint/2010/main" val="216740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MPPT top level</a:t>
            </a:r>
            <a:endParaRPr lang="en-US"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076449"/>
            <a:ext cx="8077199" cy="339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375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b="1" dirty="0" smtClean="0"/>
              <a:t>MPPT algorithm</a:t>
            </a:r>
            <a:endParaRPr lang="en-US" b="1" dirty="0"/>
          </a:p>
        </p:txBody>
      </p:sp>
      <p:sp>
        <p:nvSpPr>
          <p:cNvPr id="8" name="Text Placeholder 7"/>
          <p:cNvSpPr>
            <a:spLocks noGrp="1"/>
          </p:cNvSpPr>
          <p:nvPr>
            <p:ph type="body" idx="1"/>
          </p:nvPr>
        </p:nvSpPr>
        <p:spPr/>
        <p:txBody>
          <a:bodyPr/>
          <a:lstStyle/>
          <a:p>
            <a:pPr algn="ctr"/>
            <a:r>
              <a:rPr lang="en-US" dirty="0" smtClean="0"/>
              <a:t>Perturb and Observe</a:t>
            </a:r>
            <a:endParaRPr lang="en-US" dirty="0"/>
          </a:p>
        </p:txBody>
      </p:sp>
      <p:sp>
        <p:nvSpPr>
          <p:cNvPr id="9" name="Text Placeholder 8"/>
          <p:cNvSpPr>
            <a:spLocks noGrp="1"/>
          </p:cNvSpPr>
          <p:nvPr>
            <p:ph type="body" sz="half" idx="3"/>
          </p:nvPr>
        </p:nvSpPr>
        <p:spPr/>
        <p:txBody>
          <a:bodyPr/>
          <a:lstStyle/>
          <a:p>
            <a:pPr algn="ctr"/>
            <a:r>
              <a:rPr lang="en-US" dirty="0" smtClean="0">
                <a:solidFill>
                  <a:schemeClr val="accent1">
                    <a:lumMod val="50000"/>
                  </a:schemeClr>
                </a:solidFill>
              </a:rPr>
              <a:t>Incremental Conductance</a:t>
            </a:r>
            <a:endParaRPr lang="en-US" dirty="0">
              <a:solidFill>
                <a:schemeClr val="accent1">
                  <a:lumMod val="50000"/>
                </a:schemeClr>
              </a:solidFill>
            </a:endParaRPr>
          </a:p>
        </p:txBody>
      </p:sp>
      <p:pic>
        <p:nvPicPr>
          <p:cNvPr id="7" name="Content Placeholder 6"/>
          <p:cNvPicPr>
            <a:picLocks noGrp="1" noChangeAspect="1"/>
          </p:cNvPicPr>
          <p:nvPr>
            <p:ph sz="quarter" idx="2"/>
          </p:nvPr>
        </p:nvPicPr>
        <p:blipFill>
          <a:blip r:embed="rId2" cstate="email">
            <a:extLst>
              <a:ext uri="{28A0092B-C50C-407E-A947-70E740481C1C}">
                <a14:useLocalDpi xmlns:a14="http://schemas.microsoft.com/office/drawing/2010/main" val="0"/>
              </a:ext>
            </a:extLst>
          </a:blip>
          <a:stretch>
            <a:fillRect/>
          </a:stretch>
        </p:blipFill>
        <p:spPr>
          <a:xfrm>
            <a:off x="1032594" y="2514600"/>
            <a:ext cx="2889399" cy="3846513"/>
          </a:xfrm>
        </p:spPr>
      </p:pic>
      <p:pic>
        <p:nvPicPr>
          <p:cNvPr id="11" name="Content Placeholder 10"/>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4645025" y="2590800"/>
            <a:ext cx="4041775" cy="3657599"/>
          </a:xfrm>
        </p:spPr>
      </p:pic>
      <p:sp>
        <p:nvSpPr>
          <p:cNvPr id="12" name="Plus 11"/>
          <p:cNvSpPr/>
          <p:nvPr/>
        </p:nvSpPr>
        <p:spPr>
          <a:xfrm>
            <a:off x="2653048" y="6019800"/>
            <a:ext cx="304800" cy="304800"/>
          </a:xfrm>
          <a:prstGeom prst="mathPlus">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p:cNvSpPr/>
          <p:nvPr/>
        </p:nvSpPr>
        <p:spPr>
          <a:xfrm>
            <a:off x="3810000" y="4876800"/>
            <a:ext cx="228600" cy="228600"/>
          </a:xfrm>
          <a:prstGeom prst="mathMinu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975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r>
              <a:rPr lang="en-US" dirty="0" smtClean="0"/>
              <a:t>Current and Voltage Transducers</a:t>
            </a:r>
            <a:endParaRPr lang="en-US" dirty="0"/>
          </a:p>
        </p:txBody>
      </p:sp>
      <p:sp>
        <p:nvSpPr>
          <p:cNvPr id="6" name="Text Placeholder 5"/>
          <p:cNvSpPr>
            <a:spLocks noGrp="1"/>
          </p:cNvSpPr>
          <p:nvPr>
            <p:ph type="body" idx="1"/>
          </p:nvPr>
        </p:nvSpPr>
        <p:spPr>
          <a:xfrm>
            <a:off x="457200" y="1855248"/>
            <a:ext cx="4040188" cy="2488152"/>
          </a:xfrm>
        </p:spPr>
        <p:txBody>
          <a:bodyPr/>
          <a:lstStyle/>
          <a:p>
            <a:pPr algn="ctr"/>
            <a:r>
              <a:rPr lang="en-US" dirty="0" smtClean="0"/>
              <a:t>Current Transducer</a:t>
            </a:r>
          </a:p>
          <a:p>
            <a:pPr algn="ctr"/>
            <a:r>
              <a:rPr lang="en-US" dirty="0" smtClean="0"/>
              <a:t>Tamura </a:t>
            </a:r>
            <a:r>
              <a:rPr lang="en-US" b="0" dirty="0" smtClean="0"/>
              <a:t>S22P015S05</a:t>
            </a:r>
          </a:p>
          <a:p>
            <a:pPr algn="ctr"/>
            <a:r>
              <a:rPr lang="en-US" b="0" dirty="0" smtClean="0"/>
              <a:t>-15A to 15 A</a:t>
            </a:r>
          </a:p>
          <a:p>
            <a:pPr algn="ctr"/>
            <a:r>
              <a:rPr lang="en-US" b="0" dirty="0" smtClean="0"/>
              <a:t>5 V supply</a:t>
            </a:r>
          </a:p>
          <a:p>
            <a:pPr algn="ctr"/>
            <a:r>
              <a:rPr lang="en-US" b="0" dirty="0" smtClean="0"/>
              <a:t>$15.88</a:t>
            </a:r>
            <a:endParaRPr lang="en-US" dirty="0"/>
          </a:p>
        </p:txBody>
      </p:sp>
      <p:sp>
        <p:nvSpPr>
          <p:cNvPr id="7" name="Text Placeholder 6"/>
          <p:cNvSpPr>
            <a:spLocks noGrp="1"/>
          </p:cNvSpPr>
          <p:nvPr>
            <p:ph type="body" sz="half" idx="3"/>
          </p:nvPr>
        </p:nvSpPr>
        <p:spPr>
          <a:xfrm>
            <a:off x="4495800" y="4648200"/>
            <a:ext cx="4041775" cy="1721643"/>
          </a:xfrm>
        </p:spPr>
        <p:txBody>
          <a:bodyPr>
            <a:normAutofit fontScale="92500" lnSpcReduction="20000"/>
          </a:bodyPr>
          <a:lstStyle/>
          <a:p>
            <a:pPr algn="ctr"/>
            <a:r>
              <a:rPr lang="en-US" dirty="0" smtClean="0"/>
              <a:t>Voltage Transducer</a:t>
            </a:r>
          </a:p>
          <a:p>
            <a:pPr algn="ctr"/>
            <a:r>
              <a:rPr lang="en-US" dirty="0" smtClean="0"/>
              <a:t>LEM USA Inc</a:t>
            </a:r>
            <a:r>
              <a:rPr lang="en-US" dirty="0"/>
              <a:t>. </a:t>
            </a:r>
            <a:r>
              <a:rPr lang="en-US" dirty="0" smtClean="0"/>
              <a:t>- </a:t>
            </a:r>
            <a:r>
              <a:rPr lang="en-US" b="0" dirty="0"/>
              <a:t>LV </a:t>
            </a:r>
            <a:r>
              <a:rPr lang="en-US" b="0" dirty="0" smtClean="0"/>
              <a:t>20-P</a:t>
            </a:r>
          </a:p>
          <a:p>
            <a:pPr algn="ctr"/>
            <a:r>
              <a:rPr lang="en-US" b="0" dirty="0" smtClean="0"/>
              <a:t>0 -600 V</a:t>
            </a:r>
          </a:p>
          <a:p>
            <a:pPr algn="ctr"/>
            <a:r>
              <a:rPr lang="en-US" b="0" dirty="0" smtClean="0"/>
              <a:t>15 V supply</a:t>
            </a:r>
          </a:p>
          <a:p>
            <a:pPr algn="ctr"/>
            <a:r>
              <a:rPr lang="en-US" b="0" dirty="0" smtClean="0"/>
              <a:t>$36.60</a:t>
            </a:r>
            <a:endParaRPr lang="en-US" dirty="0"/>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143000" y="4191000"/>
            <a:ext cx="2575775" cy="2575775"/>
          </a:xfrm>
        </p:spPr>
      </p:pic>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86400" y="1981200"/>
            <a:ext cx="2246313" cy="2246313"/>
          </a:xfrm>
        </p:spPr>
      </p:pic>
    </p:spTree>
    <p:extLst>
      <p:ext uri="{BB962C8B-B14F-4D97-AF65-F5344CB8AC3E}">
        <p14:creationId xmlns:p14="http://schemas.microsoft.com/office/powerpoint/2010/main" val="498832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Inductor and Capacitor Values</a:t>
            </a:r>
            <a:endParaRPr lang="en-US" dirty="0"/>
          </a:p>
        </p:txBody>
      </p:sp>
      <p:sp>
        <p:nvSpPr>
          <p:cNvPr id="6" name="Text Placeholder 5"/>
          <p:cNvSpPr>
            <a:spLocks noGrp="1"/>
          </p:cNvSpPr>
          <p:nvPr>
            <p:ph type="body" idx="1"/>
          </p:nvPr>
        </p:nvSpPr>
        <p:spPr>
          <a:xfrm>
            <a:off x="457200" y="1855248"/>
            <a:ext cx="4040188" cy="2488152"/>
          </a:xfrm>
        </p:spPr>
        <p:txBody>
          <a:bodyPr/>
          <a:lstStyle/>
          <a:p>
            <a:pPr algn="ctr"/>
            <a:r>
              <a:rPr lang="en-US" dirty="0" smtClean="0"/>
              <a:t>Inductor (1 </a:t>
            </a:r>
            <a:r>
              <a:rPr lang="en-US" dirty="0" err="1" smtClean="0"/>
              <a:t>mH</a:t>
            </a:r>
            <a:r>
              <a:rPr lang="en-US" dirty="0" smtClean="0"/>
              <a:t>)</a:t>
            </a:r>
          </a:p>
          <a:p>
            <a:pPr algn="ctr"/>
            <a:r>
              <a:rPr lang="en-US" dirty="0" err="1" smtClean="0"/>
              <a:t>Wurth</a:t>
            </a:r>
            <a:r>
              <a:rPr lang="en-US" dirty="0" smtClean="0"/>
              <a:t> Electronics</a:t>
            </a:r>
          </a:p>
          <a:p>
            <a:pPr algn="ctr"/>
            <a:r>
              <a:rPr lang="en-US" dirty="0" smtClean="0"/>
              <a:t> </a:t>
            </a:r>
            <a:r>
              <a:rPr lang="en-US" b="0" dirty="0" smtClean="0"/>
              <a:t>744824101</a:t>
            </a:r>
          </a:p>
          <a:p>
            <a:pPr algn="ctr"/>
            <a:r>
              <a:rPr lang="en-US" b="0" dirty="0" smtClean="0"/>
              <a:t>10 A max (DC)</a:t>
            </a:r>
          </a:p>
          <a:p>
            <a:pPr algn="ctr"/>
            <a:r>
              <a:rPr lang="en-US" b="0" dirty="0" smtClean="0"/>
              <a:t>$5.62</a:t>
            </a:r>
            <a:endParaRPr lang="en-US" dirty="0"/>
          </a:p>
        </p:txBody>
      </p:sp>
      <p:sp>
        <p:nvSpPr>
          <p:cNvPr id="7" name="Text Placeholder 6"/>
          <p:cNvSpPr>
            <a:spLocks noGrp="1"/>
          </p:cNvSpPr>
          <p:nvPr>
            <p:ph type="body" sz="half" idx="3"/>
          </p:nvPr>
        </p:nvSpPr>
        <p:spPr>
          <a:xfrm>
            <a:off x="4495800" y="4191000"/>
            <a:ext cx="4041775" cy="1721643"/>
          </a:xfrm>
        </p:spPr>
        <p:txBody>
          <a:bodyPr>
            <a:normAutofit fontScale="77500" lnSpcReduction="20000"/>
          </a:bodyPr>
          <a:lstStyle/>
          <a:p>
            <a:pPr algn="ctr"/>
            <a:r>
              <a:rPr lang="en-US" dirty="0" smtClean="0"/>
              <a:t>Capacitor (1.5 mF)</a:t>
            </a:r>
          </a:p>
          <a:p>
            <a:pPr algn="ctr"/>
            <a:r>
              <a:rPr lang="en-US" dirty="0" smtClean="0"/>
              <a:t>Panasonic </a:t>
            </a:r>
          </a:p>
          <a:p>
            <a:pPr algn="ctr"/>
            <a:r>
              <a:rPr lang="en-US" b="0" dirty="0" smtClean="0"/>
              <a:t>EET-UQ2C152JA</a:t>
            </a:r>
            <a:endParaRPr lang="en-US" b="0" dirty="0"/>
          </a:p>
          <a:p>
            <a:pPr algn="ctr"/>
            <a:r>
              <a:rPr lang="en-US" b="0" dirty="0" smtClean="0"/>
              <a:t>0 -1600 V</a:t>
            </a:r>
          </a:p>
          <a:p>
            <a:pPr algn="ctr"/>
            <a:r>
              <a:rPr lang="en-US" b="0" dirty="0" smtClean="0"/>
              <a:t>3.75 A ripple current</a:t>
            </a:r>
          </a:p>
          <a:p>
            <a:pPr algn="ctr"/>
            <a:r>
              <a:rPr lang="en-US" b="0" dirty="0" smtClean="0"/>
              <a:t>$4.29</a:t>
            </a:r>
            <a:endParaRPr lang="en-US" dirty="0"/>
          </a:p>
        </p:txBody>
      </p:sp>
      <p:pic>
        <p:nvPicPr>
          <p:cNvPr id="8" name="Content Placeholder 7"/>
          <p:cNvPicPr>
            <a:picLocks noGrp="1" noChangeAspect="1"/>
          </p:cNvPicPr>
          <p:nvPr>
            <p:ph sz="quarter" idx="2"/>
          </p:nvPr>
        </p:nvPicPr>
        <p:blipFill>
          <a:blip r:embed="rId2" cstate="email">
            <a:extLst>
              <a:ext uri="{28A0092B-C50C-407E-A947-70E740481C1C}">
                <a14:useLocalDpi xmlns:a14="http://schemas.microsoft.com/office/drawing/2010/main" val="0"/>
              </a:ext>
            </a:extLst>
          </a:blip>
          <a:stretch>
            <a:fillRect/>
          </a:stretch>
        </p:blipFill>
        <p:spPr>
          <a:xfrm>
            <a:off x="1066800" y="4267200"/>
            <a:ext cx="2590800" cy="2461260"/>
          </a:xfr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19800" y="2133600"/>
            <a:ext cx="1362075" cy="1419627"/>
          </a:xfrm>
        </p:spPr>
      </p:pic>
    </p:spTree>
    <p:extLst>
      <p:ext uri="{BB962C8B-B14F-4D97-AF65-F5344CB8AC3E}">
        <p14:creationId xmlns:p14="http://schemas.microsoft.com/office/powerpoint/2010/main" val="981028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MOSFET and Diode</a:t>
            </a:r>
            <a:endParaRPr lang="en-US" dirty="0"/>
          </a:p>
        </p:txBody>
      </p:sp>
      <p:sp>
        <p:nvSpPr>
          <p:cNvPr id="6" name="Text Placeholder 5"/>
          <p:cNvSpPr>
            <a:spLocks noGrp="1"/>
          </p:cNvSpPr>
          <p:nvPr>
            <p:ph type="body" idx="1"/>
          </p:nvPr>
        </p:nvSpPr>
        <p:spPr>
          <a:xfrm>
            <a:off x="457200" y="1600200"/>
            <a:ext cx="4040188" cy="2743200"/>
          </a:xfrm>
        </p:spPr>
        <p:txBody>
          <a:bodyPr/>
          <a:lstStyle/>
          <a:p>
            <a:pPr algn="ctr"/>
            <a:r>
              <a:rPr lang="en-US" dirty="0" smtClean="0"/>
              <a:t>MOSFET</a:t>
            </a:r>
          </a:p>
          <a:p>
            <a:pPr algn="ctr"/>
            <a:r>
              <a:rPr lang="en-US" dirty="0" smtClean="0"/>
              <a:t>IXYS</a:t>
            </a:r>
          </a:p>
          <a:p>
            <a:pPr algn="ctr"/>
            <a:r>
              <a:rPr lang="en-US" dirty="0" smtClean="0"/>
              <a:t> </a:t>
            </a:r>
            <a:r>
              <a:rPr lang="en-US" b="0" dirty="0" smtClean="0"/>
              <a:t>IXTH11P50</a:t>
            </a:r>
          </a:p>
          <a:p>
            <a:pPr algn="ctr"/>
            <a:r>
              <a:rPr lang="en-US" b="0" dirty="0" smtClean="0"/>
              <a:t>11 A max (DC)</a:t>
            </a:r>
          </a:p>
          <a:p>
            <a:pPr algn="ctr"/>
            <a:r>
              <a:rPr lang="en-US" b="0" dirty="0" smtClean="0"/>
              <a:t>500 V drain to source max</a:t>
            </a:r>
          </a:p>
          <a:p>
            <a:pPr algn="ctr"/>
            <a:r>
              <a:rPr lang="en-US" b="0" dirty="0" smtClean="0"/>
              <a:t>$8.58</a:t>
            </a:r>
            <a:endParaRPr lang="en-US" dirty="0"/>
          </a:p>
        </p:txBody>
      </p:sp>
      <p:sp>
        <p:nvSpPr>
          <p:cNvPr id="7" name="Text Placeholder 6"/>
          <p:cNvSpPr>
            <a:spLocks noGrp="1"/>
          </p:cNvSpPr>
          <p:nvPr>
            <p:ph type="body" sz="half" idx="3"/>
          </p:nvPr>
        </p:nvSpPr>
        <p:spPr>
          <a:xfrm>
            <a:off x="4495800" y="4191000"/>
            <a:ext cx="4041775" cy="1721643"/>
          </a:xfrm>
        </p:spPr>
        <p:txBody>
          <a:bodyPr>
            <a:normAutofit fontScale="77500" lnSpcReduction="20000"/>
          </a:bodyPr>
          <a:lstStyle/>
          <a:p>
            <a:pPr algn="ctr"/>
            <a:r>
              <a:rPr lang="en-US" dirty="0" err="1" smtClean="0"/>
              <a:t>Schottky</a:t>
            </a:r>
            <a:r>
              <a:rPr lang="en-US" dirty="0" smtClean="0"/>
              <a:t> Diode</a:t>
            </a:r>
          </a:p>
          <a:p>
            <a:pPr algn="ctr"/>
            <a:r>
              <a:rPr lang="en-US" dirty="0" smtClean="0"/>
              <a:t>Vishay </a:t>
            </a:r>
          </a:p>
          <a:p>
            <a:pPr algn="ctr"/>
            <a:r>
              <a:rPr lang="en-US" b="0" dirty="0" smtClean="0">
                <a:latin typeface="Times New Roman" pitchFamily="18" charset="0"/>
                <a:cs typeface="Times New Roman" pitchFamily="18" charset="0"/>
              </a:rPr>
              <a:t>8TQ080PBF</a:t>
            </a:r>
            <a:endParaRPr lang="en-US" b="0" dirty="0">
              <a:latin typeface="Times New Roman" pitchFamily="18" charset="0"/>
              <a:cs typeface="Times New Roman" pitchFamily="18" charset="0"/>
            </a:endParaRPr>
          </a:p>
          <a:p>
            <a:pPr algn="ctr"/>
            <a:r>
              <a:rPr lang="en-US" b="0" dirty="0" smtClean="0"/>
              <a:t>8 Amp Max</a:t>
            </a:r>
          </a:p>
          <a:p>
            <a:pPr algn="ctr"/>
            <a:r>
              <a:rPr lang="en-US" b="0" dirty="0" smtClean="0"/>
              <a:t>80 V reverse breakdown voltage</a:t>
            </a:r>
          </a:p>
          <a:p>
            <a:pPr algn="ctr"/>
            <a:r>
              <a:rPr lang="en-US" b="0" dirty="0" smtClean="0"/>
              <a:t>$1.00</a:t>
            </a:r>
            <a:endParaRPr lang="en-US" dirty="0"/>
          </a:p>
        </p:txBody>
      </p:sp>
      <p:pic>
        <p:nvPicPr>
          <p:cNvPr id="4" name="Content Placeholder 3"/>
          <p:cNvPicPr>
            <a:picLocks noGrp="1" noChangeAspect="1"/>
          </p:cNvPicPr>
          <p:nvPr>
            <p:ph sz="quarter" idx="2"/>
          </p:nvPr>
        </p:nvPicPr>
        <p:blipFill>
          <a:blip r:embed="rId2" cstate="email">
            <a:extLst>
              <a:ext uri="{28A0092B-C50C-407E-A947-70E740481C1C}">
                <a14:useLocalDpi xmlns:a14="http://schemas.microsoft.com/office/drawing/2010/main" val="0"/>
              </a:ext>
            </a:extLst>
          </a:blip>
          <a:stretch>
            <a:fillRect/>
          </a:stretch>
        </p:blipFill>
        <p:spPr>
          <a:xfrm>
            <a:off x="1447800" y="4495800"/>
            <a:ext cx="2112963" cy="2112963"/>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0" y="1752600"/>
            <a:ext cx="2286000" cy="2286000"/>
          </a:xfrm>
          <a:prstGeom prst="rect">
            <a:avLst/>
          </a:prstGeom>
        </p:spPr>
      </p:pic>
    </p:spTree>
    <p:extLst>
      <p:ext uri="{BB962C8B-B14F-4D97-AF65-F5344CB8AC3E}">
        <p14:creationId xmlns:p14="http://schemas.microsoft.com/office/powerpoint/2010/main" val="2114189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252069587"/>
              </p:ext>
            </p:extLst>
          </p:nvPr>
        </p:nvGraphicFramePr>
        <p:xfrm>
          <a:off x="457200" y="1600200"/>
          <a:ext cx="8229600" cy="1981200"/>
        </p:xfrm>
        <a:graphic>
          <a:graphicData uri="http://schemas.openxmlformats.org/drawingml/2006/table">
            <a:tbl>
              <a:tblPr firstRow="1" bandRow="1">
                <a:tableStyleId>{5C22544A-7EE6-4342-B048-85BDC9FD1C3A}</a:tableStyleId>
              </a:tblPr>
              <a:tblGrid>
                <a:gridCol w="4953000"/>
                <a:gridCol w="1143000"/>
                <a:gridCol w="1066800"/>
                <a:gridCol w="1066800"/>
              </a:tblGrid>
              <a:tr h="495300">
                <a:tc>
                  <a:txBody>
                    <a:bodyPr/>
                    <a:lstStyle/>
                    <a:p>
                      <a:r>
                        <a:rPr lang="en-US" dirty="0" smtClean="0"/>
                        <a:t>Risk</a:t>
                      </a:r>
                      <a:endParaRPr lang="en-US" dirty="0"/>
                    </a:p>
                  </a:txBody>
                  <a:tcPr/>
                </a:tc>
                <a:tc>
                  <a:txBody>
                    <a:bodyPr/>
                    <a:lstStyle/>
                    <a:p>
                      <a:pPr algn="ctr"/>
                      <a:r>
                        <a:rPr lang="en-US" dirty="0" smtClean="0"/>
                        <a:t>Chance</a:t>
                      </a:r>
                      <a:endParaRPr lang="en-US" dirty="0"/>
                    </a:p>
                  </a:txBody>
                  <a:tcPr/>
                </a:tc>
                <a:tc>
                  <a:txBody>
                    <a:bodyPr/>
                    <a:lstStyle/>
                    <a:p>
                      <a:pPr algn="ctr"/>
                      <a:r>
                        <a:rPr lang="en-US" dirty="0" smtClean="0"/>
                        <a:t>Impact</a:t>
                      </a:r>
                      <a:endParaRPr lang="en-US" dirty="0"/>
                    </a:p>
                  </a:txBody>
                  <a:tcPr/>
                </a:tc>
                <a:tc>
                  <a:txBody>
                    <a:bodyPr/>
                    <a:lstStyle/>
                    <a:p>
                      <a:pPr algn="ctr"/>
                      <a:r>
                        <a:rPr lang="en-US" dirty="0" smtClean="0"/>
                        <a:t>Cost</a:t>
                      </a:r>
                      <a:endParaRPr lang="en-US" dirty="0"/>
                    </a:p>
                  </a:txBody>
                  <a:tcPr/>
                </a:tc>
              </a:tr>
              <a:tr h="495300">
                <a:tc>
                  <a:txBody>
                    <a:bodyPr/>
                    <a:lstStyle/>
                    <a:p>
                      <a:r>
                        <a:rPr lang="en-US" dirty="0" smtClean="0"/>
                        <a:t>Backordered Parts</a:t>
                      </a:r>
                      <a:endParaRPr lang="en-US" dirty="0"/>
                    </a:p>
                  </a:txBody>
                  <a:tcPr/>
                </a:tc>
                <a:tc>
                  <a:txBody>
                    <a:bodyPr/>
                    <a:lstStyle/>
                    <a:p>
                      <a:pPr algn="ctr"/>
                      <a:r>
                        <a:rPr lang="en-US" dirty="0" smtClean="0"/>
                        <a:t>Low</a:t>
                      </a:r>
                      <a:endParaRPr lang="en-US" dirty="0"/>
                    </a:p>
                  </a:txBody>
                  <a:tcPr/>
                </a:tc>
                <a:tc>
                  <a:txBody>
                    <a:bodyPr/>
                    <a:lstStyle/>
                    <a:p>
                      <a:pPr algn="ctr"/>
                      <a:r>
                        <a:rPr lang="en-US" dirty="0" smtClean="0"/>
                        <a:t>Med</a:t>
                      </a:r>
                      <a:endParaRPr lang="en-US" dirty="0"/>
                    </a:p>
                  </a:txBody>
                  <a:tcPr/>
                </a:tc>
                <a:tc>
                  <a:txBody>
                    <a:bodyPr/>
                    <a:lstStyle/>
                    <a:p>
                      <a:pPr algn="ctr"/>
                      <a:r>
                        <a:rPr lang="en-US" dirty="0" smtClean="0"/>
                        <a:t>Low</a:t>
                      </a:r>
                      <a:endParaRPr lang="en-US" dirty="0"/>
                    </a:p>
                  </a:txBody>
                  <a:tcPr/>
                </a:tc>
              </a:tr>
              <a:tr h="495300">
                <a:tc>
                  <a:txBody>
                    <a:bodyPr/>
                    <a:lstStyle/>
                    <a:p>
                      <a:r>
                        <a:rPr lang="en-US" dirty="0" smtClean="0"/>
                        <a:t>Programming/Testing Issues</a:t>
                      </a:r>
                      <a:endParaRPr lang="en-US" dirty="0"/>
                    </a:p>
                  </a:txBody>
                  <a:tcPr/>
                </a:tc>
                <a:tc>
                  <a:txBody>
                    <a:bodyPr/>
                    <a:lstStyle/>
                    <a:p>
                      <a:pPr algn="ctr"/>
                      <a:r>
                        <a:rPr lang="en-US" dirty="0" smtClean="0"/>
                        <a:t>Med</a:t>
                      </a:r>
                      <a:endParaRPr lang="en-US" dirty="0"/>
                    </a:p>
                  </a:txBody>
                  <a:tcPr/>
                </a:tc>
                <a:tc>
                  <a:txBody>
                    <a:bodyPr/>
                    <a:lstStyle/>
                    <a:p>
                      <a:pPr algn="ctr"/>
                      <a:r>
                        <a:rPr lang="en-US" dirty="0" smtClean="0"/>
                        <a:t>High</a:t>
                      </a:r>
                      <a:endParaRPr lang="en-US" dirty="0"/>
                    </a:p>
                  </a:txBody>
                  <a:tcPr/>
                </a:tc>
                <a:tc>
                  <a:txBody>
                    <a:bodyPr/>
                    <a:lstStyle/>
                    <a:p>
                      <a:pPr algn="ctr"/>
                      <a:r>
                        <a:rPr lang="en-US" dirty="0" smtClean="0"/>
                        <a:t>None</a:t>
                      </a:r>
                      <a:endParaRPr lang="en-US" dirty="0"/>
                    </a:p>
                  </a:txBody>
                  <a:tcPr/>
                </a:tc>
              </a:tr>
              <a:tr h="495300">
                <a:tc>
                  <a:txBody>
                    <a:bodyPr/>
                    <a:lstStyle/>
                    <a:p>
                      <a:r>
                        <a:rPr lang="en-US" dirty="0" smtClean="0"/>
                        <a:t>Part Failure</a:t>
                      </a:r>
                      <a:endParaRPr lang="en-US" dirty="0"/>
                    </a:p>
                  </a:txBody>
                  <a:tcPr/>
                </a:tc>
                <a:tc>
                  <a:txBody>
                    <a:bodyPr/>
                    <a:lstStyle/>
                    <a:p>
                      <a:pPr algn="ctr"/>
                      <a:r>
                        <a:rPr lang="en-US" dirty="0" smtClean="0"/>
                        <a:t>Low</a:t>
                      </a:r>
                      <a:endParaRPr lang="en-US" dirty="0"/>
                    </a:p>
                  </a:txBody>
                  <a:tcPr/>
                </a:tc>
                <a:tc>
                  <a:txBody>
                    <a:bodyPr/>
                    <a:lstStyle/>
                    <a:p>
                      <a:pPr algn="ctr"/>
                      <a:r>
                        <a:rPr lang="en-US" dirty="0" smtClean="0"/>
                        <a:t>High</a:t>
                      </a:r>
                      <a:endParaRPr lang="en-US" dirty="0"/>
                    </a:p>
                  </a:txBody>
                  <a:tcPr/>
                </a:tc>
                <a:tc>
                  <a:txBody>
                    <a:bodyPr/>
                    <a:lstStyle/>
                    <a:p>
                      <a:pPr algn="ctr"/>
                      <a:r>
                        <a:rPr lang="en-US" dirty="0" smtClean="0"/>
                        <a:t>High</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36670108"/>
              </p:ext>
            </p:extLst>
          </p:nvPr>
        </p:nvGraphicFramePr>
        <p:xfrm>
          <a:off x="1600200" y="3962400"/>
          <a:ext cx="6096000" cy="2159000"/>
        </p:xfrm>
        <a:graphic>
          <a:graphicData uri="http://schemas.openxmlformats.org/drawingml/2006/table">
            <a:tbl>
              <a:tblPr firstRow="1" bandRow="1">
                <a:tableStyleId>{5C22544A-7EE6-4342-B048-85BDC9FD1C3A}</a:tableStyleId>
              </a:tblPr>
              <a:tblGrid>
                <a:gridCol w="3048000"/>
                <a:gridCol w="3048000"/>
              </a:tblGrid>
              <a:tr h="431800">
                <a:tc gridSpan="2">
                  <a:txBody>
                    <a:bodyPr/>
                    <a:lstStyle/>
                    <a:p>
                      <a:pPr algn="ctr"/>
                      <a:r>
                        <a:rPr lang="en-US" dirty="0" smtClean="0"/>
                        <a:t>Actual Cost</a:t>
                      </a:r>
                      <a:endParaRPr lang="en-US" dirty="0"/>
                    </a:p>
                  </a:txBody>
                  <a:tcPr/>
                </a:tc>
                <a:tc hMerge="1">
                  <a:txBody>
                    <a:bodyPr/>
                    <a:lstStyle/>
                    <a:p>
                      <a:endParaRPr lang="en-US" dirty="0"/>
                    </a:p>
                  </a:txBody>
                  <a:tcPr/>
                </a:tc>
              </a:tr>
              <a:tr h="431800">
                <a:tc>
                  <a:txBody>
                    <a:bodyPr/>
                    <a:lstStyle/>
                    <a:p>
                      <a:pPr algn="ctr"/>
                      <a:r>
                        <a:rPr lang="en-US" sz="1800" dirty="0" smtClean="0"/>
                        <a:t>Components</a:t>
                      </a:r>
                      <a:endParaRPr lang="en-US" dirty="0"/>
                    </a:p>
                  </a:txBody>
                  <a:tcPr/>
                </a:tc>
                <a:tc>
                  <a:txBody>
                    <a:bodyPr/>
                    <a:lstStyle/>
                    <a:p>
                      <a:pPr algn="ctr"/>
                      <a:r>
                        <a:rPr lang="en-US" sz="1800" dirty="0" smtClean="0"/>
                        <a:t>$71.97</a:t>
                      </a:r>
                      <a:endParaRPr lang="en-US" dirty="0"/>
                    </a:p>
                  </a:txBody>
                  <a:tcPr/>
                </a:tc>
              </a:tr>
              <a:tr h="431800">
                <a:tc>
                  <a:txBody>
                    <a:bodyPr/>
                    <a:lstStyle/>
                    <a:p>
                      <a:pPr algn="ctr"/>
                      <a:r>
                        <a:rPr lang="en-US" sz="1800" dirty="0" smtClean="0"/>
                        <a:t>Mounting/PCB</a:t>
                      </a:r>
                      <a:endParaRPr lang="en-US" dirty="0"/>
                    </a:p>
                  </a:txBody>
                  <a:tcPr/>
                </a:tc>
                <a:tc>
                  <a:txBody>
                    <a:bodyPr/>
                    <a:lstStyle/>
                    <a:p>
                      <a:pPr algn="ctr"/>
                      <a:r>
                        <a:rPr lang="en-US" sz="1800" dirty="0" smtClean="0"/>
                        <a:t>$50.00</a:t>
                      </a:r>
                      <a:endParaRPr lang="en-US" dirty="0"/>
                    </a:p>
                  </a:txBody>
                  <a:tcPr/>
                </a:tc>
              </a:tr>
              <a:tr h="431800">
                <a:tc>
                  <a:txBody>
                    <a:bodyPr/>
                    <a:lstStyle/>
                    <a:p>
                      <a:pPr algn="ctr"/>
                      <a:r>
                        <a:rPr lang="en-US" sz="1800" u="none" dirty="0" smtClean="0"/>
                        <a:t>Wiring</a:t>
                      </a:r>
                      <a:endParaRPr lang="en-US" u="none" dirty="0"/>
                    </a:p>
                  </a:txBody>
                  <a:tcPr/>
                </a:tc>
                <a:tc>
                  <a:txBody>
                    <a:bodyPr/>
                    <a:lstStyle/>
                    <a:p>
                      <a:pPr algn="ctr"/>
                      <a:r>
                        <a:rPr lang="en-US" sz="1800" u="none" dirty="0" smtClean="0"/>
                        <a:t>$20.00</a:t>
                      </a:r>
                      <a:endParaRPr lang="en-US" u="none" dirty="0"/>
                    </a:p>
                  </a:txBody>
                  <a:tcPr/>
                </a:tc>
              </a:tr>
              <a:tr h="431800">
                <a:tc>
                  <a:txBody>
                    <a:bodyPr/>
                    <a:lstStyle/>
                    <a:p>
                      <a:pPr algn="ctr"/>
                      <a:r>
                        <a:rPr lang="en-US" u="none" dirty="0" smtClean="0"/>
                        <a:t>Total</a:t>
                      </a:r>
                      <a:endParaRPr lang="en-US" u="none" dirty="0"/>
                    </a:p>
                  </a:txBody>
                  <a:tcPr/>
                </a:tc>
                <a:tc>
                  <a:txBody>
                    <a:bodyPr/>
                    <a:lstStyle/>
                    <a:p>
                      <a:pPr algn="ctr"/>
                      <a:r>
                        <a:rPr lang="en-US" u="none" dirty="0" smtClean="0"/>
                        <a:t>$141.97</a:t>
                      </a:r>
                      <a:endParaRPr lang="en-US" u="none" dirty="0"/>
                    </a:p>
                  </a:txBody>
                  <a:tcPr/>
                </a:tc>
              </a:tr>
            </a:tbl>
          </a:graphicData>
        </a:graphic>
      </p:graphicFrame>
    </p:spTree>
    <p:extLst>
      <p:ext uri="{BB962C8B-B14F-4D97-AF65-F5344CB8AC3E}">
        <p14:creationId xmlns:p14="http://schemas.microsoft.com/office/powerpoint/2010/main" val="952752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Solar Array</a:t>
            </a:r>
            <a:endParaRPr lang="en-US" dirty="0"/>
          </a:p>
        </p:txBody>
      </p:sp>
      <p:sp>
        <p:nvSpPr>
          <p:cNvPr id="3" name="Subtitle 2"/>
          <p:cNvSpPr>
            <a:spLocks noGrp="1"/>
          </p:cNvSpPr>
          <p:nvPr>
            <p:ph type="subTitle" idx="1"/>
          </p:nvPr>
        </p:nvSpPr>
        <p:spPr/>
        <p:txBody>
          <a:bodyPr/>
          <a:lstStyle/>
          <a:p>
            <a:r>
              <a:rPr lang="en-US" dirty="0" smtClean="0"/>
              <a:t>Presented by: </a:t>
            </a:r>
          </a:p>
          <a:p>
            <a:r>
              <a:rPr lang="en-US" dirty="0" smtClean="0"/>
              <a:t>Patrick Breslend &amp; Jordan Eldridge</a:t>
            </a:r>
            <a:endParaRPr lang="en-US" dirty="0"/>
          </a:p>
        </p:txBody>
      </p:sp>
    </p:spTree>
    <p:extLst>
      <p:ext uri="{BB962C8B-B14F-4D97-AF65-F5344CB8AC3E}">
        <p14:creationId xmlns:p14="http://schemas.microsoft.com/office/powerpoint/2010/main" val="3797335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 Array	</a:t>
            </a:r>
            <a:endParaRPr lang="en-US" dirty="0"/>
          </a:p>
        </p:txBody>
      </p:sp>
      <p:sp>
        <p:nvSpPr>
          <p:cNvPr id="3" name="Text Placeholder 2"/>
          <p:cNvSpPr>
            <a:spLocks noGrp="1"/>
          </p:cNvSpPr>
          <p:nvPr>
            <p:ph type="body" idx="1"/>
          </p:nvPr>
        </p:nvSpPr>
        <p:spPr/>
        <p:txBody>
          <a:bodyPr/>
          <a:lstStyle/>
          <a:p>
            <a:r>
              <a:rPr lang="en-US" dirty="0" smtClean="0"/>
              <a:t>Design and Implementation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PT15-300 </a:t>
            </a:r>
            <a:r>
              <a:rPr lang="en-US" dirty="0" smtClean="0"/>
              <a:t>Solar Module </a:t>
            </a:r>
            <a:endParaRPr lang="en-US" dirty="0"/>
          </a:p>
        </p:txBody>
      </p:sp>
      <p:pic>
        <p:nvPicPr>
          <p:cNvPr id="6" name="Content Placeholder 5" descr="module measurement2.jpg"/>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2113" t="10882" r="8928" b="16586"/>
          <a:stretch/>
        </p:blipFill>
        <p:spPr>
          <a:xfrm>
            <a:off x="418648" y="1600200"/>
            <a:ext cx="3460835" cy="4787769"/>
          </a:xfrm>
        </p:spPr>
      </p:pic>
      <p:sp>
        <p:nvSpPr>
          <p:cNvPr id="8" name="Rectangle 7"/>
          <p:cNvSpPr/>
          <p:nvPr/>
        </p:nvSpPr>
        <p:spPr>
          <a:xfrm>
            <a:off x="4114800" y="1600200"/>
            <a:ext cx="4572000" cy="4154983"/>
          </a:xfrm>
          <a:prstGeom prst="rect">
            <a:avLst/>
          </a:prstGeom>
        </p:spPr>
        <p:txBody>
          <a:bodyPr>
            <a:spAutoFit/>
          </a:bodyPr>
          <a:lstStyle/>
          <a:p>
            <a:r>
              <a:rPr lang="en-US" sz="2400" dirty="0" smtClean="0"/>
              <a:t>Parameters</a:t>
            </a:r>
          </a:p>
          <a:p>
            <a:pPr marL="285750" indent="-285750">
              <a:buFont typeface="Arial"/>
              <a:buChar char="•"/>
            </a:pPr>
            <a:r>
              <a:rPr lang="en-US" sz="2400" dirty="0" smtClean="0"/>
              <a:t>Voltage (oc): 19.0V</a:t>
            </a:r>
          </a:p>
          <a:p>
            <a:pPr marL="285750" indent="-285750">
              <a:buFont typeface="Arial"/>
              <a:buChar char="•"/>
            </a:pPr>
            <a:r>
              <a:rPr lang="en-US" sz="2400" dirty="0" smtClean="0"/>
              <a:t>Current (sc): 240mA</a:t>
            </a:r>
          </a:p>
          <a:p>
            <a:r>
              <a:rPr lang="en-US" sz="2400" dirty="0" smtClean="0"/>
              <a:t> </a:t>
            </a:r>
          </a:p>
          <a:p>
            <a:r>
              <a:rPr lang="en-US" sz="2400" dirty="0" smtClean="0"/>
              <a:t>Rated Operation</a:t>
            </a:r>
          </a:p>
          <a:p>
            <a:pPr marL="285750" indent="-285750">
              <a:buFont typeface="Arial"/>
              <a:buChar char="•"/>
            </a:pPr>
            <a:r>
              <a:rPr lang="en-US" sz="2400" dirty="0" smtClean="0"/>
              <a:t>Voltage Rating: 15.4V</a:t>
            </a:r>
          </a:p>
          <a:p>
            <a:pPr marL="285750" indent="-285750">
              <a:buFont typeface="Arial"/>
              <a:buChar char="•"/>
            </a:pPr>
            <a:r>
              <a:rPr lang="en-US" sz="2400" dirty="0" smtClean="0"/>
              <a:t>Current Rating: 200mA</a:t>
            </a:r>
          </a:p>
          <a:p>
            <a:endParaRPr lang="en-US" sz="2400" dirty="0" smtClean="0"/>
          </a:p>
          <a:p>
            <a:r>
              <a:rPr lang="en-US" sz="2400" dirty="0" smtClean="0"/>
              <a:t>Module Size </a:t>
            </a:r>
          </a:p>
          <a:p>
            <a:pPr marL="285750" indent="-285750">
              <a:buFont typeface="Arial"/>
              <a:buChar char="•"/>
            </a:pPr>
            <a:r>
              <a:rPr lang="en-US" sz="2400" dirty="0" smtClean="0"/>
              <a:t>Total Size: 270 x 325 mm</a:t>
            </a:r>
          </a:p>
          <a:p>
            <a:pPr marL="285750" indent="-285750">
              <a:buFont typeface="Arial"/>
              <a:buChar char="•"/>
            </a:pPr>
            <a:r>
              <a:rPr lang="en-US" sz="2400" dirty="0" smtClean="0"/>
              <a:t>Aperture Size: 240 x 300 mm</a:t>
            </a:r>
          </a:p>
        </p:txBody>
      </p:sp>
    </p:spTree>
    <p:extLst>
      <p:ext uri="{BB962C8B-B14F-4D97-AF65-F5344CB8AC3E}">
        <p14:creationId xmlns:p14="http://schemas.microsoft.com/office/powerpoint/2010/main" val="1908393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Connection Design</a:t>
            </a:r>
            <a:endParaRPr lang="en-US" dirty="0"/>
          </a:p>
        </p:txBody>
      </p:sp>
      <p:sp>
        <p:nvSpPr>
          <p:cNvPr id="3" name="Text Placeholder 2"/>
          <p:cNvSpPr>
            <a:spLocks noGrp="1"/>
          </p:cNvSpPr>
          <p:nvPr>
            <p:ph type="body" idx="1"/>
          </p:nvPr>
        </p:nvSpPr>
        <p:spPr/>
        <p:txBody>
          <a:bodyPr/>
          <a:lstStyle/>
          <a:p>
            <a:r>
              <a:rPr lang="en-US" dirty="0" smtClean="0"/>
              <a:t>Protection Circuit Design</a:t>
            </a:r>
            <a:endParaRPr lang="en-US" dirty="0"/>
          </a:p>
        </p:txBody>
      </p:sp>
      <p:sp>
        <p:nvSpPr>
          <p:cNvPr id="4" name="Text Placeholder 3"/>
          <p:cNvSpPr>
            <a:spLocks noGrp="1"/>
          </p:cNvSpPr>
          <p:nvPr>
            <p:ph type="body" sz="half" idx="3"/>
          </p:nvPr>
        </p:nvSpPr>
        <p:spPr/>
        <p:txBody>
          <a:bodyPr>
            <a:normAutofit fontScale="92500" lnSpcReduction="10000"/>
          </a:bodyPr>
          <a:lstStyle/>
          <a:p>
            <a:r>
              <a:rPr lang="en-US" dirty="0" smtClean="0"/>
              <a:t>Protection Circuit Design Implementation </a:t>
            </a:r>
            <a:endParaRPr lang="en-US" dirty="0"/>
          </a:p>
        </p:txBody>
      </p:sp>
      <p:pic>
        <p:nvPicPr>
          <p:cNvPr id="7" name="Picture 2" descr="C:\Users\Jordan\Dropbox\FSU Solar Car\Current phase\Pictures\solar part of paper\Diode design.png"/>
          <p:cNvPicPr>
            <a:picLocks noGrp="1" noChangeAspect="1" noChangeArrowheads="1"/>
          </p:cNvPicPr>
          <p:nvPr>
            <p:ph sz="quarter" idx="2"/>
          </p:nvPr>
        </p:nvPicPr>
        <p:blipFill>
          <a:blip r:embed="rId2" cstate="print"/>
          <a:srcRect/>
          <a:stretch>
            <a:fillRect/>
          </a:stretch>
        </p:blipFill>
        <p:spPr bwMode="auto">
          <a:xfrm>
            <a:off x="225400" y="2658461"/>
            <a:ext cx="3747510" cy="3747510"/>
          </a:xfrm>
          <a:prstGeom prst="rect">
            <a:avLst/>
          </a:prstGeom>
          <a:noFill/>
        </p:spPr>
      </p:pic>
      <p:pic>
        <p:nvPicPr>
          <p:cNvPr id="2053" name="Picture 5"/>
          <p:cNvPicPr>
            <a:picLocks noGrp="1" noChangeAspect="1" noChangeArrowheads="1"/>
          </p:cNvPicPr>
          <p:nvPr>
            <p:ph sz="quarter" idx="4"/>
          </p:nvPr>
        </p:nvPicPr>
        <p:blipFill>
          <a:blip r:embed="rId3" cstate="print"/>
          <a:srcRect/>
          <a:stretch>
            <a:fillRect/>
          </a:stretch>
        </p:blipFill>
        <p:spPr bwMode="auto">
          <a:xfrm>
            <a:off x="4645026" y="2483477"/>
            <a:ext cx="4288768" cy="4311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3890"/>
            <a:ext cx="8229600" cy="1143000"/>
          </a:xfrm>
        </p:spPr>
        <p:txBody>
          <a:bodyPr>
            <a:normAutofit fontScale="90000"/>
          </a:bodyPr>
          <a:lstStyle/>
          <a:p>
            <a:pPr algn="ctr"/>
            <a:r>
              <a:rPr lang="en-US" dirty="0" smtClean="0"/>
              <a:t>Overview of the Current State of the Project</a:t>
            </a:r>
            <a:endParaRPr lang="en-US" dirty="0"/>
          </a:p>
        </p:txBody>
      </p:sp>
      <p:sp>
        <p:nvSpPr>
          <p:cNvPr id="13" name="Content Placeholder 12"/>
          <p:cNvSpPr>
            <a:spLocks noGrp="1"/>
          </p:cNvSpPr>
          <p:nvPr>
            <p:ph sz="half" idx="1"/>
          </p:nvPr>
        </p:nvSpPr>
        <p:spPr>
          <a:xfrm>
            <a:off x="457200" y="1920085"/>
            <a:ext cx="4038600" cy="3732209"/>
          </a:xfrm>
        </p:spPr>
        <p:txBody>
          <a:bodyPr/>
          <a:lstStyle/>
          <a:p>
            <a:pPr>
              <a:buNone/>
            </a:pPr>
            <a:endParaRPr lang="en-US" dirty="0" smtClean="0"/>
          </a:p>
          <a:p>
            <a:r>
              <a:rPr lang="en-US" dirty="0" smtClean="0"/>
              <a:t>Current Budget: $1600</a:t>
            </a:r>
          </a:p>
          <a:p>
            <a:endParaRPr lang="en-US" dirty="0" smtClean="0"/>
          </a:p>
          <a:p>
            <a:r>
              <a:rPr lang="en-US" dirty="0" smtClean="0"/>
              <a:t>Estimated cost of the project $3,652</a:t>
            </a:r>
          </a:p>
          <a:p>
            <a:endParaRPr lang="en-US" dirty="0" smtClean="0"/>
          </a:p>
          <a:p>
            <a:r>
              <a:rPr lang="en-US" dirty="0" smtClean="0"/>
              <a:t>Protection circuits being fabricated by Dante</a:t>
            </a:r>
          </a:p>
          <a:p>
            <a:endParaRPr lang="en-US" dirty="0" smtClean="0"/>
          </a:p>
          <a:p>
            <a:endParaRPr lang="en-US" dirty="0" smtClean="0"/>
          </a:p>
          <a:p>
            <a:endParaRPr lang="en-US" dirty="0" smtClean="0"/>
          </a:p>
          <a:p>
            <a:endParaRPr lang="en-US" dirty="0" smtClean="0"/>
          </a:p>
          <a:p>
            <a:endParaRPr lang="en-US" dirty="0"/>
          </a:p>
        </p:txBody>
      </p:sp>
      <p:pic>
        <p:nvPicPr>
          <p:cNvPr id="15" name="Picture 3" descr="C:\Users\Greg\Dropbox\FSU Solar Car\Current phase\pictures\12_5_2011\1205111635.jpg"/>
          <p:cNvPicPr>
            <a:picLocks noGrp="1" noChangeAspect="1" noChangeArrowheads="1"/>
          </p:cNvPicPr>
          <p:nvPr>
            <p:ph sz="half" idx="2"/>
          </p:nvPr>
        </p:nvPicPr>
        <p:blipFill>
          <a:blip r:embed="rId2" cstate="print"/>
          <a:srcRect/>
          <a:stretch>
            <a:fillRect/>
          </a:stretch>
        </p:blipFill>
        <p:spPr bwMode="auto">
          <a:xfrm>
            <a:off x="4648200" y="2623344"/>
            <a:ext cx="4038600" cy="302895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24" y="630621"/>
            <a:ext cx="8229600" cy="792112"/>
          </a:xfrm>
        </p:spPr>
        <p:txBody>
          <a:bodyPr>
            <a:normAutofit fontScale="90000"/>
          </a:bodyPr>
          <a:lstStyle/>
          <a:p>
            <a:r>
              <a:rPr lang="en-US" dirty="0" smtClean="0"/>
              <a:t>Module and </a:t>
            </a:r>
            <a:r>
              <a:rPr lang="en-US" dirty="0"/>
              <a:t>D</a:t>
            </a:r>
            <a:r>
              <a:rPr lang="en-US" dirty="0" smtClean="0"/>
              <a:t>rill Placement Plan</a:t>
            </a:r>
            <a:endParaRPr lang="en-US" dirty="0"/>
          </a:p>
        </p:txBody>
      </p:sp>
      <p:pic>
        <p:nvPicPr>
          <p:cNvPr id="4" name="Content Placeholder 3" descr="solar module placement &amp; drill placement design.JP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100000"/>
                    </a14:imgEffect>
                    <a14:imgEffect>
                      <a14:colorTemperature colorTemp="9217"/>
                    </a14:imgEffect>
                    <a14:imgEffect>
                      <a14:saturation sat="109000"/>
                    </a14:imgEffect>
                    <a14:imgEffect>
                      <a14:brightnessContrast contrast="83000"/>
                    </a14:imgEffect>
                  </a14:imgLayer>
                </a14:imgProps>
              </a:ext>
              <a:ext uri="{28A0092B-C50C-407E-A947-70E740481C1C}">
                <a14:useLocalDpi xmlns:a14="http://schemas.microsoft.com/office/drawing/2010/main" val="0"/>
              </a:ext>
            </a:extLst>
          </a:blip>
          <a:srcRect l="174" r="-579"/>
          <a:stretch/>
        </p:blipFill>
        <p:spPr>
          <a:xfrm>
            <a:off x="2233907" y="0"/>
            <a:ext cx="4631943" cy="7351078"/>
          </a:xfrm>
          <a:scene3d>
            <a:camera prst="orthographicFront">
              <a:rot lat="0" lon="0" rev="16200000"/>
            </a:camera>
            <a:lightRig rig="threePt" dir="t"/>
          </a:scene3d>
        </p:spPr>
      </p:pic>
      <p:sp>
        <p:nvSpPr>
          <p:cNvPr id="7" name="TextBox 6"/>
          <p:cNvSpPr txBox="1"/>
          <p:nvPr/>
        </p:nvSpPr>
        <p:spPr>
          <a:xfrm>
            <a:off x="1061544" y="5903893"/>
            <a:ext cx="3636580" cy="523220"/>
          </a:xfrm>
          <a:prstGeom prst="rect">
            <a:avLst/>
          </a:prstGeom>
          <a:noFill/>
        </p:spPr>
        <p:txBody>
          <a:bodyPr wrap="square" rtlCol="0">
            <a:spAutoFit/>
          </a:bodyPr>
          <a:lstStyle/>
          <a:p>
            <a:pPr marL="457200" indent="-457200">
              <a:buFont typeface="Arial"/>
              <a:buChar char="•"/>
            </a:pPr>
            <a:r>
              <a:rPr lang="en-US" sz="2800" b="1" dirty="0" smtClean="0"/>
              <a:t>62 total modules</a:t>
            </a:r>
          </a:p>
        </p:txBody>
      </p:sp>
      <p:sp>
        <p:nvSpPr>
          <p:cNvPr id="6" name="Rectangle 5"/>
          <p:cNvSpPr/>
          <p:nvPr/>
        </p:nvSpPr>
        <p:spPr>
          <a:xfrm>
            <a:off x="5023945" y="5903893"/>
            <a:ext cx="2825197" cy="523220"/>
          </a:xfrm>
          <a:prstGeom prst="rect">
            <a:avLst/>
          </a:prstGeom>
        </p:spPr>
        <p:txBody>
          <a:bodyPr wrap="none">
            <a:spAutoFit/>
          </a:bodyPr>
          <a:lstStyle/>
          <a:p>
            <a:pPr marL="457200" indent="-457200">
              <a:buFont typeface="Arial"/>
              <a:buChar char="•"/>
            </a:pPr>
            <a:r>
              <a:rPr lang="en-US" sz="2800" b="1" dirty="0" smtClean="0"/>
              <a:t>82 drill holes</a:t>
            </a:r>
            <a:endParaRPr lang="en-US" sz="2800" b="1" dirty="0"/>
          </a:p>
        </p:txBody>
      </p:sp>
    </p:spTree>
    <p:extLst>
      <p:ext uri="{BB962C8B-B14F-4D97-AF65-F5344CB8AC3E}">
        <p14:creationId xmlns:p14="http://schemas.microsoft.com/office/powerpoint/2010/main" val="3526857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24" y="605661"/>
            <a:ext cx="8229600" cy="918338"/>
          </a:xfrm>
        </p:spPr>
        <p:txBody>
          <a:bodyPr/>
          <a:lstStyle/>
          <a:p>
            <a:pPr algn="ctr"/>
            <a:r>
              <a:rPr lang="en-US" dirty="0" smtClean="0"/>
              <a:t>PV Array Placement and Drilling</a:t>
            </a:r>
            <a:endParaRPr lang="en-US" dirty="0"/>
          </a:p>
        </p:txBody>
      </p:sp>
      <p:pic>
        <p:nvPicPr>
          <p:cNvPr id="3074" name="Picture 2" descr="C:\Users\Jordan\Dropbox\FSU Solar Car\Current phase\Pictures\solar part of paper\solar module placement.jpg"/>
          <p:cNvPicPr>
            <a:picLocks noGrp="1" noChangeAspect="1" noChangeArrowheads="1"/>
          </p:cNvPicPr>
          <p:nvPr>
            <p:ph idx="1"/>
          </p:nvPr>
        </p:nvPicPr>
        <p:blipFill>
          <a:blip r:embed="rId2" cstate="print"/>
          <a:stretch>
            <a:fillRect/>
          </a:stretch>
        </p:blipFill>
        <p:spPr bwMode="auto">
          <a:xfrm rot="-5400000">
            <a:off x="1905001" y="-381001"/>
            <a:ext cx="5333999" cy="9144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759"/>
            <a:ext cx="8229600" cy="1143000"/>
          </a:xfrm>
        </p:spPr>
        <p:txBody>
          <a:bodyPr/>
          <a:lstStyle/>
          <a:p>
            <a:pPr algn="ctr"/>
            <a:r>
              <a:rPr lang="en-US" dirty="0" smtClean="0"/>
              <a:t>PV Array Implementation </a:t>
            </a:r>
            <a:endParaRPr lang="en-US" dirty="0"/>
          </a:p>
        </p:txBody>
      </p:sp>
      <p:sp>
        <p:nvSpPr>
          <p:cNvPr id="9" name="Text Placeholder 8"/>
          <p:cNvSpPr>
            <a:spLocks noGrp="1"/>
          </p:cNvSpPr>
          <p:nvPr>
            <p:ph type="body" idx="1"/>
          </p:nvPr>
        </p:nvSpPr>
        <p:spPr>
          <a:xfrm>
            <a:off x="120869" y="1692166"/>
            <a:ext cx="3231931" cy="659352"/>
          </a:xfrm>
        </p:spPr>
        <p:txBody>
          <a:bodyPr/>
          <a:lstStyle/>
          <a:p>
            <a:pPr algn="ctr"/>
            <a:r>
              <a:rPr lang="en-US" sz="1800" dirty="0" smtClean="0"/>
              <a:t>Solar mounting tape to boarder the array  </a:t>
            </a:r>
            <a:endParaRPr lang="en-US" sz="1800" dirty="0"/>
          </a:p>
        </p:txBody>
      </p:sp>
      <p:sp>
        <p:nvSpPr>
          <p:cNvPr id="10" name="Text Placeholder 9"/>
          <p:cNvSpPr>
            <a:spLocks noGrp="1"/>
          </p:cNvSpPr>
          <p:nvPr>
            <p:ph type="body" sz="half" idx="3"/>
          </p:nvPr>
        </p:nvSpPr>
        <p:spPr>
          <a:xfrm>
            <a:off x="3783725" y="1732031"/>
            <a:ext cx="5155324" cy="619487"/>
          </a:xfrm>
        </p:spPr>
        <p:txBody>
          <a:bodyPr>
            <a:normAutofit/>
          </a:bodyPr>
          <a:lstStyle/>
          <a:p>
            <a:pPr algn="ctr"/>
            <a:r>
              <a:rPr lang="en-US" sz="1800" dirty="0" smtClean="0"/>
              <a:t>High-Temperature spray adhesive to secure</a:t>
            </a:r>
          </a:p>
          <a:p>
            <a:pPr algn="ctr"/>
            <a:r>
              <a:rPr lang="en-US" sz="1800" dirty="0" smtClean="0"/>
              <a:t> the PV array onto the car</a:t>
            </a:r>
            <a:endParaRPr lang="en-US" sz="1800" dirty="0"/>
          </a:p>
        </p:txBody>
      </p:sp>
      <p:pic>
        <p:nvPicPr>
          <p:cNvPr id="4098" name="Picture 2" descr="C:\Users\Jordan\Dropbox\FSU Solar Car\Current phase\Pictures\solar part of paper\solar module mounting.jpg"/>
          <p:cNvPicPr>
            <a:picLocks noGrp="1" noChangeAspect="1" noChangeArrowheads="1"/>
          </p:cNvPicPr>
          <p:nvPr>
            <p:ph sz="quarter" idx="2"/>
          </p:nvPr>
        </p:nvPicPr>
        <p:blipFill>
          <a:blip r:embed="rId2" cstate="print"/>
          <a:stretch>
            <a:fillRect/>
          </a:stretch>
        </p:blipFill>
        <p:spPr bwMode="auto">
          <a:xfrm>
            <a:off x="457200" y="2514133"/>
            <a:ext cx="2597803" cy="4343867"/>
          </a:xfrm>
          <a:prstGeom prst="rect">
            <a:avLst/>
          </a:prstGeom>
          <a:noFill/>
        </p:spPr>
      </p:pic>
      <p:pic>
        <p:nvPicPr>
          <p:cNvPr id="4099" name="Picture 3" descr="C:\Users\Jordan\Dropbox\FSU Solar Car\Current phase\Pictures\solar part of paper\solar module mounting2.jpg"/>
          <p:cNvPicPr>
            <a:picLocks noGrp="1" noChangeAspect="1" noChangeArrowheads="1"/>
          </p:cNvPicPr>
          <p:nvPr>
            <p:ph sz="quarter" idx="4"/>
          </p:nvPr>
        </p:nvPicPr>
        <p:blipFill>
          <a:blip r:embed="rId3" cstate="print"/>
          <a:srcRect/>
          <a:stretch>
            <a:fillRect/>
          </a:stretch>
        </p:blipFill>
        <p:spPr bwMode="auto">
          <a:xfrm>
            <a:off x="3352800" y="2514601"/>
            <a:ext cx="5791200" cy="43434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412"/>
            <a:ext cx="8229600" cy="869188"/>
          </a:xfrm>
        </p:spPr>
        <p:txBody>
          <a:bodyPr>
            <a:normAutofit fontScale="90000"/>
          </a:bodyPr>
          <a:lstStyle/>
          <a:p>
            <a:pPr algn="ctr"/>
            <a:r>
              <a:rPr lang="en-US" dirty="0" smtClean="0"/>
              <a:t>Implementation of wiring system</a:t>
            </a:r>
            <a:endParaRPr lang="en-US" dirty="0"/>
          </a:p>
        </p:txBody>
      </p:sp>
      <p:sp>
        <p:nvSpPr>
          <p:cNvPr id="3" name="Text Placeholder 2"/>
          <p:cNvSpPr>
            <a:spLocks noGrp="1"/>
          </p:cNvSpPr>
          <p:nvPr>
            <p:ph type="body" idx="1"/>
          </p:nvPr>
        </p:nvSpPr>
        <p:spPr>
          <a:xfrm>
            <a:off x="457200" y="1701800"/>
            <a:ext cx="4445001" cy="654843"/>
          </a:xfrm>
        </p:spPr>
        <p:txBody>
          <a:bodyPr/>
          <a:lstStyle/>
          <a:p>
            <a:pPr algn="ctr"/>
            <a:r>
              <a:rPr lang="en-US" sz="1800" dirty="0" smtClean="0"/>
              <a:t>Color coding and Inserting tabs </a:t>
            </a:r>
          </a:p>
          <a:p>
            <a:pPr algn="ctr"/>
            <a:r>
              <a:rPr lang="en-US" sz="1800" dirty="0" smtClean="0"/>
              <a:t>into predrilled holes</a:t>
            </a:r>
            <a:endParaRPr lang="en-US" sz="1800" dirty="0"/>
          </a:p>
        </p:txBody>
      </p:sp>
      <p:sp>
        <p:nvSpPr>
          <p:cNvPr id="4" name="Text Placeholder 3"/>
          <p:cNvSpPr>
            <a:spLocks noGrp="1"/>
          </p:cNvSpPr>
          <p:nvPr>
            <p:ph type="body" sz="half" idx="3"/>
          </p:nvPr>
        </p:nvSpPr>
        <p:spPr>
          <a:xfrm>
            <a:off x="5778500" y="1498600"/>
            <a:ext cx="3365500" cy="1020510"/>
          </a:xfrm>
        </p:spPr>
        <p:txBody>
          <a:bodyPr>
            <a:normAutofit/>
          </a:bodyPr>
          <a:lstStyle/>
          <a:p>
            <a:pPr algn="ctr"/>
            <a:r>
              <a:rPr lang="en-US" sz="1800" dirty="0" smtClean="0"/>
              <a:t>Color coded tabs to match previous wiring design from the underside of the lid</a:t>
            </a:r>
            <a:endParaRPr lang="en-US" sz="1800" dirty="0"/>
          </a:p>
        </p:txBody>
      </p:sp>
      <p:pic>
        <p:nvPicPr>
          <p:cNvPr id="5122" name="Picture 2" descr="C:\Users\Jordan\Dropbox\FSU Solar Car\Current phase\Pictures\solar part of paper\color tabbed module leads.jpg"/>
          <p:cNvPicPr>
            <a:picLocks noChangeAspect="1" noChangeArrowheads="1"/>
          </p:cNvPicPr>
          <p:nvPr/>
        </p:nvPicPr>
        <p:blipFill>
          <a:blip r:embed="rId2" cstate="print"/>
          <a:srcRect/>
          <a:stretch>
            <a:fillRect/>
          </a:stretch>
        </p:blipFill>
        <p:spPr bwMode="auto">
          <a:xfrm>
            <a:off x="5778500" y="2514601"/>
            <a:ext cx="3365501" cy="4343400"/>
          </a:xfrm>
          <a:prstGeom prst="rect">
            <a:avLst/>
          </a:prstGeom>
          <a:noFill/>
        </p:spPr>
      </p:pic>
      <p:pic>
        <p:nvPicPr>
          <p:cNvPr id="5123" name="Picture 3" descr="C:\Users\Jordan\Dropbox\FSU Solar Car\Current phase\Pictures\solar part of paper\color tabing the modules.jpg"/>
          <p:cNvPicPr>
            <a:picLocks noChangeAspect="1" noChangeArrowheads="1"/>
          </p:cNvPicPr>
          <p:nvPr/>
        </p:nvPicPr>
        <p:blipFill>
          <a:blip r:embed="rId3" cstate="print"/>
          <a:srcRect/>
          <a:stretch>
            <a:fillRect/>
          </a:stretch>
        </p:blipFill>
        <p:spPr bwMode="auto">
          <a:xfrm>
            <a:off x="1" y="2519110"/>
            <a:ext cx="5418668" cy="433889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414"/>
            <a:ext cx="8229600" cy="1143000"/>
          </a:xfrm>
        </p:spPr>
        <p:txBody>
          <a:bodyPr>
            <a:normAutofit fontScale="90000"/>
          </a:bodyPr>
          <a:lstStyle/>
          <a:p>
            <a:pPr algn="ctr"/>
            <a:r>
              <a:rPr lang="en-US" dirty="0" smtClean="0"/>
              <a:t>End Result of PV Implementation </a:t>
            </a:r>
            <a:endParaRPr lang="en-US" dirty="0"/>
          </a:p>
        </p:txBody>
      </p:sp>
      <p:pic>
        <p:nvPicPr>
          <p:cNvPr id="6146" name="Picture 2" descr="C:\Users\Jordan\Dropbox\FSU Solar Car\Current phase\Pictures\solar part of paper\finished solar module mounting.jpg"/>
          <p:cNvPicPr>
            <a:picLocks noChangeAspect="1" noChangeArrowheads="1"/>
          </p:cNvPicPr>
          <p:nvPr/>
        </p:nvPicPr>
        <p:blipFill>
          <a:blip r:embed="rId2" cstate="print"/>
          <a:srcRect t="25141"/>
          <a:stretch>
            <a:fillRect/>
          </a:stretch>
        </p:blipFill>
        <p:spPr bwMode="auto">
          <a:xfrm>
            <a:off x="1" y="2270234"/>
            <a:ext cx="9143999" cy="444062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 Array</a:t>
            </a:r>
            <a:endParaRPr lang="en-US" dirty="0"/>
          </a:p>
        </p:txBody>
      </p:sp>
      <p:sp>
        <p:nvSpPr>
          <p:cNvPr id="3" name="Text Placeholder 2"/>
          <p:cNvSpPr>
            <a:spLocks noGrp="1"/>
          </p:cNvSpPr>
          <p:nvPr>
            <p:ph type="body" idx="1"/>
          </p:nvPr>
        </p:nvSpPr>
        <p:spPr/>
        <p:txBody>
          <a:bodyPr/>
          <a:lstStyle/>
          <a:p>
            <a:r>
              <a:rPr lang="en-US" dirty="0" smtClean="0"/>
              <a:t>Simulation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3779"/>
            <a:ext cx="8229600" cy="1143000"/>
          </a:xfrm>
        </p:spPr>
        <p:txBody>
          <a:bodyPr/>
          <a:lstStyle/>
          <a:p>
            <a:pPr algn="ctr"/>
            <a:r>
              <a:rPr lang="en-US" dirty="0" smtClean="0"/>
              <a:t>2 Module Series Modeling </a:t>
            </a:r>
            <a:endParaRPr lang="en-US" dirty="0"/>
          </a:p>
        </p:txBody>
      </p:sp>
      <p:sp>
        <p:nvSpPr>
          <p:cNvPr id="6" name="Text Placeholder 5"/>
          <p:cNvSpPr>
            <a:spLocks noGrp="1"/>
          </p:cNvSpPr>
          <p:nvPr>
            <p:ph type="body" idx="1"/>
          </p:nvPr>
        </p:nvSpPr>
        <p:spPr>
          <a:xfrm>
            <a:off x="0" y="1663565"/>
            <a:ext cx="9144000" cy="659352"/>
          </a:xfrm>
        </p:spPr>
        <p:txBody>
          <a:bodyPr/>
          <a:lstStyle/>
          <a:p>
            <a:pPr algn="ctr"/>
            <a:r>
              <a:rPr lang="en-US" dirty="0" smtClean="0"/>
              <a:t>Simulink Diagram</a:t>
            </a:r>
            <a:endParaRPr lang="en-US" dirty="0"/>
          </a:p>
        </p:txBody>
      </p:sp>
      <p:pic>
        <p:nvPicPr>
          <p:cNvPr id="7173" name="Picture 5"/>
          <p:cNvPicPr>
            <a:picLocks noChangeAspect="1" noChangeArrowheads="1"/>
          </p:cNvPicPr>
          <p:nvPr/>
        </p:nvPicPr>
        <p:blipFill>
          <a:blip r:embed="rId2" cstate="print"/>
          <a:srcRect/>
          <a:stretch>
            <a:fillRect/>
          </a:stretch>
        </p:blipFill>
        <p:spPr bwMode="auto">
          <a:xfrm>
            <a:off x="1080758" y="2322917"/>
            <a:ext cx="7169862" cy="4535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457200" y="283779"/>
            <a:ext cx="8229600" cy="1143000"/>
          </a:xfrm>
        </p:spPr>
        <p:txBody>
          <a:bodyPr/>
          <a:lstStyle/>
          <a:p>
            <a:pPr algn="ctr"/>
            <a:r>
              <a:rPr lang="en-US" dirty="0" smtClean="0"/>
              <a:t>2 module Series Modeling </a:t>
            </a:r>
            <a:endParaRPr lang="en-US" dirty="0"/>
          </a:p>
        </p:txBody>
      </p:sp>
      <p:sp>
        <p:nvSpPr>
          <p:cNvPr id="8" name="Text Placeholder 5"/>
          <p:cNvSpPr>
            <a:spLocks noGrp="1"/>
          </p:cNvSpPr>
          <p:nvPr>
            <p:ph type="body" idx="1"/>
          </p:nvPr>
        </p:nvSpPr>
        <p:spPr>
          <a:xfrm>
            <a:off x="0" y="1663565"/>
            <a:ext cx="9144000" cy="659352"/>
          </a:xfrm>
        </p:spPr>
        <p:txBody>
          <a:bodyPr/>
          <a:lstStyle/>
          <a:p>
            <a:pPr algn="ctr"/>
            <a:r>
              <a:rPr lang="en-US" dirty="0" smtClean="0"/>
              <a:t>Simulink Results</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4771697" y="2702057"/>
            <a:ext cx="4216143" cy="3288839"/>
          </a:xfrm>
          <a:prstGeom prst="rect">
            <a:avLst/>
          </a:prstGeom>
          <a:noFill/>
          <a:ln w="9525">
            <a:noFill/>
            <a:miter lim="800000"/>
            <a:headEnd/>
            <a:tailEnd/>
          </a:ln>
        </p:spPr>
      </p:pic>
      <p:sp>
        <p:nvSpPr>
          <p:cNvPr id="11" name="Text Placeholder 5"/>
          <p:cNvSpPr>
            <a:spLocks noGrp="1"/>
          </p:cNvSpPr>
          <p:nvPr>
            <p:ph type="body" idx="1"/>
          </p:nvPr>
        </p:nvSpPr>
        <p:spPr>
          <a:xfrm>
            <a:off x="4572000" y="2179341"/>
            <a:ext cx="4572000" cy="659352"/>
          </a:xfrm>
        </p:spPr>
        <p:txBody>
          <a:bodyPr/>
          <a:lstStyle/>
          <a:p>
            <a:pPr algn="ctr"/>
            <a:r>
              <a:rPr lang="en-US" dirty="0" smtClean="0"/>
              <a:t>P-V Curve</a:t>
            </a:r>
            <a:endParaRPr lang="en-US" dirty="0"/>
          </a:p>
        </p:txBody>
      </p:sp>
      <p:sp>
        <p:nvSpPr>
          <p:cNvPr id="12" name="Text Placeholder 5"/>
          <p:cNvSpPr>
            <a:spLocks noGrp="1"/>
          </p:cNvSpPr>
          <p:nvPr>
            <p:ph type="body" idx="1"/>
          </p:nvPr>
        </p:nvSpPr>
        <p:spPr>
          <a:xfrm>
            <a:off x="0" y="2179341"/>
            <a:ext cx="4572000" cy="659352"/>
          </a:xfrm>
        </p:spPr>
        <p:txBody>
          <a:bodyPr/>
          <a:lstStyle/>
          <a:p>
            <a:pPr algn="ctr"/>
            <a:r>
              <a:rPr lang="en-US" dirty="0" smtClean="0"/>
              <a:t>IV Curve</a:t>
            </a:r>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190972" y="2702057"/>
            <a:ext cx="4381028" cy="32888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5"/>
          <p:cNvSpPr>
            <a:spLocks noGrp="1"/>
          </p:cNvSpPr>
          <p:nvPr>
            <p:ph type="body" idx="1"/>
          </p:nvPr>
        </p:nvSpPr>
        <p:spPr>
          <a:xfrm>
            <a:off x="0" y="1487951"/>
            <a:ext cx="9144000" cy="403911"/>
          </a:xfrm>
        </p:spPr>
        <p:txBody>
          <a:bodyPr/>
          <a:lstStyle/>
          <a:p>
            <a:pPr algn="ctr"/>
            <a:r>
              <a:rPr lang="en-US" dirty="0" smtClean="0"/>
              <a:t>Simulink Diagram</a:t>
            </a:r>
            <a:endParaRPr lang="en-US" dirty="0"/>
          </a:p>
        </p:txBody>
      </p:sp>
      <p:sp>
        <p:nvSpPr>
          <p:cNvPr id="20" name="Title 4"/>
          <p:cNvSpPr>
            <a:spLocks noGrp="1"/>
          </p:cNvSpPr>
          <p:nvPr>
            <p:ph type="title"/>
          </p:nvPr>
        </p:nvSpPr>
        <p:spPr>
          <a:xfrm>
            <a:off x="609600" y="304800"/>
            <a:ext cx="8229600" cy="1143000"/>
          </a:xfrm>
        </p:spPr>
        <p:txBody>
          <a:bodyPr/>
          <a:lstStyle/>
          <a:p>
            <a:pPr algn="ctr"/>
            <a:r>
              <a:rPr lang="en-US" dirty="0" smtClean="0"/>
              <a:t>Modeling of Entire PV System</a:t>
            </a:r>
            <a:endParaRPr lang="en-US" dirty="0"/>
          </a:p>
        </p:txBody>
      </p:sp>
      <p:pic>
        <p:nvPicPr>
          <p:cNvPr id="10243" name="Picture 3"/>
          <p:cNvPicPr>
            <a:picLocks noChangeAspect="1" noChangeArrowheads="1"/>
          </p:cNvPicPr>
          <p:nvPr/>
        </p:nvPicPr>
        <p:blipFill>
          <a:blip r:embed="rId2" cstate="print"/>
          <a:srcRect/>
          <a:stretch>
            <a:fillRect/>
          </a:stretch>
        </p:blipFill>
        <p:spPr bwMode="auto">
          <a:xfrm>
            <a:off x="987973" y="1891862"/>
            <a:ext cx="7493876" cy="496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a:spLocks noGrp="1"/>
          </p:cNvSpPr>
          <p:nvPr>
            <p:ph type="body" idx="1"/>
          </p:nvPr>
        </p:nvSpPr>
        <p:spPr>
          <a:xfrm>
            <a:off x="0" y="1487951"/>
            <a:ext cx="9144000" cy="403911"/>
          </a:xfrm>
        </p:spPr>
        <p:txBody>
          <a:bodyPr/>
          <a:lstStyle/>
          <a:p>
            <a:pPr algn="ctr"/>
            <a:r>
              <a:rPr lang="en-US" dirty="0" smtClean="0"/>
              <a:t>Simulink Results</a:t>
            </a:r>
            <a:endParaRPr lang="en-US" dirty="0"/>
          </a:p>
        </p:txBody>
      </p:sp>
      <p:sp>
        <p:nvSpPr>
          <p:cNvPr id="9" name="Title 4"/>
          <p:cNvSpPr>
            <a:spLocks noGrp="1"/>
          </p:cNvSpPr>
          <p:nvPr>
            <p:ph type="title"/>
          </p:nvPr>
        </p:nvSpPr>
        <p:spPr>
          <a:xfrm>
            <a:off x="609600" y="304800"/>
            <a:ext cx="8229600" cy="1143000"/>
          </a:xfrm>
        </p:spPr>
        <p:txBody>
          <a:bodyPr/>
          <a:lstStyle/>
          <a:p>
            <a:pPr algn="ctr"/>
            <a:r>
              <a:rPr lang="en-US" dirty="0" smtClean="0"/>
              <a:t>Modeling of Entire PV System</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1891862"/>
            <a:ext cx="9187538" cy="4582510"/>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1" y="6474372"/>
            <a:ext cx="9187538" cy="47822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Motor</a:t>
            </a:r>
            <a:endParaRPr lang="en-US" dirty="0"/>
          </a:p>
        </p:txBody>
      </p:sp>
      <p:sp>
        <p:nvSpPr>
          <p:cNvPr id="4" name="Subtitle 3"/>
          <p:cNvSpPr>
            <a:spLocks noGrp="1"/>
          </p:cNvSpPr>
          <p:nvPr>
            <p:ph type="subTitle" idx="1"/>
          </p:nvPr>
        </p:nvSpPr>
        <p:spPr/>
        <p:txBody>
          <a:bodyPr/>
          <a:lstStyle/>
          <a:p>
            <a:r>
              <a:rPr lang="en-US" dirty="0" smtClean="0"/>
              <a:t>Presented by: Greg Proctor</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891862"/>
            <a:ext cx="9143711" cy="4487917"/>
          </a:xfrm>
          <a:prstGeom prst="rect">
            <a:avLst/>
          </a:prstGeom>
          <a:noFill/>
          <a:ln w="9525">
            <a:noFill/>
            <a:miter lim="800000"/>
            <a:headEnd/>
            <a:tailEnd/>
          </a:ln>
        </p:spPr>
      </p:pic>
      <p:sp>
        <p:nvSpPr>
          <p:cNvPr id="8" name="Text Placeholder 5"/>
          <p:cNvSpPr>
            <a:spLocks noGrp="1"/>
          </p:cNvSpPr>
          <p:nvPr>
            <p:ph type="body" idx="1"/>
          </p:nvPr>
        </p:nvSpPr>
        <p:spPr>
          <a:xfrm>
            <a:off x="0" y="1487951"/>
            <a:ext cx="9144000" cy="403911"/>
          </a:xfrm>
        </p:spPr>
        <p:txBody>
          <a:bodyPr/>
          <a:lstStyle/>
          <a:p>
            <a:pPr algn="ctr"/>
            <a:r>
              <a:rPr lang="en-US" dirty="0" smtClean="0"/>
              <a:t>Simulink Results</a:t>
            </a:r>
            <a:endParaRPr lang="en-US" dirty="0"/>
          </a:p>
        </p:txBody>
      </p:sp>
      <p:sp>
        <p:nvSpPr>
          <p:cNvPr id="9" name="Title 4"/>
          <p:cNvSpPr>
            <a:spLocks noGrp="1"/>
          </p:cNvSpPr>
          <p:nvPr>
            <p:ph type="title"/>
          </p:nvPr>
        </p:nvSpPr>
        <p:spPr>
          <a:xfrm>
            <a:off x="609600" y="304800"/>
            <a:ext cx="8229600" cy="1143000"/>
          </a:xfrm>
        </p:spPr>
        <p:txBody>
          <a:bodyPr/>
          <a:lstStyle/>
          <a:p>
            <a:pPr algn="ctr"/>
            <a:r>
              <a:rPr lang="en-US" dirty="0" smtClean="0"/>
              <a:t>Modeling of Entire PV System</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1" y="6379779"/>
            <a:ext cx="9143711" cy="478221"/>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 Array</a:t>
            </a:r>
            <a:endParaRPr lang="en-US" dirty="0"/>
          </a:p>
        </p:txBody>
      </p:sp>
      <p:sp>
        <p:nvSpPr>
          <p:cNvPr id="3" name="Text Placeholder 2"/>
          <p:cNvSpPr>
            <a:spLocks noGrp="1"/>
          </p:cNvSpPr>
          <p:nvPr>
            <p:ph type="body" idx="1"/>
          </p:nvPr>
        </p:nvSpPr>
        <p:spPr/>
        <p:txBody>
          <a:bodyPr/>
          <a:lstStyle/>
          <a:p>
            <a:r>
              <a:rPr lang="en-US" dirty="0" smtClean="0"/>
              <a:t>Risks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360"/>
            <a:ext cx="9143999" cy="1143000"/>
          </a:xfrm>
        </p:spPr>
        <p:txBody>
          <a:bodyPr/>
          <a:lstStyle/>
          <a:p>
            <a:pPr algn="ctr"/>
            <a:r>
              <a:rPr lang="en-US" dirty="0" smtClean="0"/>
              <a:t>Technical Risk: Solar Array</a:t>
            </a:r>
            <a:endParaRPr lang="en-US" dirty="0"/>
          </a:p>
        </p:txBody>
      </p:sp>
      <p:sp>
        <p:nvSpPr>
          <p:cNvPr id="5" name="Content Placeholder 4"/>
          <p:cNvSpPr>
            <a:spLocks noGrp="1"/>
          </p:cNvSpPr>
          <p:nvPr>
            <p:ph idx="1"/>
          </p:nvPr>
        </p:nvSpPr>
        <p:spPr>
          <a:xfrm>
            <a:off x="0" y="1356360"/>
            <a:ext cx="9144000" cy="5260427"/>
          </a:xfrm>
        </p:spPr>
        <p:txBody>
          <a:bodyPr>
            <a:normAutofit/>
          </a:bodyPr>
          <a:lstStyle/>
          <a:p>
            <a:r>
              <a:rPr lang="en-US" sz="2000" b="1" dirty="0" smtClean="0"/>
              <a:t>Description:</a:t>
            </a:r>
          </a:p>
          <a:p>
            <a:pPr lvl="1"/>
            <a:r>
              <a:rPr lang="en-US" sz="1600" dirty="0" smtClean="0"/>
              <a:t>Improper mounting of solar array could allow them to be exposed to the elements. This includes wind, precipitation and sun damage.</a:t>
            </a:r>
          </a:p>
          <a:p>
            <a:pPr lvl="1"/>
            <a:r>
              <a:rPr lang="en-US" sz="1600" dirty="0" smtClean="0"/>
              <a:t>Current feedback into a module </a:t>
            </a:r>
          </a:p>
          <a:p>
            <a:r>
              <a:rPr lang="en-US" sz="2000" b="1" dirty="0" smtClean="0"/>
              <a:t>Probability: low</a:t>
            </a:r>
          </a:p>
          <a:p>
            <a:pPr lvl="1"/>
            <a:r>
              <a:rPr lang="en-US" sz="1600" dirty="0" smtClean="0"/>
              <a:t>The chances of the vehicle being exposed to bad weather at this stage in the project are low. This is due to the vehicle being stored and only removed for testing in acceptable conditions. The vehicle in the next stage will be given a final protective layer to further protect it from potential damage.</a:t>
            </a:r>
          </a:p>
          <a:p>
            <a:r>
              <a:rPr lang="en-US" sz="2000" b="1" dirty="0" smtClean="0"/>
              <a:t>Consequences: Moderate</a:t>
            </a:r>
          </a:p>
          <a:p>
            <a:pPr lvl="1"/>
            <a:r>
              <a:rPr lang="en-US" sz="1600" dirty="0" smtClean="0"/>
              <a:t>In the current stage the solar modules will be held by mounting tape so that testing can be done with ease of removal for damaged modules. There would be a loss of power from the damaged modules but this is just a small technical issues that can be easily fixed.</a:t>
            </a:r>
          </a:p>
          <a:p>
            <a:r>
              <a:rPr lang="en-US" sz="1800" b="1" dirty="0" smtClean="0"/>
              <a:t>Solution:</a:t>
            </a:r>
          </a:p>
          <a:p>
            <a:pPr lvl="1"/>
            <a:r>
              <a:rPr lang="en-US" sz="1600" dirty="0" smtClean="0"/>
              <a:t>The solar car will only be run in optimal conditions(means sunny and no chance of rain) and kept indoors and a reasonable temperature when not in use </a:t>
            </a:r>
          </a:p>
          <a:p>
            <a:pPr lvl="1"/>
            <a:r>
              <a:rPr lang="en-US" sz="1600" dirty="0" smtClean="0"/>
              <a:t>There is a protection circuit as described previously to keep the modules safe from current feedback.</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0717"/>
            <a:ext cx="8229600" cy="1143000"/>
          </a:xfrm>
        </p:spPr>
        <p:txBody>
          <a:bodyPr/>
          <a:lstStyle/>
          <a:p>
            <a:pPr algn="ctr"/>
            <a:r>
              <a:rPr lang="en-US" dirty="0" smtClean="0"/>
              <a:t>Schedule Risks: Solar Array</a:t>
            </a:r>
            <a:endParaRPr lang="en-US" dirty="0"/>
          </a:p>
        </p:txBody>
      </p:sp>
      <p:sp>
        <p:nvSpPr>
          <p:cNvPr id="5" name="Content Placeholder 4"/>
          <p:cNvSpPr>
            <a:spLocks noGrp="1"/>
          </p:cNvSpPr>
          <p:nvPr>
            <p:ph idx="1"/>
          </p:nvPr>
        </p:nvSpPr>
        <p:spPr>
          <a:xfrm>
            <a:off x="0" y="1489841"/>
            <a:ext cx="9144000" cy="5123794"/>
          </a:xfrm>
        </p:spPr>
        <p:txBody>
          <a:bodyPr>
            <a:normAutofit fontScale="70000" lnSpcReduction="20000"/>
          </a:bodyPr>
          <a:lstStyle/>
          <a:p>
            <a:r>
              <a:rPr lang="en-US" sz="2900" b="1" dirty="0" smtClean="0"/>
              <a:t>Risks:</a:t>
            </a:r>
          </a:p>
          <a:p>
            <a:pPr lvl="1"/>
            <a:r>
              <a:rPr lang="en-US" sz="2300" dirty="0" smtClean="0"/>
              <a:t>Printed circuit-board production could be delayed or have a design flaws. </a:t>
            </a:r>
          </a:p>
          <a:p>
            <a:pPr lvl="1"/>
            <a:r>
              <a:rPr lang="en-US" sz="2300" dirty="0" smtClean="0"/>
              <a:t>The delivery of the diodes in the protection circuit could be delayed</a:t>
            </a:r>
          </a:p>
          <a:p>
            <a:pPr lvl="1"/>
            <a:r>
              <a:rPr lang="en-US" sz="2300" dirty="0" smtClean="0"/>
              <a:t>Damaging existing cells </a:t>
            </a:r>
          </a:p>
          <a:p>
            <a:pPr lvl="1"/>
            <a:r>
              <a:rPr lang="en-US" sz="2300" dirty="0" smtClean="0"/>
              <a:t>No risk in implantation of modules themselves  </a:t>
            </a:r>
          </a:p>
          <a:p>
            <a:r>
              <a:rPr lang="en-US" sz="2900" b="1" dirty="0" smtClean="0"/>
              <a:t>Probability: Low</a:t>
            </a:r>
          </a:p>
          <a:p>
            <a:r>
              <a:rPr lang="en-US" sz="2900" b="1" dirty="0" smtClean="0"/>
              <a:t>Consequences: Moderate</a:t>
            </a:r>
          </a:p>
          <a:p>
            <a:pPr lvl="1"/>
            <a:r>
              <a:rPr lang="en-US" sz="2300" dirty="0" smtClean="0"/>
              <a:t>If the PCB’s aren't completed on time or have flaws, or the diodes aren't delivered on schedule the full completion of the PV array will be delayed but will not impede the progress on the rest of the vehicles design. </a:t>
            </a:r>
          </a:p>
          <a:p>
            <a:pPr lvl="1"/>
            <a:r>
              <a:rPr lang="en-US" sz="2300" dirty="0" smtClean="0"/>
              <a:t>If a cell is damaged it will have to be removed from the system and with no extra cells to replace a damaged one the array current will diminish but have a very small effect on the overall design</a:t>
            </a:r>
          </a:p>
          <a:p>
            <a:r>
              <a:rPr lang="en-US" sz="2900" b="1" dirty="0" smtClean="0"/>
              <a:t>Solution: </a:t>
            </a:r>
          </a:p>
          <a:p>
            <a:pPr lvl="1"/>
            <a:r>
              <a:rPr lang="en-US" sz="2300" dirty="0" smtClean="0"/>
              <a:t>In order to ensure that all the PCB’s are completed on time and good quality we are ordering a single unit and inspecting that unit then ordering the remainder units before break so we can inspect and reorder  any defective units.</a:t>
            </a:r>
          </a:p>
          <a:p>
            <a:pPr lvl="1"/>
            <a:r>
              <a:rPr lang="en-US" sz="2300" dirty="0" smtClean="0"/>
              <a:t>To make sure the diodes arrive on time the ordering process will have to be  completed before the end of the week .</a:t>
            </a:r>
          </a:p>
          <a:p>
            <a:pPr lvl="1"/>
            <a:r>
              <a:rPr lang="en-US" sz="2300" dirty="0" smtClean="0"/>
              <a:t>Damaging existing cells can be avoided by taking extra care around the PV array especially in the handling of the top of the vehicle.</a:t>
            </a:r>
          </a:p>
          <a:p>
            <a:pPr lvl="1"/>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69"/>
            <a:ext cx="9144000" cy="1143000"/>
          </a:xfrm>
        </p:spPr>
        <p:txBody>
          <a:bodyPr/>
          <a:lstStyle/>
          <a:p>
            <a:pPr algn="ctr"/>
            <a:r>
              <a:rPr lang="en-US" dirty="0" smtClean="0"/>
              <a:t>Budget Risks: Solar Array</a:t>
            </a:r>
            <a:endParaRPr lang="en-US" dirty="0"/>
          </a:p>
        </p:txBody>
      </p:sp>
      <p:sp>
        <p:nvSpPr>
          <p:cNvPr id="3" name="Content Placeholder 2"/>
          <p:cNvSpPr>
            <a:spLocks noGrp="1"/>
          </p:cNvSpPr>
          <p:nvPr>
            <p:ph idx="1"/>
          </p:nvPr>
        </p:nvSpPr>
        <p:spPr>
          <a:xfrm>
            <a:off x="0" y="1776248"/>
            <a:ext cx="9144000" cy="5081752"/>
          </a:xfrm>
        </p:spPr>
        <p:txBody>
          <a:bodyPr>
            <a:normAutofit/>
          </a:bodyPr>
          <a:lstStyle/>
          <a:p>
            <a:r>
              <a:rPr lang="en-US" sz="2000" b="1" dirty="0" smtClean="0"/>
              <a:t>Description: </a:t>
            </a:r>
          </a:p>
          <a:p>
            <a:pPr lvl="1"/>
            <a:r>
              <a:rPr lang="en-US" sz="1600" dirty="0" smtClean="0"/>
              <a:t>The existing solar array on the vehicle could get damaged and need replacement and with our budget constraints it would be difficult to continue the project </a:t>
            </a:r>
          </a:p>
          <a:p>
            <a:r>
              <a:rPr lang="en-US" sz="2000" b="1" dirty="0" smtClean="0"/>
              <a:t>Probability: Very Low</a:t>
            </a:r>
          </a:p>
          <a:p>
            <a:pPr lvl="1"/>
            <a:r>
              <a:rPr lang="en-US" sz="1600" dirty="0" smtClean="0"/>
              <a:t>With the solar array on the vehicle and proper care is being taken when working around the vehicle the chance for damage is minimal. And with he vehicle in a non working state at the moment the weather is not a factor in damaging the vehicle </a:t>
            </a:r>
          </a:p>
          <a:p>
            <a:r>
              <a:rPr lang="en-US" sz="1800" b="1" dirty="0" smtClean="0"/>
              <a:t>Consequences: Moderate </a:t>
            </a:r>
          </a:p>
          <a:p>
            <a:pPr lvl="1"/>
            <a:r>
              <a:rPr lang="en-US" sz="1600" dirty="0" smtClean="0"/>
              <a:t>If the solar panels get damaged they will not be able to be replaced with the current budget but the impact on the car for not having them attached would only cause the current to drop by 250mA for every damaged series set. </a:t>
            </a:r>
          </a:p>
          <a:p>
            <a:r>
              <a:rPr lang="en-US" sz="1800" dirty="0" smtClean="0"/>
              <a:t>Strategy</a:t>
            </a:r>
          </a:p>
          <a:p>
            <a:pPr lvl="1"/>
            <a:r>
              <a:rPr lang="en-US" sz="1600" dirty="0" smtClean="0"/>
              <a:t>The only strategy to have to make sure that the panels don’t get damaged and ensure they stay in a working condition.  </a:t>
            </a:r>
            <a:r>
              <a:rPr lang="en-US" sz="1600" b="1" dirty="0" smtClean="0"/>
              <a:t> </a:t>
            </a:r>
          </a:p>
          <a:p>
            <a:endParaRPr lang="en-US" sz="1800" b="1" dirty="0" smtClean="0"/>
          </a:p>
          <a:p>
            <a:r>
              <a:rPr lang="en-US" sz="1800" b="1" dirty="0" smtClean="0"/>
              <a:t>TOTAL COST OF SOLAR ARRAY/ PROTECTION CIRCUIT:  $175.00</a:t>
            </a:r>
            <a:endParaRPr lang="en-US" sz="1800" b="1" dirty="0"/>
          </a:p>
        </p:txBody>
      </p:sp>
      <p:pic>
        <p:nvPicPr>
          <p:cNvPr id="1026" name="Picture 2" descr="C:\Users\Jordan\AppData\Local\Microsoft\Windows\Temporary Internet Files\Content.IE5\EDUJ3LIS\MC900431631[1].png"/>
          <p:cNvPicPr>
            <a:picLocks noChangeAspect="1" noChangeArrowheads="1"/>
          </p:cNvPicPr>
          <p:nvPr/>
        </p:nvPicPr>
        <p:blipFill>
          <a:blip r:embed="rId2" cstate="print"/>
          <a:srcRect/>
          <a:stretch>
            <a:fillRect/>
          </a:stretch>
        </p:blipFill>
        <p:spPr bwMode="auto">
          <a:xfrm>
            <a:off x="7920912" y="867787"/>
            <a:ext cx="1096963" cy="109696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System</a:t>
            </a:r>
            <a:endParaRPr lang="en-US" dirty="0"/>
          </a:p>
        </p:txBody>
      </p:sp>
      <p:sp>
        <p:nvSpPr>
          <p:cNvPr id="3" name="Text Placeholder 2"/>
          <p:cNvSpPr>
            <a:spLocks noGrp="1"/>
          </p:cNvSpPr>
          <p:nvPr>
            <p:ph type="body" idx="1"/>
          </p:nvPr>
        </p:nvSpPr>
        <p:spPr/>
        <p:txBody>
          <a:bodyPr/>
          <a:lstStyle/>
          <a:p>
            <a:r>
              <a:rPr lang="en-US" dirty="0" smtClean="0"/>
              <a:t>Design and Implementation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325821"/>
            <a:ext cx="8229600" cy="1143000"/>
          </a:xfrm>
        </p:spPr>
        <p:txBody>
          <a:bodyPr/>
          <a:lstStyle/>
          <a:p>
            <a:pPr algn="ctr"/>
            <a:r>
              <a:rPr lang="en-US" dirty="0" smtClean="0"/>
              <a:t>Current VS Previous Designs </a:t>
            </a:r>
            <a:endParaRPr lang="en-US" dirty="0"/>
          </a:p>
        </p:txBody>
      </p:sp>
      <p:sp>
        <p:nvSpPr>
          <p:cNvPr id="5" name="Text Placeholder 4"/>
          <p:cNvSpPr>
            <a:spLocks noGrp="1"/>
          </p:cNvSpPr>
          <p:nvPr>
            <p:ph type="body" idx="1"/>
          </p:nvPr>
        </p:nvSpPr>
        <p:spPr>
          <a:xfrm>
            <a:off x="457200" y="1468821"/>
            <a:ext cx="4040188" cy="659352"/>
          </a:xfrm>
        </p:spPr>
        <p:txBody>
          <a:bodyPr/>
          <a:lstStyle/>
          <a:p>
            <a:pPr algn="ctr"/>
            <a:r>
              <a:rPr lang="en-US" dirty="0" smtClean="0"/>
              <a:t>Previous</a:t>
            </a:r>
            <a:endParaRPr lang="en-US" dirty="0"/>
          </a:p>
        </p:txBody>
      </p:sp>
      <p:sp>
        <p:nvSpPr>
          <p:cNvPr id="7" name="Text Placeholder 6"/>
          <p:cNvSpPr>
            <a:spLocks noGrp="1"/>
          </p:cNvSpPr>
          <p:nvPr>
            <p:ph type="body" sz="half" idx="3"/>
          </p:nvPr>
        </p:nvSpPr>
        <p:spPr>
          <a:xfrm>
            <a:off x="4645025" y="1473330"/>
            <a:ext cx="4041775" cy="654843"/>
          </a:xfrm>
        </p:spPr>
        <p:txBody>
          <a:bodyPr/>
          <a:lstStyle/>
          <a:p>
            <a:pPr algn="ctr"/>
            <a:r>
              <a:rPr lang="en-US" dirty="0" smtClean="0"/>
              <a:t>Current</a:t>
            </a:r>
            <a:endParaRPr lang="en-US" dirty="0"/>
          </a:p>
        </p:txBody>
      </p:sp>
      <p:sp>
        <p:nvSpPr>
          <p:cNvPr id="6" name="Content Placeholder 5"/>
          <p:cNvSpPr>
            <a:spLocks noGrp="1"/>
          </p:cNvSpPr>
          <p:nvPr>
            <p:ph sz="quarter" idx="2"/>
          </p:nvPr>
        </p:nvSpPr>
        <p:spPr>
          <a:xfrm>
            <a:off x="530225" y="2128173"/>
            <a:ext cx="4040188" cy="3845720"/>
          </a:xfrm>
        </p:spPr>
        <p:txBody>
          <a:bodyPr/>
          <a:lstStyle/>
          <a:p>
            <a:r>
              <a:rPr lang="en-US" dirty="0" smtClean="0"/>
              <a:t>30 LiFePO4 in series </a:t>
            </a:r>
          </a:p>
          <a:p>
            <a:pPr lvl="1"/>
            <a:r>
              <a:rPr lang="en-US" dirty="0" smtClean="0"/>
              <a:t>Producing 96V @ 15 A</a:t>
            </a:r>
            <a:endParaRPr lang="en-US" dirty="0"/>
          </a:p>
        </p:txBody>
      </p:sp>
      <p:sp>
        <p:nvSpPr>
          <p:cNvPr id="8" name="Content Placeholder 7"/>
          <p:cNvSpPr>
            <a:spLocks noGrp="1"/>
          </p:cNvSpPr>
          <p:nvPr>
            <p:ph sz="quarter" idx="4"/>
          </p:nvPr>
        </p:nvSpPr>
        <p:spPr>
          <a:xfrm>
            <a:off x="4718050" y="2128173"/>
            <a:ext cx="4041775" cy="3845720"/>
          </a:xfrm>
        </p:spPr>
        <p:txBody>
          <a:bodyPr/>
          <a:lstStyle/>
          <a:p>
            <a:r>
              <a:rPr lang="en-US" dirty="0" smtClean="0"/>
              <a:t>15 LiFePO4 batteries in series </a:t>
            </a:r>
          </a:p>
          <a:p>
            <a:r>
              <a:rPr lang="en-US" dirty="0" smtClean="0"/>
              <a:t>2 series sets in parallel </a:t>
            </a:r>
          </a:p>
          <a:p>
            <a:pPr lvl="1"/>
            <a:r>
              <a:rPr lang="en-US" dirty="0" smtClean="0"/>
              <a:t>Producing 48 V @ 30 A</a:t>
            </a:r>
          </a:p>
        </p:txBody>
      </p:sp>
      <p:pic>
        <p:nvPicPr>
          <p:cNvPr id="8194" name="Picture 2" descr="C:\Users\Jordan\Dropbox\FSU Solar Car\Current phase\Pictures\12_5_2011\1205111638.jpg"/>
          <p:cNvPicPr>
            <a:picLocks noChangeAspect="1" noChangeArrowheads="1"/>
          </p:cNvPicPr>
          <p:nvPr/>
        </p:nvPicPr>
        <p:blipFill>
          <a:blip r:embed="rId2" cstate="print"/>
          <a:srcRect l="4483" t="27184" r="2414" b="30747"/>
          <a:stretch>
            <a:fillRect/>
          </a:stretch>
        </p:blipFill>
        <p:spPr bwMode="auto">
          <a:xfrm>
            <a:off x="4570413" y="3451410"/>
            <a:ext cx="4467935" cy="1923393"/>
          </a:xfrm>
          <a:prstGeom prst="rect">
            <a:avLst/>
          </a:prstGeom>
          <a:noFill/>
        </p:spPr>
      </p:pic>
      <p:pic>
        <p:nvPicPr>
          <p:cNvPr id="8195" name="Picture 3"/>
          <p:cNvPicPr>
            <a:picLocks noChangeAspect="1" noChangeArrowheads="1"/>
          </p:cNvPicPr>
          <p:nvPr/>
        </p:nvPicPr>
        <p:blipFill>
          <a:blip r:embed="rId3" cstate="print"/>
          <a:srcRect/>
          <a:stretch>
            <a:fillRect/>
          </a:stretch>
        </p:blipFill>
        <p:spPr bwMode="auto">
          <a:xfrm>
            <a:off x="0" y="3211643"/>
            <a:ext cx="4286250" cy="2762250"/>
          </a:xfrm>
          <a:prstGeom prst="rect">
            <a:avLst/>
          </a:prstGeom>
          <a:noFill/>
          <a:ln w="9525">
            <a:noFill/>
            <a:miter lim="800000"/>
            <a:headEnd/>
            <a:tailEnd/>
          </a:ln>
        </p:spPr>
      </p:pic>
      <p:sp>
        <p:nvSpPr>
          <p:cNvPr id="9" name="TextBox 8"/>
          <p:cNvSpPr txBox="1"/>
          <p:nvPr/>
        </p:nvSpPr>
        <p:spPr>
          <a:xfrm>
            <a:off x="5076497" y="5789227"/>
            <a:ext cx="3320909" cy="369332"/>
          </a:xfrm>
          <a:prstGeom prst="rect">
            <a:avLst/>
          </a:prstGeom>
          <a:noFill/>
        </p:spPr>
        <p:txBody>
          <a:bodyPr wrap="none" rtlCol="0">
            <a:spAutoFit/>
          </a:bodyPr>
          <a:lstStyle/>
          <a:p>
            <a:r>
              <a:rPr lang="en-US" b="1" dirty="0" smtClean="0"/>
              <a:t>TOTAL BATTERY COST: $0.00</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30225" y="325821"/>
            <a:ext cx="8229600" cy="11430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Battery Management</a:t>
            </a:r>
            <a:r>
              <a:rPr kumimoji="0" lang="en-US" sz="5000" b="0" i="0" u="none" strike="noStrike" kern="1200" cap="none" spc="0" normalizeH="0" noProof="0" dirty="0" smtClean="0">
                <a:ln>
                  <a:noFill/>
                </a:ln>
                <a:solidFill>
                  <a:schemeClr val="tx2"/>
                </a:solidFill>
                <a:effectLst/>
                <a:uLnTx/>
                <a:uFillTx/>
                <a:latin typeface="+mj-lt"/>
                <a:ea typeface="+mj-ea"/>
                <a:cs typeface="+mj-cs"/>
              </a:rPr>
              <a:t> System</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1026" name="Picture 2" descr="C:\Users\Jordan\Dropbox\FSU Solar Car\Current phase\Pictures\12_5_2011\1205111639a.jpg"/>
          <p:cNvPicPr>
            <a:picLocks noChangeAspect="1" noChangeArrowheads="1"/>
          </p:cNvPicPr>
          <p:nvPr/>
        </p:nvPicPr>
        <p:blipFill>
          <a:blip r:embed="rId2" cstate="print"/>
          <a:srcRect l="15000" t="13851" r="28448" b="25000"/>
          <a:stretch>
            <a:fillRect/>
          </a:stretch>
        </p:blipFill>
        <p:spPr bwMode="auto">
          <a:xfrm>
            <a:off x="126124" y="2343101"/>
            <a:ext cx="4277710" cy="3469119"/>
          </a:xfrm>
          <a:prstGeom prst="rect">
            <a:avLst/>
          </a:prstGeom>
          <a:noFill/>
        </p:spPr>
      </p:pic>
      <p:sp>
        <p:nvSpPr>
          <p:cNvPr id="21" name="Content Placeholder 5"/>
          <p:cNvSpPr txBox="1">
            <a:spLocks/>
          </p:cNvSpPr>
          <p:nvPr/>
        </p:nvSpPr>
        <p:spPr>
          <a:xfrm>
            <a:off x="4403834" y="2165131"/>
            <a:ext cx="4740166" cy="3845720"/>
          </a:xfrm>
          <a:prstGeom prst="rect">
            <a:avLst/>
          </a:prstGeom>
        </p:spPr>
        <p:txBody>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 Re-using</a:t>
            </a:r>
            <a:r>
              <a:rPr kumimoji="0" lang="en-US" sz="2400" i="0" u="none" strike="noStrike" kern="1200" cap="none" spc="0" normalizeH="0" noProof="0" dirty="0" smtClean="0">
                <a:ln>
                  <a:noFill/>
                </a:ln>
                <a:solidFill>
                  <a:schemeClr val="tx1"/>
                </a:solidFill>
                <a:effectLst/>
                <a:uLnTx/>
                <a:uFillTx/>
                <a:latin typeface="+mn-lt"/>
                <a:ea typeface="+mn-ea"/>
                <a:cs typeface="+mn-cs"/>
              </a:rPr>
              <a:t> the existing system</a:t>
            </a:r>
          </a:p>
          <a:p>
            <a:pPr marL="731520" lvl="1" indent="-274320">
              <a:spcBef>
                <a:spcPct val="20000"/>
              </a:spcBef>
              <a:buClr>
                <a:schemeClr val="accent3"/>
              </a:buClr>
              <a:buSzPct val="95000"/>
              <a:buFont typeface="Arial" pitchFamily="34" charset="0"/>
              <a:buChar char="•"/>
            </a:pPr>
            <a:r>
              <a:rPr lang="en-US" sz="2000" dirty="0" smtClean="0"/>
              <a:t>Allows for an easy install </a:t>
            </a:r>
          </a:p>
          <a:p>
            <a:pPr marL="731520" lvl="1" indent="-274320">
              <a:spcBef>
                <a:spcPct val="20000"/>
              </a:spcBef>
              <a:buClr>
                <a:schemeClr val="accent3"/>
              </a:buClr>
              <a:buSzPct val="95000"/>
              <a:buFont typeface="Arial" pitchFamily="34" charset="0"/>
              <a:buChar char="•"/>
            </a:pPr>
            <a:r>
              <a:rPr kumimoji="0" lang="en-US" sz="2000" b="0" i="0" u="none" strike="noStrike" kern="1200" cap="none" spc="0" normalizeH="0" noProof="0" dirty="0" smtClean="0">
                <a:ln>
                  <a:noFill/>
                </a:ln>
                <a:solidFill>
                  <a:schemeClr val="tx1"/>
                </a:solidFill>
                <a:effectLst/>
                <a:uLnTx/>
                <a:uFillTx/>
                <a:latin typeface="+mn-lt"/>
                <a:ea typeface="+mn-ea"/>
                <a:cs typeface="+mn-cs"/>
              </a:rPr>
              <a:t>Proven to work in previous system</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Arial" pitchFamily="34" charset="0"/>
              <a:buChar char="•"/>
              <a:tabLst/>
              <a:defRPr/>
            </a:pPr>
            <a:r>
              <a:rPr lang="en-US" sz="2400" baseline="0" dirty="0" smtClean="0"/>
              <a:t>Eliminate</a:t>
            </a:r>
            <a:r>
              <a:rPr lang="en-US" sz="2400" dirty="0" smtClean="0"/>
              <a:t> the risk of completely draining any one battery </a:t>
            </a:r>
          </a:p>
          <a:p>
            <a:pPr marL="731520" lvl="1" indent="-274320">
              <a:spcBef>
                <a:spcPct val="20000"/>
              </a:spcBef>
              <a:buClr>
                <a:schemeClr val="accent3"/>
              </a:buClr>
              <a:buSzPct val="95000"/>
              <a:buFont typeface="Arial" pitchFamily="34" charset="0"/>
              <a:buChar char="•"/>
            </a:pPr>
            <a:r>
              <a:rPr lang="en-US" sz="2000" dirty="0" smtClean="0"/>
              <a:t>Uses red/green led to show if batteries are in a working condition </a:t>
            </a:r>
          </a:p>
          <a:p>
            <a:pPr marL="731520" lvl="1" indent="-274320">
              <a:spcBef>
                <a:spcPct val="20000"/>
              </a:spcBef>
              <a:buClr>
                <a:schemeClr val="accent3"/>
              </a:buClr>
              <a:buSzPct val="95000"/>
              <a:buFont typeface="Arial" pitchFamily="34" charset="0"/>
              <a:buChar char="•"/>
            </a:pPr>
            <a:r>
              <a:rPr lang="en-US" sz="2000" dirty="0" smtClean="0"/>
              <a:t>Wont allow the series connected system to operate if a single unit is bad</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Latch/Hinge System</a:t>
            </a:r>
            <a:endParaRPr lang="en-US" dirty="0"/>
          </a:p>
        </p:txBody>
      </p:sp>
      <p:sp>
        <p:nvSpPr>
          <p:cNvPr id="3" name="Subtitle 2"/>
          <p:cNvSpPr>
            <a:spLocks noGrp="1"/>
          </p:cNvSpPr>
          <p:nvPr>
            <p:ph type="subTitle" idx="1"/>
          </p:nvPr>
        </p:nvSpPr>
        <p:spPr/>
        <p:txBody>
          <a:bodyPr/>
          <a:lstStyle/>
          <a:p>
            <a:r>
              <a:rPr lang="en-US" dirty="0" smtClean="0"/>
              <a:t>Presented by: Valerie </a:t>
            </a:r>
            <a:r>
              <a:rPr lang="en-US" dirty="0" err="1" smtClean="0"/>
              <a:t>Pezzullo</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lgn="ctr"/>
            <a:r>
              <a:rPr lang="en-US" dirty="0" smtClean="0"/>
              <a:t>Latches Considered</a:t>
            </a:r>
            <a:endParaRPr lang="en-US" dirty="0"/>
          </a:p>
        </p:txBody>
      </p:sp>
      <p:pic>
        <p:nvPicPr>
          <p:cNvPr id="1026" name="Picture 0" descr="remote release cable latch.jpg"/>
          <p:cNvPicPr>
            <a:picLocks noChangeAspect="1" noChangeArrowheads="1"/>
          </p:cNvPicPr>
          <p:nvPr/>
        </p:nvPicPr>
        <p:blipFill>
          <a:blip r:embed="rId2" cstate="print"/>
          <a:srcRect t="15924" r="41379"/>
          <a:stretch>
            <a:fillRect/>
          </a:stretch>
        </p:blipFill>
        <p:spPr bwMode="auto">
          <a:xfrm>
            <a:off x="5056632" y="4495800"/>
            <a:ext cx="2718868" cy="2102171"/>
          </a:xfrm>
          <a:prstGeom prst="rect">
            <a:avLst/>
          </a:prstGeom>
          <a:noFill/>
          <a:ln w="9525">
            <a:noFill/>
            <a:miter lim="800000"/>
            <a:headEnd/>
            <a:tailEnd/>
          </a:ln>
        </p:spPr>
      </p:pic>
      <p:pic>
        <p:nvPicPr>
          <p:cNvPr id="1027" name="Picture 2" descr="draw latch cad.GIF"/>
          <p:cNvPicPr>
            <a:picLocks noChangeAspect="1" noChangeArrowheads="1"/>
          </p:cNvPicPr>
          <p:nvPr/>
        </p:nvPicPr>
        <p:blipFill>
          <a:blip r:embed="rId3" cstate="print"/>
          <a:srcRect/>
          <a:stretch>
            <a:fillRect/>
          </a:stretch>
        </p:blipFill>
        <p:spPr bwMode="auto">
          <a:xfrm>
            <a:off x="4855464" y="1371600"/>
            <a:ext cx="3432100" cy="2683162"/>
          </a:xfrm>
          <a:prstGeom prst="rect">
            <a:avLst/>
          </a:prstGeom>
          <a:noFill/>
          <a:ln w="9525">
            <a:noFill/>
            <a:miter lim="800000"/>
            <a:headEnd/>
            <a:tailEnd/>
          </a:ln>
        </p:spPr>
      </p:pic>
      <p:pic>
        <p:nvPicPr>
          <p:cNvPr id="1028" name="Picture 3" descr="fixed rod multipoint latch_2.bmp"/>
          <p:cNvPicPr>
            <a:picLocks noChangeAspect="1" noChangeArrowheads="1"/>
          </p:cNvPicPr>
          <p:nvPr/>
        </p:nvPicPr>
        <p:blipFill>
          <a:blip r:embed="rId4" cstate="print"/>
          <a:srcRect/>
          <a:stretch>
            <a:fillRect/>
          </a:stretch>
        </p:blipFill>
        <p:spPr bwMode="auto">
          <a:xfrm>
            <a:off x="152400" y="1538318"/>
            <a:ext cx="3991039" cy="4343400"/>
          </a:xfrm>
          <a:prstGeom prst="rect">
            <a:avLst/>
          </a:prstGeom>
          <a:noFill/>
          <a:ln w="9525">
            <a:noFill/>
            <a:miter lim="800000"/>
            <a:headEnd/>
            <a:tailEnd/>
          </a:ln>
        </p:spPr>
      </p:pic>
      <p:sp>
        <p:nvSpPr>
          <p:cNvPr id="7" name="TextBox 6"/>
          <p:cNvSpPr txBox="1"/>
          <p:nvPr/>
        </p:nvSpPr>
        <p:spPr>
          <a:xfrm>
            <a:off x="762000" y="5893805"/>
            <a:ext cx="2667000" cy="646331"/>
          </a:xfrm>
          <a:prstGeom prst="rect">
            <a:avLst/>
          </a:prstGeom>
          <a:noFill/>
        </p:spPr>
        <p:txBody>
          <a:bodyPr wrap="square" rtlCol="0">
            <a:spAutoFit/>
          </a:bodyPr>
          <a:lstStyle/>
          <a:p>
            <a:pPr algn="ctr"/>
            <a:r>
              <a:rPr lang="en-US" dirty="0" smtClean="0"/>
              <a:t>Fixed-Rod Multi-Point Latch</a:t>
            </a:r>
            <a:endParaRPr lang="en-US" dirty="0"/>
          </a:p>
        </p:txBody>
      </p:sp>
      <p:sp>
        <p:nvSpPr>
          <p:cNvPr id="8" name="TextBox 7"/>
          <p:cNvSpPr txBox="1"/>
          <p:nvPr/>
        </p:nvSpPr>
        <p:spPr>
          <a:xfrm>
            <a:off x="5715000" y="3941802"/>
            <a:ext cx="1676400" cy="369332"/>
          </a:xfrm>
          <a:prstGeom prst="rect">
            <a:avLst/>
          </a:prstGeom>
          <a:noFill/>
        </p:spPr>
        <p:txBody>
          <a:bodyPr wrap="square" rtlCol="0">
            <a:spAutoFit/>
          </a:bodyPr>
          <a:lstStyle/>
          <a:p>
            <a:pPr algn="ctr"/>
            <a:r>
              <a:rPr lang="en-US" dirty="0" smtClean="0"/>
              <a:t>Draw Latch</a:t>
            </a:r>
            <a:endParaRPr lang="en-US" dirty="0"/>
          </a:p>
        </p:txBody>
      </p:sp>
      <p:sp>
        <p:nvSpPr>
          <p:cNvPr id="9" name="Rectangle 8"/>
          <p:cNvSpPr/>
          <p:nvPr/>
        </p:nvSpPr>
        <p:spPr>
          <a:xfrm>
            <a:off x="5715000" y="6216971"/>
            <a:ext cx="1371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80599" y="6304002"/>
            <a:ext cx="4648200" cy="369332"/>
          </a:xfrm>
          <a:prstGeom prst="rect">
            <a:avLst/>
          </a:prstGeom>
          <a:noFill/>
        </p:spPr>
        <p:txBody>
          <a:bodyPr wrap="square" rtlCol="0">
            <a:spAutoFit/>
          </a:bodyPr>
          <a:lstStyle/>
          <a:p>
            <a:pPr algn="ctr"/>
            <a:r>
              <a:rPr lang="en-US" dirty="0" smtClean="0"/>
              <a:t>Double Point Remote Release Cable Latch</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62000"/>
            <a:ext cx="8229600" cy="1066800"/>
          </a:xfrm>
          <a:prstGeom prst="rect">
            <a:avLst/>
          </a:prstGeom>
        </p:spPr>
        <p:txBody>
          <a:bodyPr vert="horz" anchor="ctr">
            <a:normAutofit/>
          </a:bodyPr>
          <a:lstStyle/>
          <a:p>
            <a:pPr algn="ctr">
              <a:spcBef>
                <a:spcPct val="0"/>
              </a:spcBef>
              <a:defRPr/>
            </a:pPr>
            <a:r>
              <a:rPr lang="en-US" sz="3600" dirty="0" err="1" smtClean="0">
                <a:solidFill>
                  <a:schemeClr val="accent2">
                    <a:lumMod val="75000"/>
                  </a:schemeClr>
                </a:solidFill>
                <a:latin typeface="Times New Roman" pitchFamily="18" charset="0"/>
                <a:cs typeface="Times New Roman" pitchFamily="18" charset="0"/>
              </a:rPr>
              <a:t>Lemco</a:t>
            </a:r>
            <a:r>
              <a:rPr lang="en-US" sz="3600" dirty="0" smtClean="0">
                <a:solidFill>
                  <a:schemeClr val="accent2">
                    <a:lumMod val="75000"/>
                  </a:schemeClr>
                </a:solidFill>
                <a:latin typeface="Times New Roman" pitchFamily="18" charset="0"/>
                <a:cs typeface="Times New Roman" pitchFamily="18" charset="0"/>
              </a:rPr>
              <a:t> DC Brushed Motor (LEM200-127)</a:t>
            </a:r>
            <a:endParaRPr lang="en-US" sz="3600" dirty="0">
              <a:solidFill>
                <a:schemeClr val="accent2">
                  <a:lumMod val="75000"/>
                </a:schemeClr>
              </a:solidFill>
              <a:latin typeface="Times New Roman" pitchFamily="18" charset="0"/>
              <a:cs typeface="Times New Roman" pitchFamily="18" charset="0"/>
            </a:endParaRPr>
          </a:p>
        </p:txBody>
      </p:sp>
      <p:sp>
        <p:nvSpPr>
          <p:cNvPr id="5" name="Content Placeholder 2"/>
          <p:cNvSpPr txBox="1">
            <a:spLocks/>
          </p:cNvSpPr>
          <p:nvPr/>
        </p:nvSpPr>
        <p:spPr>
          <a:xfrm>
            <a:off x="457200" y="1981200"/>
            <a:ext cx="8229600" cy="4572000"/>
          </a:xfrm>
          <a:prstGeom prst="rect">
            <a:avLst/>
          </a:prstGeom>
        </p:spPr>
        <p:txBody>
          <a:bodyPr vert="horz" anchor="ctr">
            <a:normAutofit/>
          </a:bodyPr>
          <a:lstStyle/>
          <a:p>
            <a:pPr marL="109728">
              <a:spcBef>
                <a:spcPts val="300"/>
              </a:spcBef>
              <a:buClr>
                <a:srgbClr val="0BD0D9"/>
              </a:buClr>
              <a:defRPr/>
            </a:pPr>
            <a:endParaRPr lang="en-US" sz="2800" dirty="0">
              <a:solidFill>
                <a:schemeClr val="accent2">
                  <a:lumMod val="75000"/>
                </a:schemeClr>
              </a:solidFill>
            </a:endParaRPr>
          </a:p>
        </p:txBody>
      </p:sp>
      <p:sp>
        <p:nvSpPr>
          <p:cNvPr id="3" name="Content Placeholder 2"/>
          <p:cNvSpPr>
            <a:spLocks noGrp="1"/>
          </p:cNvSpPr>
          <p:nvPr>
            <p:ph sz="half" idx="1"/>
          </p:nvPr>
        </p:nvSpPr>
        <p:spPr/>
        <p:txBody>
          <a:bodyPr/>
          <a:lstStyle/>
          <a:p>
            <a:r>
              <a:rPr lang="en-US" dirty="0" smtClean="0"/>
              <a:t>Rated Voltage 48V</a:t>
            </a:r>
          </a:p>
          <a:p>
            <a:r>
              <a:rPr lang="en-US" dirty="0" smtClean="0"/>
              <a:t>Rated Current 215A</a:t>
            </a:r>
          </a:p>
          <a:p>
            <a:r>
              <a:rPr lang="en-US" dirty="0" smtClean="0"/>
              <a:t>High Torque at low speeds</a:t>
            </a:r>
          </a:p>
          <a:p>
            <a:r>
              <a:rPr lang="en-US" dirty="0" smtClean="0"/>
              <a:t>8.55 kW rated power</a:t>
            </a:r>
          </a:p>
          <a:p>
            <a:r>
              <a:rPr lang="en-US" dirty="0" smtClean="0"/>
              <a:t>Will need a new motor controller.</a:t>
            </a:r>
          </a:p>
          <a:p>
            <a:pPr>
              <a:buNone/>
            </a:pPr>
            <a:endParaRPr lang="en-US" dirty="0"/>
          </a:p>
        </p:txBody>
      </p:sp>
      <p:pic>
        <p:nvPicPr>
          <p:cNvPr id="2050" name="Picture 2" descr="http://www.cloudelectric.com/v/vspfiles/photos/MO-LEM200-12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438400"/>
            <a:ext cx="2971800" cy="32023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7800" y="5845314"/>
            <a:ext cx="3157330" cy="584775"/>
          </a:xfrm>
          <a:prstGeom prst="rect">
            <a:avLst/>
          </a:prstGeom>
          <a:noFill/>
        </p:spPr>
        <p:txBody>
          <a:bodyPr wrap="square" rtlCol="0">
            <a:spAutoFit/>
          </a:bodyPr>
          <a:lstStyle/>
          <a:p>
            <a:pPr>
              <a:buFont typeface="Arial" pitchFamily="34" charset="0"/>
              <a:buChar char="•"/>
            </a:pPr>
            <a:r>
              <a:rPr lang="en-US" sz="3200" dirty="0" smtClean="0"/>
              <a:t> </a:t>
            </a:r>
            <a:r>
              <a:rPr lang="en-US" sz="3200" dirty="0" smtClean="0">
                <a:solidFill>
                  <a:schemeClr val="accent2">
                    <a:lumMod val="75000"/>
                  </a:schemeClr>
                </a:solidFill>
              </a:rPr>
              <a:t>Cost: $1900</a:t>
            </a:r>
            <a:endParaRPr lang="en-US" sz="3200" dirty="0">
              <a:solidFill>
                <a:schemeClr val="accent2">
                  <a:lumMod val="75000"/>
                </a:schemeClr>
              </a:solidFill>
            </a:endParaRPr>
          </a:p>
        </p:txBody>
      </p:sp>
    </p:spTree>
    <p:extLst>
      <p:ext uri="{BB962C8B-B14F-4D97-AF65-F5344CB8AC3E}">
        <p14:creationId xmlns:p14="http://schemas.microsoft.com/office/powerpoint/2010/main" val="37075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pPr algn="ctr"/>
            <a:r>
              <a:rPr lang="en-US" dirty="0" smtClean="0"/>
              <a:t>Decision Matrices - Latch</a:t>
            </a:r>
            <a:endParaRPr lang="en-US" dirty="0"/>
          </a:p>
        </p:txBody>
      </p:sp>
      <p:graphicFrame>
        <p:nvGraphicFramePr>
          <p:cNvPr id="4" name="Table 3"/>
          <p:cNvGraphicFramePr>
            <a:graphicFrameLocks noGrp="1"/>
          </p:cNvGraphicFramePr>
          <p:nvPr/>
        </p:nvGraphicFramePr>
        <p:xfrm>
          <a:off x="152400" y="1752600"/>
          <a:ext cx="8763000" cy="4853940"/>
        </p:xfrm>
        <a:graphic>
          <a:graphicData uri="http://schemas.openxmlformats.org/drawingml/2006/table">
            <a:tbl>
              <a:tblPr/>
              <a:tblGrid>
                <a:gridCol w="3429001"/>
                <a:gridCol w="1981200"/>
                <a:gridCol w="1600200"/>
                <a:gridCol w="1752599"/>
              </a:tblGrid>
              <a:tr h="571500">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Remote Release Cable Latch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endParaRPr lang="en-US" sz="2800">
                        <a:latin typeface="Calibri"/>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b="1">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0.6</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Durability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0.7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Installation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1.4</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30%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3</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a:solidFill>
                            <a:srgbClr val="000000"/>
                          </a:solidFill>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a:solidFill>
                            <a:srgbClr val="000000"/>
                          </a:solidFill>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100%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7.7</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152400" y="3200400"/>
            <a:ext cx="34290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3200400"/>
            <a:ext cx="16002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4876800"/>
            <a:ext cx="3429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486400"/>
            <a:ext cx="34290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2600" y="4876800"/>
            <a:ext cx="16002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600" y="5486400"/>
            <a:ext cx="16002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algn="ctr"/>
            <a:r>
              <a:rPr lang="en-US" dirty="0" smtClean="0"/>
              <a:t>Decision Matrices - Latch</a:t>
            </a:r>
            <a:endParaRPr lang="en-US" dirty="0"/>
          </a:p>
        </p:txBody>
      </p:sp>
      <p:graphicFrame>
        <p:nvGraphicFramePr>
          <p:cNvPr id="5" name="Table 4"/>
          <p:cNvGraphicFramePr>
            <a:graphicFrameLocks noGrp="1"/>
          </p:cNvGraphicFramePr>
          <p:nvPr/>
        </p:nvGraphicFramePr>
        <p:xfrm>
          <a:off x="381000" y="1676400"/>
          <a:ext cx="8305800" cy="4953000"/>
        </p:xfrm>
        <a:graphic>
          <a:graphicData uri="http://schemas.openxmlformats.org/drawingml/2006/table">
            <a:tbl>
              <a:tblPr/>
              <a:tblGrid>
                <a:gridCol w="3276600"/>
                <a:gridCol w="1828800"/>
                <a:gridCol w="1600200"/>
                <a:gridCol w="1600200"/>
              </a:tblGrid>
              <a:tr h="619125">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Draw Latch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Weighted</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Durability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0.7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Ease of Installation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1.4</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2.1</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0.4</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b="1">
                          <a:solidFill>
                            <a:srgbClr val="000000"/>
                          </a:solidFill>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100%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 </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6.6</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381000" y="2895600"/>
            <a:ext cx="32766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5410200"/>
            <a:ext cx="32766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5410200"/>
            <a:ext cx="1600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86400" y="2895600"/>
            <a:ext cx="16002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762000"/>
          </a:xfrm>
        </p:spPr>
        <p:txBody>
          <a:bodyPr>
            <a:normAutofit fontScale="90000"/>
          </a:bodyPr>
          <a:lstStyle/>
          <a:p>
            <a:pPr algn="ctr"/>
            <a:r>
              <a:rPr lang="en-US" dirty="0" smtClean="0"/>
              <a:t>Decision Matrices - Latch</a:t>
            </a:r>
            <a:endParaRPr lang="en-US" dirty="0"/>
          </a:p>
        </p:txBody>
      </p:sp>
      <p:graphicFrame>
        <p:nvGraphicFramePr>
          <p:cNvPr id="4" name="Table 3"/>
          <p:cNvGraphicFramePr>
            <a:graphicFrameLocks noGrp="1"/>
          </p:cNvGraphicFramePr>
          <p:nvPr/>
        </p:nvGraphicFramePr>
        <p:xfrm>
          <a:off x="304800" y="1295400"/>
          <a:ext cx="8610600" cy="5385105"/>
        </p:xfrm>
        <a:graphic>
          <a:graphicData uri="http://schemas.openxmlformats.org/drawingml/2006/table">
            <a:tbl>
              <a:tblPr/>
              <a:tblGrid>
                <a:gridCol w="3300730"/>
                <a:gridCol w="2090954"/>
                <a:gridCol w="1528985"/>
                <a:gridCol w="1689931"/>
              </a:tblGrid>
              <a:tr h="802337">
                <a:tc>
                  <a:txBody>
                    <a:bodyPr/>
                    <a:lstStyle/>
                    <a:p>
                      <a:pPr marL="0" marR="0">
                        <a:spcBef>
                          <a:spcPts val="0"/>
                        </a:spcBef>
                        <a:spcAft>
                          <a:spcPts val="0"/>
                        </a:spcAft>
                      </a:pPr>
                      <a:r>
                        <a:rPr lang="en-US" sz="2800" b="1" dirty="0">
                          <a:solidFill>
                            <a:srgbClr val="000000"/>
                          </a:solidFill>
                          <a:latin typeface="Calibri"/>
                          <a:ea typeface="Times New Roman"/>
                          <a:cs typeface="Times New Roman"/>
                        </a:rPr>
                        <a:t>Fixed-Rod Multi-Point Latch System</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781269">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5</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1</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dirty="0">
                          <a:solidFill>
                            <a:srgbClr val="000000"/>
                          </a:solidFill>
                          <a:latin typeface="Calibri"/>
                          <a:ea typeface="Times New Roman"/>
                          <a:cs typeface="Times New Roman"/>
                        </a:rPr>
                        <a:t>Durability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10%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0.7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a:latin typeface="Calibri"/>
                          <a:ea typeface="Times New Roman"/>
                          <a:cs typeface="Times New Roman"/>
                        </a:rPr>
                        <a:t>Ease of Installation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5</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1</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a:latin typeface="Calibri"/>
                          <a:ea typeface="Times New Roman"/>
                          <a:cs typeface="Times New Roman"/>
                        </a:rPr>
                        <a:t>Ease of Operation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2.1</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1.8</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b="1">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100%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 </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6.6</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304800" y="5410200"/>
            <a:ext cx="32766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5000" y="54102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88"/>
            <a:ext cx="9144000" cy="1143000"/>
          </a:xfrm>
        </p:spPr>
        <p:txBody>
          <a:bodyPr/>
          <a:lstStyle/>
          <a:p>
            <a:pPr algn="ctr"/>
            <a:r>
              <a:rPr lang="en-US" dirty="0" smtClean="0"/>
              <a:t>Final Latch Decision</a:t>
            </a:r>
            <a:endParaRPr lang="en-US" dirty="0"/>
          </a:p>
        </p:txBody>
      </p:sp>
      <p:graphicFrame>
        <p:nvGraphicFramePr>
          <p:cNvPr id="5" name="Table 4"/>
          <p:cNvGraphicFramePr>
            <a:graphicFrameLocks noGrp="1"/>
          </p:cNvGraphicFramePr>
          <p:nvPr/>
        </p:nvGraphicFramePr>
        <p:xfrm>
          <a:off x="838200" y="2130552"/>
          <a:ext cx="7696200" cy="3528060"/>
        </p:xfrm>
        <a:graphic>
          <a:graphicData uri="http://schemas.openxmlformats.org/drawingml/2006/table">
            <a:tbl>
              <a:tblPr firstRow="1" bandRow="1">
                <a:tableStyleId>{5940675A-B579-460E-94D1-54222C63F5DA}</a:tableStyleId>
              </a:tblPr>
              <a:tblGrid>
                <a:gridCol w="4114800"/>
                <a:gridCol w="3581400"/>
              </a:tblGrid>
              <a:tr h="819150">
                <a:tc>
                  <a:txBody>
                    <a:bodyPr/>
                    <a:lstStyle/>
                    <a:p>
                      <a:pPr algn="ctr"/>
                      <a:r>
                        <a:rPr lang="en-US" sz="3200" b="1" dirty="0" smtClean="0"/>
                        <a:t>Latch</a:t>
                      </a:r>
                      <a:endParaRPr lang="en-US" sz="3200" b="1" dirty="0"/>
                    </a:p>
                  </a:txBody>
                  <a:tcPr/>
                </a:tc>
                <a:tc>
                  <a:txBody>
                    <a:bodyPr/>
                    <a:lstStyle/>
                    <a:p>
                      <a:pPr algn="ctr"/>
                      <a:r>
                        <a:rPr lang="en-US" sz="3200" b="1" dirty="0" smtClean="0"/>
                        <a:t>Score</a:t>
                      </a:r>
                      <a:endParaRPr lang="en-US" sz="3200" b="1" dirty="0"/>
                    </a:p>
                  </a:txBody>
                  <a:tcPr/>
                </a:tc>
              </a:tr>
              <a:tr h="819150">
                <a:tc>
                  <a:txBody>
                    <a:bodyPr/>
                    <a:lstStyle/>
                    <a:p>
                      <a:pPr algn="ctr"/>
                      <a:r>
                        <a:rPr lang="en-US" sz="2800" b="1" dirty="0" smtClean="0"/>
                        <a:t>Remote Release</a:t>
                      </a:r>
                      <a:r>
                        <a:rPr lang="en-US" sz="2800" b="1" baseline="0" dirty="0" smtClean="0"/>
                        <a:t> Cable Latch</a:t>
                      </a:r>
                      <a:endParaRPr lang="en-US" sz="2800" b="1" dirty="0"/>
                    </a:p>
                  </a:txBody>
                  <a:tcPr/>
                </a:tc>
                <a:tc>
                  <a:txBody>
                    <a:bodyPr/>
                    <a:lstStyle/>
                    <a:p>
                      <a:pPr algn="ctr"/>
                      <a:r>
                        <a:rPr lang="en-US" sz="2800" b="1" dirty="0" smtClean="0"/>
                        <a:t>7.7</a:t>
                      </a:r>
                      <a:endParaRPr lang="en-US" sz="2800" b="1" dirty="0"/>
                    </a:p>
                  </a:txBody>
                  <a:tcPr/>
                </a:tc>
              </a:tr>
              <a:tr h="819150">
                <a:tc>
                  <a:txBody>
                    <a:bodyPr/>
                    <a:lstStyle/>
                    <a:p>
                      <a:pPr algn="ctr"/>
                      <a:r>
                        <a:rPr lang="en-US" sz="2800" dirty="0" smtClean="0"/>
                        <a:t>Draw Latch</a:t>
                      </a:r>
                      <a:endParaRPr lang="en-US" sz="2800" dirty="0"/>
                    </a:p>
                  </a:txBody>
                  <a:tcPr/>
                </a:tc>
                <a:tc>
                  <a:txBody>
                    <a:bodyPr/>
                    <a:lstStyle/>
                    <a:p>
                      <a:pPr algn="ctr"/>
                      <a:r>
                        <a:rPr lang="en-US" sz="2800" dirty="0" smtClean="0"/>
                        <a:t>6.6</a:t>
                      </a:r>
                      <a:endParaRPr lang="en-US" sz="2800" dirty="0"/>
                    </a:p>
                  </a:txBody>
                  <a:tcPr/>
                </a:tc>
              </a:tr>
              <a:tr h="819150">
                <a:tc>
                  <a:txBody>
                    <a:bodyPr/>
                    <a:lstStyle/>
                    <a:p>
                      <a:pPr algn="ctr"/>
                      <a:r>
                        <a:rPr lang="en-US" sz="2800" dirty="0" smtClean="0"/>
                        <a:t>Fixed-Rod</a:t>
                      </a:r>
                      <a:r>
                        <a:rPr lang="en-US" sz="2800" baseline="0" dirty="0" smtClean="0"/>
                        <a:t> Multi-Point Latch </a:t>
                      </a:r>
                      <a:endParaRPr lang="en-US" sz="2800" dirty="0"/>
                    </a:p>
                  </a:txBody>
                  <a:tcPr/>
                </a:tc>
                <a:tc>
                  <a:txBody>
                    <a:bodyPr/>
                    <a:lstStyle/>
                    <a:p>
                      <a:pPr algn="ctr"/>
                      <a:r>
                        <a:rPr lang="en-US" sz="2800" dirty="0" smtClean="0"/>
                        <a:t>6.6</a:t>
                      </a:r>
                      <a:endParaRPr lang="en-US" sz="2800" dirty="0"/>
                    </a:p>
                  </a:txBody>
                  <a:tcPr/>
                </a:tc>
              </a:tr>
            </a:tbl>
          </a:graphicData>
        </a:graphic>
      </p:graphicFrame>
      <p:sp>
        <p:nvSpPr>
          <p:cNvPr id="6" name="Rectangle 5"/>
          <p:cNvSpPr/>
          <p:nvPr/>
        </p:nvSpPr>
        <p:spPr>
          <a:xfrm>
            <a:off x="838200" y="2962656"/>
            <a:ext cx="7696200" cy="914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Hinges Considered</a:t>
            </a:r>
            <a:endParaRPr lang="en-US" dirty="0"/>
          </a:p>
        </p:txBody>
      </p:sp>
      <p:pic>
        <p:nvPicPr>
          <p:cNvPr id="10242" name="Picture 4" descr="take apart hinge.jpg"/>
          <p:cNvPicPr>
            <a:picLocks noChangeAspect="1" noChangeArrowheads="1"/>
          </p:cNvPicPr>
          <p:nvPr/>
        </p:nvPicPr>
        <p:blipFill>
          <a:blip r:embed="rId2" cstate="print"/>
          <a:srcRect/>
          <a:stretch>
            <a:fillRect/>
          </a:stretch>
        </p:blipFill>
        <p:spPr bwMode="auto">
          <a:xfrm>
            <a:off x="838200" y="2438400"/>
            <a:ext cx="3854537" cy="1905000"/>
          </a:xfrm>
          <a:prstGeom prst="rect">
            <a:avLst/>
          </a:prstGeom>
          <a:noFill/>
          <a:ln w="9525">
            <a:noFill/>
            <a:miter lim="800000"/>
            <a:headEnd/>
            <a:tailEnd/>
          </a:ln>
        </p:spPr>
      </p:pic>
      <p:pic>
        <p:nvPicPr>
          <p:cNvPr id="10243" name="Picture 9" descr="piano-continuous.bmp"/>
          <p:cNvPicPr>
            <a:picLocks noChangeAspect="1" noChangeArrowheads="1"/>
          </p:cNvPicPr>
          <p:nvPr/>
        </p:nvPicPr>
        <p:blipFill>
          <a:blip r:embed="rId3" cstate="print"/>
          <a:srcRect t="10654" r="42786" b="1370"/>
          <a:stretch>
            <a:fillRect/>
          </a:stretch>
        </p:blipFill>
        <p:spPr bwMode="auto">
          <a:xfrm>
            <a:off x="6019800" y="1295400"/>
            <a:ext cx="1752600" cy="4045245"/>
          </a:xfrm>
          <a:prstGeom prst="rect">
            <a:avLst/>
          </a:prstGeom>
          <a:noFill/>
          <a:ln w="9525">
            <a:noFill/>
            <a:miter lim="800000"/>
            <a:headEnd/>
            <a:tailEnd/>
          </a:ln>
        </p:spPr>
      </p:pic>
      <p:sp>
        <p:nvSpPr>
          <p:cNvPr id="6" name="TextBox 5"/>
          <p:cNvSpPr txBox="1"/>
          <p:nvPr/>
        </p:nvSpPr>
        <p:spPr>
          <a:xfrm>
            <a:off x="1371600" y="4648200"/>
            <a:ext cx="2819400" cy="400110"/>
          </a:xfrm>
          <a:prstGeom prst="rect">
            <a:avLst/>
          </a:prstGeom>
          <a:noFill/>
        </p:spPr>
        <p:txBody>
          <a:bodyPr wrap="square" rtlCol="0">
            <a:spAutoFit/>
          </a:bodyPr>
          <a:lstStyle/>
          <a:p>
            <a:pPr algn="ctr"/>
            <a:r>
              <a:rPr lang="en-US" sz="2000" dirty="0" smtClean="0"/>
              <a:t>Take-off/Lift Apart Hinge</a:t>
            </a:r>
            <a:endParaRPr lang="en-US" sz="2000" dirty="0"/>
          </a:p>
        </p:txBody>
      </p:sp>
      <p:sp>
        <p:nvSpPr>
          <p:cNvPr id="7" name="TextBox 6"/>
          <p:cNvSpPr txBox="1"/>
          <p:nvPr/>
        </p:nvSpPr>
        <p:spPr>
          <a:xfrm>
            <a:off x="5334000" y="5486400"/>
            <a:ext cx="3048000" cy="1015663"/>
          </a:xfrm>
          <a:prstGeom prst="rect">
            <a:avLst/>
          </a:prstGeom>
          <a:noFill/>
        </p:spPr>
        <p:txBody>
          <a:bodyPr wrap="square" rtlCol="0">
            <a:spAutoFit/>
          </a:bodyPr>
          <a:lstStyle/>
          <a:p>
            <a:pPr algn="ctr"/>
            <a:r>
              <a:rPr lang="en-US" sz="2000" dirty="0" smtClean="0"/>
              <a:t>Piano/Continuous Hinge</a:t>
            </a:r>
          </a:p>
          <a:p>
            <a:pPr algn="ctr"/>
            <a:r>
              <a:rPr lang="en-US" sz="2000" dirty="0" smtClean="0"/>
              <a:t>Or Custom Continuous Hinge</a:t>
            </a:r>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rmAutofit/>
          </a:bodyPr>
          <a:lstStyle/>
          <a:p>
            <a:pPr algn="ctr"/>
            <a:r>
              <a:rPr lang="en-US" dirty="0" smtClean="0"/>
              <a:t>Decision Matrices – Hinge</a:t>
            </a:r>
            <a:endParaRPr lang="en-US" dirty="0"/>
          </a:p>
        </p:txBody>
      </p:sp>
      <p:graphicFrame>
        <p:nvGraphicFramePr>
          <p:cNvPr id="4" name="Table 3"/>
          <p:cNvGraphicFramePr>
            <a:graphicFrameLocks noGrp="1"/>
          </p:cNvGraphicFramePr>
          <p:nvPr/>
        </p:nvGraphicFramePr>
        <p:xfrm>
          <a:off x="228600" y="1752600"/>
          <a:ext cx="8610600" cy="4853940"/>
        </p:xfrm>
        <a:graphic>
          <a:graphicData uri="http://schemas.openxmlformats.org/drawingml/2006/table">
            <a:tbl>
              <a:tblPr/>
              <a:tblGrid>
                <a:gridCol w="3641299"/>
                <a:gridCol w="1740326"/>
                <a:gridCol w="1407502"/>
                <a:gridCol w="1821473"/>
              </a:tblGrid>
              <a:tr h="571500">
                <a:tc>
                  <a:txBody>
                    <a:bodyPr/>
                    <a:lstStyle/>
                    <a:p>
                      <a:pPr marL="0" marR="0" algn="ctr">
                        <a:spcBef>
                          <a:spcPts val="0"/>
                        </a:spcBef>
                        <a:spcAft>
                          <a:spcPts val="0"/>
                        </a:spcAft>
                      </a:pPr>
                      <a:r>
                        <a:rPr lang="en-US" sz="2800" b="1" dirty="0">
                          <a:latin typeface="Calibri"/>
                          <a:ea typeface="Times New Roman"/>
                          <a:cs typeface="Times New Roman"/>
                        </a:rPr>
                        <a:t>Take-Apart/Lift-off Hinge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dirty="0">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Score</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a:latin typeface="Calibri"/>
                          <a:ea typeface="Times New Roman"/>
                          <a:cs typeface="Times New Roman"/>
                        </a:rPr>
                        <a:t>Durability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0.8</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latin typeface="Calibri"/>
                          <a:ea typeface="Times New Roman"/>
                          <a:cs typeface="Times New Roman"/>
                        </a:rPr>
                        <a:t>Ease of Installation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a:latin typeface="Calibri"/>
                          <a:ea typeface="Times New Roman"/>
                          <a:cs typeface="Times New Roman"/>
                        </a:rPr>
                        <a:t>Ease of Operation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30%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7</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2.1</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3</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0.6</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100%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 </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7.3</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228600" y="3200400"/>
            <a:ext cx="36576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38800" y="3200400"/>
            <a:ext cx="13716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5486400"/>
            <a:ext cx="3657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38800" y="5486400"/>
            <a:ext cx="1371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66800"/>
          </a:xfrm>
        </p:spPr>
        <p:txBody>
          <a:bodyPr>
            <a:normAutofit/>
          </a:bodyPr>
          <a:lstStyle/>
          <a:p>
            <a:pPr algn="ctr"/>
            <a:r>
              <a:rPr lang="en-US" dirty="0" smtClean="0"/>
              <a:t>Decision Matrices – Hinge</a:t>
            </a:r>
            <a:endParaRPr lang="en-US" dirty="0"/>
          </a:p>
        </p:txBody>
      </p:sp>
      <p:sp>
        <p:nvSpPr>
          <p:cNvPr id="11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nvGraphicFramePr>
        <p:xfrm>
          <a:off x="304800" y="1650665"/>
          <a:ext cx="8458200" cy="4927300"/>
        </p:xfrm>
        <a:graphic>
          <a:graphicData uri="http://schemas.openxmlformats.org/drawingml/2006/table">
            <a:tbl>
              <a:tblPr/>
              <a:tblGrid>
                <a:gridCol w="3576852"/>
                <a:gridCol w="1709523"/>
                <a:gridCol w="1463919"/>
                <a:gridCol w="1707906"/>
              </a:tblGrid>
              <a:tr h="827705">
                <a:tc>
                  <a:txBody>
                    <a:bodyPr/>
                    <a:lstStyle/>
                    <a:p>
                      <a:pPr marL="0" marR="0" algn="ctr">
                        <a:spcBef>
                          <a:spcPts val="0"/>
                        </a:spcBef>
                        <a:spcAft>
                          <a:spcPts val="0"/>
                        </a:spcAft>
                      </a:pPr>
                      <a:r>
                        <a:rPr lang="en-US" sz="2800" b="1" dirty="0">
                          <a:latin typeface="Calibri"/>
                          <a:ea typeface="Times New Roman"/>
                          <a:cs typeface="Times New Roman"/>
                        </a:rPr>
                        <a:t>Piano/Continuous Hinge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b="1" dirty="0">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Score</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dirty="0">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3</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0.6</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dirty="0">
                          <a:latin typeface="Calibri"/>
                          <a:ea typeface="Times New Roman"/>
                          <a:cs typeface="Times New Roman"/>
                        </a:rPr>
                        <a:t>Durability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0.9</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dirty="0">
                          <a:latin typeface="Calibri"/>
                          <a:ea typeface="Times New Roman"/>
                          <a:cs typeface="Times New Roman"/>
                        </a:rPr>
                        <a:t>Ease of Installation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8</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1.6</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dirty="0">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1.8</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1980">
                <a:tc>
                  <a:txBody>
                    <a:bodyPr/>
                    <a:lstStyle/>
                    <a:p>
                      <a:pPr marL="0" marR="0">
                        <a:spcBef>
                          <a:spcPts val="0"/>
                        </a:spcBef>
                        <a:spcAft>
                          <a:spcPts val="0"/>
                        </a:spcAft>
                      </a:pPr>
                      <a:r>
                        <a:rPr lang="en-US" sz="2800" b="1">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100%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 </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7.6</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5562600" y="54102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48006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36576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5410200"/>
            <a:ext cx="35814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4800600"/>
            <a:ext cx="35814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3733800"/>
            <a:ext cx="35814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3124200"/>
            <a:ext cx="3581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562600" y="3124200"/>
            <a:ext cx="15240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pPr algn="ctr"/>
            <a:r>
              <a:rPr lang="en-US" dirty="0" smtClean="0"/>
              <a:t>Decision Matrices – Hinge</a:t>
            </a:r>
            <a:endParaRPr lang="en-US" dirty="0"/>
          </a:p>
        </p:txBody>
      </p:sp>
      <p:sp>
        <p:nvSpPr>
          <p:cNvPr id="11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304800" y="1636774"/>
          <a:ext cx="8534401" cy="4988816"/>
        </p:xfrm>
        <a:graphic>
          <a:graphicData uri="http://schemas.openxmlformats.org/drawingml/2006/table">
            <a:tbl>
              <a:tblPr/>
              <a:tblGrid>
                <a:gridCol w="3609075"/>
                <a:gridCol w="1776712"/>
                <a:gridCol w="1408590"/>
                <a:gridCol w="1740024"/>
              </a:tblGrid>
              <a:tr h="813815">
                <a:tc>
                  <a:txBody>
                    <a:bodyPr/>
                    <a:lstStyle/>
                    <a:p>
                      <a:pPr marL="0" marR="0" algn="ctr">
                        <a:spcBef>
                          <a:spcPts val="0"/>
                        </a:spcBef>
                        <a:spcAft>
                          <a:spcPts val="0"/>
                        </a:spcAft>
                      </a:pPr>
                      <a:r>
                        <a:rPr lang="en-US" sz="2800" b="1" dirty="0">
                          <a:latin typeface="Calibri"/>
                          <a:ea typeface="Times New Roman"/>
                          <a:cs typeface="Times New Roman"/>
                        </a:rPr>
                        <a:t>Custom Continuous Hinge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b="1" dirty="0">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Score</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Weighted</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dirty="0">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0.4</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a:latin typeface="Calibri"/>
                          <a:ea typeface="Times New Roman"/>
                          <a:cs typeface="Times New Roman"/>
                        </a:rPr>
                        <a:t>Durability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9</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0.9</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dirty="0">
                          <a:latin typeface="Calibri"/>
                          <a:ea typeface="Times New Roman"/>
                          <a:cs typeface="Times New Roman"/>
                        </a:rPr>
                        <a:t>Ease of Installation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1.6</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a:latin typeface="Calibri"/>
                          <a:ea typeface="Times New Roman"/>
                          <a:cs typeface="Times New Roman"/>
                        </a:rPr>
                        <a:t>Ease of Operation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30%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2.7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latin typeface="Calibri"/>
                          <a:ea typeface="Times New Roman"/>
                          <a:cs typeface="Times New Roman"/>
                        </a:rPr>
                        <a:t>9</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768">
                <a:tc>
                  <a:txBody>
                    <a:bodyPr/>
                    <a:lstStyle/>
                    <a:p>
                      <a:pPr marL="0" marR="0">
                        <a:spcBef>
                          <a:spcPts val="0"/>
                        </a:spcBef>
                        <a:spcAft>
                          <a:spcPts val="0"/>
                        </a:spcAft>
                      </a:pPr>
                      <a:r>
                        <a:rPr lang="en-US" sz="2800" b="1" dirty="0">
                          <a:latin typeface="Calibri"/>
                          <a:ea typeface="Times New Roman"/>
                          <a:cs typeface="Times New Roman"/>
                        </a:rPr>
                        <a:t>TOTAL</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100%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Calibri"/>
                          <a:ea typeface="Times New Roman"/>
                          <a:cs typeface="Times New Roman"/>
                        </a:rPr>
                        <a:t> </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7.4</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304800" y="3124200"/>
            <a:ext cx="3581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15000" y="3124200"/>
            <a:ext cx="1371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 Hinge Decision</a:t>
            </a:r>
            <a:endParaRPr lang="en-US" dirty="0"/>
          </a:p>
        </p:txBody>
      </p:sp>
      <p:graphicFrame>
        <p:nvGraphicFramePr>
          <p:cNvPr id="5" name="Table 4"/>
          <p:cNvGraphicFramePr>
            <a:graphicFrameLocks noGrp="1"/>
          </p:cNvGraphicFramePr>
          <p:nvPr/>
        </p:nvGraphicFramePr>
        <p:xfrm>
          <a:off x="838200" y="2209800"/>
          <a:ext cx="7696200" cy="3653790"/>
        </p:xfrm>
        <a:graphic>
          <a:graphicData uri="http://schemas.openxmlformats.org/drawingml/2006/table">
            <a:tbl>
              <a:tblPr firstRow="1" bandRow="1">
                <a:tableStyleId>{5940675A-B579-460E-94D1-54222C63F5DA}</a:tableStyleId>
              </a:tblPr>
              <a:tblGrid>
                <a:gridCol w="4114800"/>
                <a:gridCol w="3581400"/>
              </a:tblGrid>
              <a:tr h="819150">
                <a:tc>
                  <a:txBody>
                    <a:bodyPr/>
                    <a:lstStyle/>
                    <a:p>
                      <a:pPr algn="ctr"/>
                      <a:r>
                        <a:rPr lang="en-US" sz="3200" b="1" dirty="0" smtClean="0"/>
                        <a:t>Latch</a:t>
                      </a:r>
                      <a:endParaRPr lang="en-US" sz="3200" b="1" dirty="0"/>
                    </a:p>
                  </a:txBody>
                  <a:tcPr/>
                </a:tc>
                <a:tc>
                  <a:txBody>
                    <a:bodyPr/>
                    <a:lstStyle/>
                    <a:p>
                      <a:pPr algn="ctr"/>
                      <a:r>
                        <a:rPr lang="en-US" sz="3200" b="1" dirty="0" smtClean="0"/>
                        <a:t>Score</a:t>
                      </a:r>
                      <a:endParaRPr lang="en-US" sz="3200" b="1" dirty="0"/>
                    </a:p>
                  </a:txBody>
                  <a:tcPr/>
                </a:tc>
              </a:tr>
              <a:tr h="819150">
                <a:tc>
                  <a:txBody>
                    <a:bodyPr/>
                    <a:lstStyle/>
                    <a:p>
                      <a:pPr algn="ctr"/>
                      <a:r>
                        <a:rPr lang="en-US" sz="2800" dirty="0" smtClean="0"/>
                        <a:t>Take</a:t>
                      </a:r>
                      <a:r>
                        <a:rPr lang="en-US" sz="2800" baseline="0" dirty="0" smtClean="0"/>
                        <a:t>-Apart / Lift-Off Hinge</a:t>
                      </a:r>
                      <a:endParaRPr lang="en-US" sz="2800" dirty="0"/>
                    </a:p>
                  </a:txBody>
                  <a:tcPr/>
                </a:tc>
                <a:tc>
                  <a:txBody>
                    <a:bodyPr/>
                    <a:lstStyle/>
                    <a:p>
                      <a:pPr algn="ctr"/>
                      <a:r>
                        <a:rPr lang="en-US" sz="2800" dirty="0" smtClean="0"/>
                        <a:t>7.3</a:t>
                      </a:r>
                      <a:endParaRPr lang="en-US" sz="2800" dirty="0"/>
                    </a:p>
                  </a:txBody>
                  <a:tcPr/>
                </a:tc>
              </a:tr>
              <a:tr h="819150">
                <a:tc>
                  <a:txBody>
                    <a:bodyPr/>
                    <a:lstStyle/>
                    <a:p>
                      <a:pPr algn="ctr"/>
                      <a:r>
                        <a:rPr lang="en-US" sz="2800" b="1" dirty="0" smtClean="0"/>
                        <a:t>Piano</a:t>
                      </a:r>
                      <a:r>
                        <a:rPr lang="en-US" sz="2800" b="1" baseline="0" dirty="0" smtClean="0"/>
                        <a:t> / Continuous Hinge</a:t>
                      </a:r>
                      <a:endParaRPr lang="en-US" sz="2800" b="1" dirty="0"/>
                    </a:p>
                  </a:txBody>
                  <a:tcPr/>
                </a:tc>
                <a:tc>
                  <a:txBody>
                    <a:bodyPr/>
                    <a:lstStyle/>
                    <a:p>
                      <a:pPr algn="ctr"/>
                      <a:r>
                        <a:rPr lang="en-US" sz="2800" b="1" dirty="0" smtClean="0"/>
                        <a:t>7.6</a:t>
                      </a:r>
                      <a:endParaRPr lang="en-US" sz="2800" b="1" dirty="0"/>
                    </a:p>
                  </a:txBody>
                  <a:tcPr/>
                </a:tc>
              </a:tr>
              <a:tr h="819150">
                <a:tc>
                  <a:txBody>
                    <a:bodyPr/>
                    <a:lstStyle/>
                    <a:p>
                      <a:pPr algn="ctr"/>
                      <a:r>
                        <a:rPr lang="en-US" sz="2800" dirty="0" smtClean="0"/>
                        <a:t>Custom Continuous Hinge</a:t>
                      </a:r>
                      <a:endParaRPr lang="en-US" sz="2800" dirty="0"/>
                    </a:p>
                  </a:txBody>
                  <a:tcPr/>
                </a:tc>
                <a:tc>
                  <a:txBody>
                    <a:bodyPr/>
                    <a:lstStyle/>
                    <a:p>
                      <a:pPr algn="ctr"/>
                      <a:r>
                        <a:rPr lang="en-US" sz="2800" dirty="0" smtClean="0"/>
                        <a:t>7.4</a:t>
                      </a:r>
                      <a:endParaRPr lang="en-US" sz="2800" dirty="0"/>
                    </a:p>
                  </a:txBody>
                  <a:tcPr/>
                </a:tc>
              </a:tr>
            </a:tbl>
          </a:graphicData>
        </a:graphic>
      </p:graphicFrame>
      <p:sp>
        <p:nvSpPr>
          <p:cNvPr id="4" name="Rectangle 3"/>
          <p:cNvSpPr/>
          <p:nvPr/>
        </p:nvSpPr>
        <p:spPr>
          <a:xfrm>
            <a:off x="838200" y="3962400"/>
            <a:ext cx="7696200" cy="914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3192"/>
            <a:ext cx="9144000" cy="1143000"/>
          </a:xfrm>
        </p:spPr>
        <p:txBody>
          <a:bodyPr/>
          <a:lstStyle/>
          <a:p>
            <a:pPr algn="ctr"/>
            <a:r>
              <a:rPr lang="en-US" dirty="0" smtClean="0"/>
              <a:t>Final Latch and Hinge Decisions</a:t>
            </a:r>
            <a:endParaRPr lang="en-US" dirty="0"/>
          </a:p>
        </p:txBody>
      </p:sp>
      <p:pic>
        <p:nvPicPr>
          <p:cNvPr id="4" name="Picture 9" descr="piano-continuous.bmp"/>
          <p:cNvPicPr>
            <a:picLocks noChangeAspect="1" noChangeArrowheads="1"/>
          </p:cNvPicPr>
          <p:nvPr/>
        </p:nvPicPr>
        <p:blipFill>
          <a:blip r:embed="rId2" cstate="print"/>
          <a:srcRect t="10654" r="42786" b="1370"/>
          <a:stretch>
            <a:fillRect/>
          </a:stretch>
        </p:blipFill>
        <p:spPr bwMode="auto">
          <a:xfrm rot="16200000">
            <a:off x="5794524" y="530077"/>
            <a:ext cx="1752600" cy="4045245"/>
          </a:xfrm>
          <a:prstGeom prst="rect">
            <a:avLst/>
          </a:prstGeom>
          <a:noFill/>
          <a:ln w="9525">
            <a:noFill/>
            <a:miter lim="800000"/>
            <a:headEnd/>
            <a:tailEnd/>
          </a:ln>
        </p:spPr>
      </p:pic>
      <p:sp>
        <p:nvSpPr>
          <p:cNvPr id="5" name="TextBox 4"/>
          <p:cNvSpPr txBox="1"/>
          <p:nvPr/>
        </p:nvSpPr>
        <p:spPr>
          <a:xfrm>
            <a:off x="4892041" y="3429000"/>
            <a:ext cx="3801406" cy="707886"/>
          </a:xfrm>
          <a:prstGeom prst="rect">
            <a:avLst/>
          </a:prstGeom>
          <a:noFill/>
        </p:spPr>
        <p:txBody>
          <a:bodyPr wrap="square" rtlCol="0">
            <a:spAutoFit/>
          </a:bodyPr>
          <a:lstStyle/>
          <a:p>
            <a:pPr algn="ctr"/>
            <a:r>
              <a:rPr lang="en-US" sz="2000" b="1" dirty="0" smtClean="0"/>
              <a:t>Piano/Continuous Hinge</a:t>
            </a:r>
          </a:p>
          <a:p>
            <a:pPr algn="ctr"/>
            <a:r>
              <a:rPr lang="en-US" sz="2000" b="1" dirty="0" smtClean="0"/>
              <a:t>Or Custom Continuous Hinge</a:t>
            </a:r>
            <a:endParaRPr lang="en-US" sz="2000" b="1" dirty="0"/>
          </a:p>
        </p:txBody>
      </p:sp>
      <p:pic>
        <p:nvPicPr>
          <p:cNvPr id="6" name="Picture 0" descr="remote release cable latch.jpg"/>
          <p:cNvPicPr>
            <a:picLocks noChangeAspect="1" noChangeArrowheads="1"/>
          </p:cNvPicPr>
          <p:nvPr/>
        </p:nvPicPr>
        <p:blipFill>
          <a:blip r:embed="rId3" cstate="print"/>
          <a:srcRect t="15924" r="41379"/>
          <a:stretch>
            <a:fillRect/>
          </a:stretch>
        </p:blipFill>
        <p:spPr bwMode="auto">
          <a:xfrm>
            <a:off x="1139900" y="1981200"/>
            <a:ext cx="2365300" cy="1828800"/>
          </a:xfrm>
          <a:prstGeom prst="rect">
            <a:avLst/>
          </a:prstGeom>
          <a:noFill/>
          <a:ln w="9525">
            <a:noFill/>
            <a:miter lim="800000"/>
            <a:headEnd/>
            <a:tailEnd/>
          </a:ln>
        </p:spPr>
      </p:pic>
      <p:sp>
        <p:nvSpPr>
          <p:cNvPr id="7" name="Rectangle 6"/>
          <p:cNvSpPr/>
          <p:nvPr/>
        </p:nvSpPr>
        <p:spPr>
          <a:xfrm>
            <a:off x="1563624" y="3429000"/>
            <a:ext cx="121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3456057"/>
            <a:ext cx="4648200" cy="707886"/>
          </a:xfrm>
          <a:prstGeom prst="rect">
            <a:avLst/>
          </a:prstGeom>
          <a:noFill/>
        </p:spPr>
        <p:txBody>
          <a:bodyPr wrap="square" rtlCol="0">
            <a:spAutoFit/>
          </a:bodyPr>
          <a:lstStyle/>
          <a:p>
            <a:pPr algn="ctr"/>
            <a:r>
              <a:rPr lang="en-US" sz="2000" b="1" dirty="0" smtClean="0"/>
              <a:t>Double Point Remote Release Cable Latch</a:t>
            </a:r>
            <a:endParaRPr lang="en-US" sz="2000" b="1" dirty="0"/>
          </a:p>
        </p:txBody>
      </p:sp>
      <p:sp>
        <p:nvSpPr>
          <p:cNvPr id="9" name="TextBox 8"/>
          <p:cNvSpPr txBox="1"/>
          <p:nvPr/>
        </p:nvSpPr>
        <p:spPr>
          <a:xfrm>
            <a:off x="658368" y="4780086"/>
            <a:ext cx="3102864" cy="400110"/>
          </a:xfrm>
          <a:prstGeom prst="rect">
            <a:avLst/>
          </a:prstGeom>
          <a:noFill/>
        </p:spPr>
        <p:txBody>
          <a:bodyPr wrap="square" rtlCol="0">
            <a:spAutoFit/>
          </a:bodyPr>
          <a:lstStyle/>
          <a:p>
            <a:pPr algn="ctr"/>
            <a:r>
              <a:rPr lang="en-US" sz="2000" dirty="0" smtClean="0"/>
              <a:t>Cost: </a:t>
            </a:r>
            <a:r>
              <a:rPr lang="en-US" sz="2000" b="1" dirty="0" smtClean="0"/>
              <a:t>$88.84 </a:t>
            </a:r>
            <a:r>
              <a:rPr lang="en-US" sz="2000" dirty="0" smtClean="0"/>
              <a:t>+ shipping</a:t>
            </a:r>
            <a:endParaRPr lang="en-US" sz="2000" dirty="0"/>
          </a:p>
        </p:txBody>
      </p:sp>
      <p:sp>
        <p:nvSpPr>
          <p:cNvPr id="10" name="TextBox 9"/>
          <p:cNvSpPr txBox="1"/>
          <p:nvPr/>
        </p:nvSpPr>
        <p:spPr>
          <a:xfrm>
            <a:off x="5382768" y="4780086"/>
            <a:ext cx="2956560" cy="400110"/>
          </a:xfrm>
          <a:prstGeom prst="rect">
            <a:avLst/>
          </a:prstGeom>
          <a:noFill/>
        </p:spPr>
        <p:txBody>
          <a:bodyPr wrap="square" rtlCol="0">
            <a:spAutoFit/>
          </a:bodyPr>
          <a:lstStyle/>
          <a:p>
            <a:pPr algn="ctr"/>
            <a:r>
              <a:rPr lang="en-US" sz="2000" dirty="0" smtClean="0"/>
              <a:t>Cost: </a:t>
            </a:r>
            <a:r>
              <a:rPr lang="en-US" sz="2000" b="1" dirty="0" smtClean="0"/>
              <a:t>$69.97 </a:t>
            </a:r>
            <a:r>
              <a:rPr lang="en-US" sz="2000" dirty="0" smtClean="0"/>
              <a:t>+ shipping</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62000"/>
            <a:ext cx="8229600" cy="1066800"/>
          </a:xfrm>
          <a:prstGeom prst="rect">
            <a:avLst/>
          </a:prstGeom>
        </p:spPr>
        <p:txBody>
          <a:bodyPr vert="horz" anchor="ctr">
            <a:normAutofit/>
          </a:bodyPr>
          <a:lstStyle/>
          <a:p>
            <a:pPr algn="ctr">
              <a:spcBef>
                <a:spcPct val="0"/>
              </a:spcBef>
              <a:defRPr/>
            </a:pPr>
            <a:r>
              <a:rPr lang="en-US" sz="4000" dirty="0" smtClean="0">
                <a:solidFill>
                  <a:schemeClr val="accent2">
                    <a:lumMod val="75000"/>
                  </a:schemeClr>
                </a:solidFill>
                <a:latin typeface="Times New Roman" pitchFamily="18" charset="0"/>
                <a:cs typeface="Times New Roman" pitchFamily="18" charset="0"/>
              </a:rPr>
              <a:t>Kelly Motor Controller - KDZ48201</a:t>
            </a:r>
            <a:endParaRPr lang="en-US" sz="4000" dirty="0">
              <a:solidFill>
                <a:schemeClr val="accent2">
                  <a:lumMod val="75000"/>
                </a:schemeClr>
              </a:solidFill>
              <a:latin typeface="Times New Roman" pitchFamily="18" charset="0"/>
              <a:cs typeface="Times New Roman" pitchFamily="18" charset="0"/>
            </a:endParaRPr>
          </a:p>
        </p:txBody>
      </p:sp>
      <p:sp>
        <p:nvSpPr>
          <p:cNvPr id="5" name="Content Placeholder 2"/>
          <p:cNvSpPr txBox="1">
            <a:spLocks/>
          </p:cNvSpPr>
          <p:nvPr/>
        </p:nvSpPr>
        <p:spPr>
          <a:xfrm>
            <a:off x="457200" y="1981200"/>
            <a:ext cx="8229600" cy="4572000"/>
          </a:xfrm>
          <a:prstGeom prst="rect">
            <a:avLst/>
          </a:prstGeom>
        </p:spPr>
        <p:txBody>
          <a:bodyPr vert="horz" anchor="ctr">
            <a:normAutofit/>
          </a:bodyPr>
          <a:lstStyle/>
          <a:p>
            <a:pPr marL="109728">
              <a:spcBef>
                <a:spcPts val="300"/>
              </a:spcBef>
              <a:buClr>
                <a:srgbClr val="0BD0D9"/>
              </a:buClr>
              <a:defRPr/>
            </a:pPr>
            <a:endParaRPr lang="en-US" sz="2800" dirty="0">
              <a:solidFill>
                <a:prstClr val="black">
                  <a:lumMod val="95000"/>
                  <a:lumOff val="5000"/>
                </a:prstClr>
              </a:solidFill>
            </a:endParaRPr>
          </a:p>
        </p:txBody>
      </p:sp>
      <p:pic>
        <p:nvPicPr>
          <p:cNvPr id="1026" name="Picture 2" descr="http://kellycontroller.com/oscthumb.php?src=/images/KDZ.jpg&amp;w=&amp;h=&amp;fltr%5b%5d=wmt|Kelly%20Controls,%20LLC|15|BL|ffffff|thalea.ttf|40|100|45&amp;f=jpg&amp;q=95&amp;hash=14404a807cda746c6ed94ade505cee0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76800" y="1981200"/>
            <a:ext cx="3564835" cy="35648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lstStyle/>
          <a:p>
            <a:r>
              <a:rPr lang="en-US" dirty="0" smtClean="0"/>
              <a:t>Input voltage range 18V – 60V</a:t>
            </a:r>
          </a:p>
          <a:p>
            <a:r>
              <a:rPr lang="en-US" dirty="0" smtClean="0"/>
              <a:t>Output voltage 24V-48V</a:t>
            </a:r>
          </a:p>
          <a:p>
            <a:r>
              <a:rPr lang="en-US" dirty="0" smtClean="0"/>
              <a:t>Maximum sustained amperage of 80A</a:t>
            </a:r>
          </a:p>
          <a:p>
            <a:r>
              <a:rPr lang="en-US" dirty="0" smtClean="0"/>
              <a:t>Supports regenerative braking.</a:t>
            </a:r>
          </a:p>
          <a:p>
            <a:pPr>
              <a:buNone/>
            </a:pPr>
            <a:endParaRPr lang="en-US" dirty="0"/>
          </a:p>
        </p:txBody>
      </p:sp>
      <p:sp>
        <p:nvSpPr>
          <p:cNvPr id="6" name="TextBox 5"/>
          <p:cNvSpPr txBox="1"/>
          <p:nvPr/>
        </p:nvSpPr>
        <p:spPr>
          <a:xfrm>
            <a:off x="5459896" y="5831705"/>
            <a:ext cx="2769704" cy="584775"/>
          </a:xfrm>
          <a:prstGeom prst="rect">
            <a:avLst/>
          </a:prstGeom>
          <a:noFill/>
        </p:spPr>
        <p:txBody>
          <a:bodyPr wrap="square" rtlCol="0">
            <a:spAutoFit/>
          </a:bodyPr>
          <a:lstStyle/>
          <a:p>
            <a:pPr>
              <a:buFont typeface="Arial" pitchFamily="34" charset="0"/>
              <a:buChar char="•"/>
            </a:pPr>
            <a:r>
              <a:rPr lang="en-US" sz="2800" dirty="0" smtClean="0">
                <a:solidFill>
                  <a:schemeClr val="accent2">
                    <a:lumMod val="75000"/>
                  </a:schemeClr>
                </a:solidFill>
              </a:rPr>
              <a:t> </a:t>
            </a:r>
            <a:r>
              <a:rPr lang="en-US" sz="3200" dirty="0" smtClean="0">
                <a:solidFill>
                  <a:schemeClr val="accent2">
                    <a:lumMod val="75000"/>
                  </a:schemeClr>
                </a:solidFill>
              </a:rPr>
              <a:t>Cost: $200</a:t>
            </a:r>
            <a:endParaRPr lang="en-US" sz="3200" dirty="0">
              <a:solidFill>
                <a:schemeClr val="accent2">
                  <a:lumMod val="75000"/>
                </a:schemeClr>
              </a:solidFill>
            </a:endParaRPr>
          </a:p>
        </p:txBody>
      </p:sp>
    </p:spTree>
    <p:extLst>
      <p:ext uri="{BB962C8B-B14F-4D97-AF65-F5344CB8AC3E}">
        <p14:creationId xmlns:p14="http://schemas.microsoft.com/office/powerpoint/2010/main" val="108973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488"/>
            <a:ext cx="8229600" cy="1143000"/>
          </a:xfrm>
        </p:spPr>
        <p:txBody>
          <a:bodyPr/>
          <a:lstStyle/>
          <a:p>
            <a:r>
              <a:rPr lang="en-US" dirty="0" smtClean="0"/>
              <a:t>Risks – Latch and Hinge</a:t>
            </a:r>
            <a:endParaRPr lang="en-US" dirty="0"/>
          </a:p>
        </p:txBody>
      </p:sp>
      <p:sp>
        <p:nvSpPr>
          <p:cNvPr id="3" name="Content Placeholder 2"/>
          <p:cNvSpPr>
            <a:spLocks noGrp="1"/>
          </p:cNvSpPr>
          <p:nvPr>
            <p:ph idx="1"/>
          </p:nvPr>
        </p:nvSpPr>
        <p:spPr>
          <a:xfrm>
            <a:off x="457200" y="1737360"/>
            <a:ext cx="8229600" cy="4767072"/>
          </a:xfrm>
        </p:spPr>
        <p:txBody>
          <a:bodyPr>
            <a:normAutofit lnSpcReduction="10000"/>
          </a:bodyPr>
          <a:lstStyle/>
          <a:p>
            <a:r>
              <a:rPr lang="en-US" dirty="0" smtClean="0"/>
              <a:t>Budget</a:t>
            </a:r>
          </a:p>
          <a:p>
            <a:pPr lvl="1"/>
            <a:r>
              <a:rPr lang="en-US" dirty="0" smtClean="0"/>
              <a:t>Low risk:</a:t>
            </a:r>
          </a:p>
          <a:p>
            <a:pPr lvl="2"/>
            <a:r>
              <a:rPr lang="en-US" dirty="0" smtClean="0"/>
              <a:t>Relatively inexpensive compared to other components of car</a:t>
            </a:r>
          </a:p>
          <a:p>
            <a:r>
              <a:rPr lang="en-US" dirty="0" smtClean="0"/>
              <a:t>Technical</a:t>
            </a:r>
          </a:p>
          <a:p>
            <a:pPr lvl="1"/>
            <a:r>
              <a:rPr lang="en-US" dirty="0" smtClean="0"/>
              <a:t>Low risk:</a:t>
            </a:r>
          </a:p>
          <a:p>
            <a:pPr lvl="2"/>
            <a:r>
              <a:rPr lang="en-US" dirty="0" smtClean="0"/>
              <a:t>Frame and latch stability</a:t>
            </a:r>
          </a:p>
          <a:p>
            <a:pPr lvl="2"/>
            <a:r>
              <a:rPr lang="en-US" dirty="0" smtClean="0"/>
              <a:t>Materials used in product are rated for extremely high shear stresses</a:t>
            </a:r>
          </a:p>
          <a:p>
            <a:r>
              <a:rPr lang="en-US" dirty="0" smtClean="0"/>
              <a:t>Schedule</a:t>
            </a:r>
          </a:p>
          <a:p>
            <a:pPr lvl="1"/>
            <a:r>
              <a:rPr lang="en-US" dirty="0" smtClean="0"/>
              <a:t>Low risk:</a:t>
            </a:r>
          </a:p>
          <a:p>
            <a:pPr lvl="2"/>
            <a:r>
              <a:rPr lang="en-US" dirty="0" smtClean="0"/>
              <a:t>Delayed delivery or loss of product has low probability of occurring</a:t>
            </a:r>
          </a:p>
          <a:p>
            <a:pPr lvl="2"/>
            <a:endParaRPr lang="en-US" dirty="0" smtClean="0"/>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Parking Brake</a:t>
            </a:r>
            <a:endParaRPr lang="en-US" dirty="0"/>
          </a:p>
        </p:txBody>
      </p:sp>
      <p:sp>
        <p:nvSpPr>
          <p:cNvPr id="3" name="Subtitle 2"/>
          <p:cNvSpPr>
            <a:spLocks noGrp="1"/>
          </p:cNvSpPr>
          <p:nvPr>
            <p:ph type="subTitle" idx="1"/>
          </p:nvPr>
        </p:nvSpPr>
        <p:spPr/>
        <p:txBody>
          <a:bodyPr/>
          <a:lstStyle/>
          <a:p>
            <a:r>
              <a:rPr lang="en-US" dirty="0" smtClean="0"/>
              <a:t>Presented by: Valerie </a:t>
            </a:r>
            <a:r>
              <a:rPr lang="en-US" dirty="0" err="1" smtClean="0"/>
              <a:t>Pezzullo</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Parking Brake Placement</a:t>
            </a:r>
            <a:endParaRPr lang="en-US" dirty="0"/>
          </a:p>
        </p:txBody>
      </p:sp>
      <p:pic>
        <p:nvPicPr>
          <p:cNvPr id="24578" name="Picture 0" descr="IMAG0197.jpg"/>
          <p:cNvPicPr>
            <a:picLocks noChangeAspect="1" noChangeArrowheads="1"/>
          </p:cNvPicPr>
          <p:nvPr/>
        </p:nvPicPr>
        <p:blipFill>
          <a:blip r:embed="rId2" cstate="print"/>
          <a:srcRect/>
          <a:stretch>
            <a:fillRect/>
          </a:stretch>
        </p:blipFill>
        <p:spPr bwMode="auto">
          <a:xfrm>
            <a:off x="304800" y="2209800"/>
            <a:ext cx="5264150" cy="3155950"/>
          </a:xfrm>
          <a:prstGeom prst="rect">
            <a:avLst/>
          </a:prstGeom>
          <a:noFill/>
          <a:ln w="9525">
            <a:noFill/>
            <a:miter lim="800000"/>
            <a:headEnd/>
            <a:tailEnd/>
          </a:ln>
        </p:spPr>
      </p:pic>
      <p:pic>
        <p:nvPicPr>
          <p:cNvPr id="24580" name="Picture 1" descr="IMAG0198.jpg"/>
          <p:cNvPicPr>
            <a:picLocks noChangeAspect="1" noChangeArrowheads="1"/>
          </p:cNvPicPr>
          <p:nvPr/>
        </p:nvPicPr>
        <p:blipFill>
          <a:blip r:embed="rId3" cstate="print"/>
          <a:srcRect/>
          <a:stretch>
            <a:fillRect/>
          </a:stretch>
        </p:blipFill>
        <p:spPr bwMode="auto">
          <a:xfrm>
            <a:off x="6096000" y="1524000"/>
            <a:ext cx="2508250" cy="419258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Parking Brake Caliper</a:t>
            </a:r>
            <a:endParaRPr lang="en-US" dirty="0"/>
          </a:p>
        </p:txBody>
      </p:sp>
      <p:pic>
        <p:nvPicPr>
          <p:cNvPr id="25602" name="Picture 6" descr="Mech_Spot_Caliper-lg.jpg"/>
          <p:cNvPicPr>
            <a:picLocks noChangeAspect="1" noChangeArrowheads="1"/>
          </p:cNvPicPr>
          <p:nvPr/>
        </p:nvPicPr>
        <p:blipFill>
          <a:blip r:embed="rId2" cstate="print"/>
          <a:srcRect/>
          <a:stretch>
            <a:fillRect/>
          </a:stretch>
        </p:blipFill>
        <p:spPr bwMode="auto">
          <a:xfrm>
            <a:off x="1371600" y="1600200"/>
            <a:ext cx="2108200" cy="1828800"/>
          </a:xfrm>
          <a:prstGeom prst="rect">
            <a:avLst/>
          </a:prstGeom>
          <a:noFill/>
          <a:ln w="9525">
            <a:noFill/>
            <a:miter lim="800000"/>
            <a:headEnd/>
            <a:tailEnd/>
          </a:ln>
        </p:spPr>
      </p:pic>
      <p:sp>
        <p:nvSpPr>
          <p:cNvPr id="5" name="Rectangle 4"/>
          <p:cNvSpPr/>
          <p:nvPr/>
        </p:nvSpPr>
        <p:spPr>
          <a:xfrm>
            <a:off x="4114800" y="1600200"/>
            <a:ext cx="4764024" cy="1938992"/>
          </a:xfrm>
          <a:prstGeom prst="rect">
            <a:avLst/>
          </a:prstGeom>
        </p:spPr>
        <p:txBody>
          <a:bodyPr wrap="square">
            <a:spAutoFit/>
          </a:bodyPr>
          <a:lstStyle/>
          <a:p>
            <a:pPr algn="ctr"/>
            <a:r>
              <a:rPr lang="en-US" sz="2000" dirty="0"/>
              <a:t>Wilwood single piston floating Mechanical Spot </a:t>
            </a:r>
            <a:r>
              <a:rPr lang="en-US" sz="2000" dirty="0" smtClean="0"/>
              <a:t>Caliper</a:t>
            </a:r>
          </a:p>
          <a:p>
            <a:pPr algn="ctr"/>
            <a:endParaRPr lang="en-US" sz="2000" dirty="0" smtClean="0"/>
          </a:p>
          <a:p>
            <a:pPr algn="ctr"/>
            <a:r>
              <a:rPr lang="en-US" sz="2000" dirty="0" smtClean="0"/>
              <a:t>Cost: </a:t>
            </a:r>
            <a:r>
              <a:rPr lang="en-US" sz="2000" b="1" dirty="0" smtClean="0"/>
              <a:t>$76.79 </a:t>
            </a:r>
            <a:r>
              <a:rPr lang="en-US" sz="2000" dirty="0" smtClean="0"/>
              <a:t>+ cost of brake cable </a:t>
            </a:r>
            <a:r>
              <a:rPr lang="en-US" sz="2000" b="1" dirty="0" smtClean="0"/>
              <a:t>(~ $30) </a:t>
            </a:r>
            <a:r>
              <a:rPr lang="en-US" sz="2000" dirty="0" smtClean="0"/>
              <a:t>+ cost of actuating handle </a:t>
            </a:r>
            <a:r>
              <a:rPr lang="en-US" sz="2000" b="1" dirty="0" smtClean="0"/>
              <a:t>(~30) </a:t>
            </a:r>
            <a:r>
              <a:rPr lang="en-US" sz="2000" dirty="0" smtClean="0"/>
              <a:t>+ cost of nuts &amp; bolts + shipping</a:t>
            </a:r>
            <a:endParaRPr lang="en-US" sz="2000" dirty="0"/>
          </a:p>
        </p:txBody>
      </p:sp>
      <p:pic>
        <p:nvPicPr>
          <p:cNvPr id="25603" name="Picture 7" descr="Mech_Spot_Caliper-cm-lg.jpg"/>
          <p:cNvPicPr>
            <a:picLocks noChangeAspect="1" noChangeArrowheads="1"/>
          </p:cNvPicPr>
          <p:nvPr/>
        </p:nvPicPr>
        <p:blipFill>
          <a:blip r:embed="rId3" cstate="print"/>
          <a:srcRect/>
          <a:stretch>
            <a:fillRect/>
          </a:stretch>
        </p:blipFill>
        <p:spPr bwMode="auto">
          <a:xfrm>
            <a:off x="816864" y="3925988"/>
            <a:ext cx="7531608" cy="2627211"/>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8229600" cy="1143000"/>
          </a:xfrm>
        </p:spPr>
        <p:txBody>
          <a:bodyPr/>
          <a:lstStyle/>
          <a:p>
            <a:r>
              <a:rPr lang="en-US" dirty="0" smtClean="0"/>
              <a:t>Risks – Parking Brake</a:t>
            </a:r>
            <a:endParaRPr lang="en-US" dirty="0"/>
          </a:p>
        </p:txBody>
      </p:sp>
      <p:sp>
        <p:nvSpPr>
          <p:cNvPr id="3" name="Content Placeholder 2"/>
          <p:cNvSpPr>
            <a:spLocks noGrp="1"/>
          </p:cNvSpPr>
          <p:nvPr>
            <p:ph idx="1"/>
          </p:nvPr>
        </p:nvSpPr>
        <p:spPr>
          <a:xfrm>
            <a:off x="457200" y="1499616"/>
            <a:ext cx="8229600" cy="4928616"/>
          </a:xfrm>
        </p:spPr>
        <p:txBody>
          <a:bodyPr>
            <a:normAutofit/>
          </a:bodyPr>
          <a:lstStyle/>
          <a:p>
            <a:r>
              <a:rPr lang="en-US" dirty="0" smtClean="0"/>
              <a:t>Budget</a:t>
            </a:r>
          </a:p>
          <a:p>
            <a:pPr lvl="1"/>
            <a:r>
              <a:rPr lang="en-US" dirty="0" smtClean="0"/>
              <a:t>High risk:</a:t>
            </a:r>
          </a:p>
          <a:p>
            <a:pPr lvl="2"/>
            <a:r>
              <a:rPr lang="en-US" dirty="0" smtClean="0"/>
              <a:t>High probability that the budget will not allow room for parking brake components</a:t>
            </a:r>
          </a:p>
          <a:p>
            <a:pPr lvl="3"/>
            <a:r>
              <a:rPr lang="en-US" dirty="0" smtClean="0"/>
              <a:t>Lower priority task</a:t>
            </a:r>
          </a:p>
          <a:p>
            <a:r>
              <a:rPr lang="en-US" dirty="0" smtClean="0"/>
              <a:t>Technical</a:t>
            </a:r>
          </a:p>
          <a:p>
            <a:pPr lvl="1"/>
            <a:r>
              <a:rPr lang="en-US" dirty="0" smtClean="0"/>
              <a:t>Low risk:</a:t>
            </a:r>
          </a:p>
          <a:p>
            <a:pPr lvl="2"/>
            <a:r>
              <a:rPr lang="en-US" dirty="0" smtClean="0"/>
              <a:t>Installation and operation</a:t>
            </a:r>
          </a:p>
          <a:p>
            <a:r>
              <a:rPr lang="en-US" dirty="0" smtClean="0"/>
              <a:t>Schedule</a:t>
            </a:r>
          </a:p>
          <a:p>
            <a:pPr lvl="1"/>
            <a:r>
              <a:rPr lang="en-US" dirty="0" smtClean="0"/>
              <a:t>Low risk:</a:t>
            </a:r>
          </a:p>
          <a:p>
            <a:pPr lvl="2"/>
            <a:r>
              <a:rPr lang="en-US" dirty="0" smtClean="0"/>
              <a:t>Delayed delivery or loss of product has low probability of occurring</a:t>
            </a:r>
          </a:p>
          <a:p>
            <a:pPr lvl="2"/>
            <a:endParaRPr lang="en-US" dirty="0" smtClean="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Air Ventilation</a:t>
            </a:r>
            <a:endParaRPr lang="en-US" dirty="0"/>
          </a:p>
        </p:txBody>
      </p:sp>
      <p:sp>
        <p:nvSpPr>
          <p:cNvPr id="3" name="Subtitle 2"/>
          <p:cNvSpPr>
            <a:spLocks noGrp="1"/>
          </p:cNvSpPr>
          <p:nvPr>
            <p:ph type="subTitle" idx="1"/>
          </p:nvPr>
        </p:nvSpPr>
        <p:spPr/>
        <p:txBody>
          <a:bodyPr/>
          <a:lstStyle/>
          <a:p>
            <a:r>
              <a:rPr lang="en-US" dirty="0" smtClean="0"/>
              <a:t>Presented by: Tyler Holes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lgn="ctr"/>
            <a:r>
              <a:rPr lang="en-US" dirty="0" smtClean="0"/>
              <a:t>Vents Considered</a:t>
            </a:r>
            <a:endParaRPr lang="en-US" dirty="0"/>
          </a:p>
        </p:txBody>
      </p:sp>
      <p:sp>
        <p:nvSpPr>
          <p:cNvPr id="7" name="TextBox 6"/>
          <p:cNvSpPr txBox="1"/>
          <p:nvPr/>
        </p:nvSpPr>
        <p:spPr>
          <a:xfrm>
            <a:off x="914400" y="5638800"/>
            <a:ext cx="2667000" cy="369332"/>
          </a:xfrm>
          <a:prstGeom prst="rect">
            <a:avLst/>
          </a:prstGeom>
          <a:noFill/>
        </p:spPr>
        <p:txBody>
          <a:bodyPr wrap="square" rtlCol="0">
            <a:spAutoFit/>
          </a:bodyPr>
          <a:lstStyle/>
          <a:p>
            <a:pPr algn="ctr"/>
            <a:r>
              <a:rPr lang="en-US" dirty="0" smtClean="0"/>
              <a:t>Solar Vent</a:t>
            </a:r>
            <a:endParaRPr lang="en-US" dirty="0"/>
          </a:p>
        </p:txBody>
      </p:sp>
      <p:sp>
        <p:nvSpPr>
          <p:cNvPr id="8" name="TextBox 7"/>
          <p:cNvSpPr txBox="1"/>
          <p:nvPr/>
        </p:nvSpPr>
        <p:spPr>
          <a:xfrm>
            <a:off x="5334000" y="3733800"/>
            <a:ext cx="2252663" cy="369332"/>
          </a:xfrm>
          <a:prstGeom prst="rect">
            <a:avLst/>
          </a:prstGeom>
          <a:noFill/>
        </p:spPr>
        <p:txBody>
          <a:bodyPr wrap="square" rtlCol="0">
            <a:spAutoFit/>
          </a:bodyPr>
          <a:lstStyle/>
          <a:p>
            <a:pPr algn="ctr"/>
            <a:r>
              <a:rPr lang="en-US" dirty="0" smtClean="0"/>
              <a:t>Side-panel scoop</a:t>
            </a:r>
            <a:endParaRPr lang="en-US" dirty="0"/>
          </a:p>
        </p:txBody>
      </p:sp>
      <p:sp>
        <p:nvSpPr>
          <p:cNvPr id="9" name="Rectangle 8"/>
          <p:cNvSpPr/>
          <p:nvPr/>
        </p:nvSpPr>
        <p:spPr>
          <a:xfrm>
            <a:off x="5943600" y="6477000"/>
            <a:ext cx="121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91000" y="6310643"/>
            <a:ext cx="4648200" cy="369332"/>
          </a:xfrm>
          <a:prstGeom prst="rect">
            <a:avLst/>
          </a:prstGeom>
          <a:noFill/>
        </p:spPr>
        <p:txBody>
          <a:bodyPr wrap="square" rtlCol="0">
            <a:spAutoFit/>
          </a:bodyPr>
          <a:lstStyle/>
          <a:p>
            <a:pPr algn="ctr"/>
            <a:r>
              <a:rPr lang="en-US" dirty="0" smtClean="0"/>
              <a:t>Driver centered hood scoop</a:t>
            </a:r>
            <a:endParaRPr lang="en-US" dirty="0"/>
          </a:p>
        </p:txBody>
      </p:sp>
      <p:pic>
        <p:nvPicPr>
          <p:cNvPr id="3" name="Picture 2" descr="https://lh5.googleusercontent.com/6nDjqBTEra0L0Urhts2z9GfEOzpTEAJewwnsFd8r5gLieYqx9vKyaaARhMLlm1eEb2G88Maj0jLOBg1P4osyvFuwpE9rEPOCCX8g_DcZbQvZxJGizB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52600"/>
            <a:ext cx="3505200" cy="2021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pyMiQ_LVwxHukOVT6eF3LWMqLL_SAClYspZIMWoVJRd3EzEvoCxmqT4PC3KOQ4AVueD0y3s2h0a09qqItXrnHZtI8lnvd97m3DNTxySiOlLYWf8Y8I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954475"/>
            <a:ext cx="2133600" cy="15631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Fa5IKU5K9kIPT7COS4QEQA8J3n-fFj5ARQyeW76hirAOcg7dImLPEIjnTWjbEmoZtgTPTNd_3XlRbQyHRnAF0aUWl-8RTgwJPAhh-JiGR8wCdzZXLM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9900" y="1371600"/>
            <a:ext cx="2974900" cy="23799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sheetmetalguy.com/images/hood_scoop.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29200" y="4114800"/>
            <a:ext cx="2971800" cy="2131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pPr algn="ctr"/>
            <a:r>
              <a:rPr lang="en-US" dirty="0" smtClean="0"/>
              <a:t>Decision Matrices – Solar Vent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02100580"/>
              </p:ext>
            </p:extLst>
          </p:nvPr>
        </p:nvGraphicFramePr>
        <p:xfrm>
          <a:off x="152400" y="1752600"/>
          <a:ext cx="8763000" cy="4572000"/>
        </p:xfrm>
        <a:graphic>
          <a:graphicData uri="http://schemas.openxmlformats.org/drawingml/2006/table">
            <a:tbl>
              <a:tblPr/>
              <a:tblGrid>
                <a:gridCol w="3429001"/>
                <a:gridCol w="1981200"/>
                <a:gridCol w="1600200"/>
                <a:gridCol w="1752599"/>
              </a:tblGrid>
              <a:tr h="571500">
                <a:tc>
                  <a:txBody>
                    <a:bodyPr/>
                    <a:lstStyle/>
                    <a:p>
                      <a:pPr marL="0" marR="0" algn="ctr">
                        <a:spcBef>
                          <a:spcPts val="0"/>
                        </a:spcBef>
                        <a:spcAft>
                          <a:spcPts val="0"/>
                        </a:spcAft>
                      </a:pPr>
                      <a:r>
                        <a:rPr lang="en-US" sz="2800" b="1" dirty="0" smtClean="0">
                          <a:solidFill>
                            <a:srgbClr val="000000"/>
                          </a:solidFill>
                          <a:latin typeface="Calibri"/>
                          <a:ea typeface="Times New Roman"/>
                          <a:cs typeface="Times New Roman"/>
                        </a:rPr>
                        <a:t>Solar</a:t>
                      </a:r>
                      <a:r>
                        <a:rPr lang="en-US" sz="2800" b="1" baseline="0" dirty="0" smtClean="0">
                          <a:solidFill>
                            <a:srgbClr val="000000"/>
                          </a:solidFill>
                          <a:latin typeface="Calibri"/>
                          <a:ea typeface="Times New Roman"/>
                          <a:cs typeface="Times New Roman"/>
                        </a:rPr>
                        <a:t> Vent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b="1">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Weight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0.6</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Durability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0.8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Installation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10</a:t>
                      </a:r>
                      <a:r>
                        <a:rPr lang="en-US" sz="2800" dirty="0">
                          <a:solidFill>
                            <a:srgbClr val="000000"/>
                          </a:solidFill>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0.9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3</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dirty="0">
                          <a:solidFill>
                            <a:srgbClr val="000000"/>
                          </a:solidFill>
                          <a:latin typeface="Calibri"/>
                          <a:ea typeface="Times New Roman"/>
                          <a:cs typeface="Times New Roman"/>
                        </a:rPr>
                        <a:t>Applicability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30</a:t>
                      </a:r>
                      <a:r>
                        <a:rPr lang="en-US" sz="2800" dirty="0">
                          <a:solidFill>
                            <a:srgbClr val="000000"/>
                          </a:solidFill>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7</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2.1</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500">
                <a:tc>
                  <a:txBody>
                    <a:bodyPr/>
                    <a:lstStyle/>
                    <a:p>
                      <a:pPr marL="0" marR="0">
                        <a:spcBef>
                          <a:spcPts val="0"/>
                        </a:spcBef>
                        <a:spcAft>
                          <a:spcPts val="0"/>
                        </a:spcAft>
                      </a:pPr>
                      <a:r>
                        <a:rPr lang="en-US" sz="2800" b="1">
                          <a:solidFill>
                            <a:srgbClr val="000000"/>
                          </a:solidFill>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100%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smtClean="0">
                          <a:solidFill>
                            <a:srgbClr val="000000"/>
                          </a:solidFill>
                          <a:latin typeface="Calibri"/>
                          <a:ea typeface="Times New Roman"/>
                          <a:cs typeface="Times New Roman"/>
                        </a:rPr>
                        <a:t>7.4</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152400" y="3200400"/>
            <a:ext cx="3429000"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3200400"/>
            <a:ext cx="1600200"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4876800"/>
            <a:ext cx="3429000"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486400"/>
            <a:ext cx="3429000"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1202" y="4648200"/>
            <a:ext cx="1600200"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62600" y="2895600"/>
            <a:ext cx="16002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2186" y="2895600"/>
            <a:ext cx="3419213"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2186" y="4572000"/>
            <a:ext cx="3419214"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algn="ctr"/>
            <a:r>
              <a:rPr lang="en-US" dirty="0" smtClean="0"/>
              <a:t>Decision Matrices – Side Scoops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76708951"/>
              </p:ext>
            </p:extLst>
          </p:nvPr>
        </p:nvGraphicFramePr>
        <p:xfrm>
          <a:off x="381000" y="1676400"/>
          <a:ext cx="8305800" cy="4953000"/>
        </p:xfrm>
        <a:graphic>
          <a:graphicData uri="http://schemas.openxmlformats.org/drawingml/2006/table">
            <a:tbl>
              <a:tblPr/>
              <a:tblGrid>
                <a:gridCol w="3276600"/>
                <a:gridCol w="1828800"/>
                <a:gridCol w="1600200"/>
                <a:gridCol w="1600200"/>
              </a:tblGrid>
              <a:tr h="619125">
                <a:tc>
                  <a:txBody>
                    <a:bodyPr/>
                    <a:lstStyle/>
                    <a:p>
                      <a:pPr marL="0" marR="0" algn="ctr">
                        <a:spcBef>
                          <a:spcPts val="0"/>
                        </a:spcBef>
                        <a:spcAft>
                          <a:spcPts val="0"/>
                        </a:spcAft>
                      </a:pPr>
                      <a:r>
                        <a:rPr lang="en-US" sz="2800" b="1" dirty="0" smtClean="0">
                          <a:solidFill>
                            <a:srgbClr val="000000"/>
                          </a:solidFill>
                          <a:latin typeface="Calibri"/>
                          <a:ea typeface="Times New Roman"/>
                          <a:cs typeface="Times New Roman"/>
                        </a:rPr>
                        <a:t>Side Scoop</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Weighted</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Durability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0.9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Ease of Installation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1</a:t>
                      </a:r>
                      <a:r>
                        <a:rPr lang="en-US" sz="2800" dirty="0" smtClean="0">
                          <a:solidFill>
                            <a:srgbClr val="000000"/>
                          </a:solidFill>
                          <a:latin typeface="Calibri"/>
                          <a:ea typeface="Times New Roman"/>
                          <a:cs typeface="Times New Roman"/>
                        </a:rPr>
                        <a:t>0</a:t>
                      </a:r>
                      <a:r>
                        <a:rPr lang="en-US" sz="2800" dirty="0">
                          <a:solidFill>
                            <a:srgbClr val="000000"/>
                          </a:solidFill>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0.7</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dirty="0">
                          <a:solidFill>
                            <a:srgbClr val="000000"/>
                          </a:solidFill>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3</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a:solidFill>
                            <a:srgbClr val="000000"/>
                          </a:solidFill>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3</a:t>
                      </a:r>
                      <a:r>
                        <a:rPr lang="en-US" sz="2800" dirty="0" smtClean="0">
                          <a:solidFill>
                            <a:srgbClr val="000000"/>
                          </a:solidFill>
                          <a:latin typeface="Calibri"/>
                          <a:ea typeface="Times New Roman"/>
                          <a:cs typeface="Times New Roman"/>
                        </a:rPr>
                        <a:t>0</a:t>
                      </a:r>
                      <a:r>
                        <a:rPr lang="en-US" sz="2800" dirty="0">
                          <a:solidFill>
                            <a:srgbClr val="000000"/>
                          </a:solidFill>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5</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1.5</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25">
                <a:tc>
                  <a:txBody>
                    <a:bodyPr/>
                    <a:lstStyle/>
                    <a:p>
                      <a:pPr marL="0" marR="0">
                        <a:spcBef>
                          <a:spcPts val="0"/>
                        </a:spcBef>
                        <a:spcAft>
                          <a:spcPts val="0"/>
                        </a:spcAft>
                      </a:pPr>
                      <a:r>
                        <a:rPr lang="en-US" sz="2800" b="1">
                          <a:solidFill>
                            <a:srgbClr val="000000"/>
                          </a:solidFill>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100%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 </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smtClean="0">
                          <a:solidFill>
                            <a:srgbClr val="000000"/>
                          </a:solidFill>
                          <a:latin typeface="Calibri"/>
                          <a:ea typeface="Times New Roman"/>
                          <a:cs typeface="Times New Roman"/>
                        </a:rPr>
                        <a:t>8.1</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381000" y="2895600"/>
            <a:ext cx="32766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5410200"/>
            <a:ext cx="32766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5410200"/>
            <a:ext cx="1600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86400" y="2895600"/>
            <a:ext cx="16002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762000"/>
          </a:xfrm>
        </p:spPr>
        <p:txBody>
          <a:bodyPr>
            <a:normAutofit fontScale="90000"/>
          </a:bodyPr>
          <a:lstStyle/>
          <a:p>
            <a:pPr algn="ctr"/>
            <a:r>
              <a:rPr lang="en-US" dirty="0" smtClean="0"/>
              <a:t>Decision Matrices – Hood Scoop</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65681135"/>
              </p:ext>
            </p:extLst>
          </p:nvPr>
        </p:nvGraphicFramePr>
        <p:xfrm>
          <a:off x="304800" y="1295400"/>
          <a:ext cx="8610600" cy="5334002"/>
        </p:xfrm>
        <a:graphic>
          <a:graphicData uri="http://schemas.openxmlformats.org/drawingml/2006/table">
            <a:tbl>
              <a:tblPr/>
              <a:tblGrid>
                <a:gridCol w="3300730"/>
                <a:gridCol w="2090954"/>
                <a:gridCol w="1528985"/>
                <a:gridCol w="1689931"/>
              </a:tblGrid>
              <a:tr h="802337">
                <a:tc>
                  <a:txBody>
                    <a:bodyPr/>
                    <a:lstStyle/>
                    <a:p>
                      <a:pPr marL="0" marR="0">
                        <a:spcBef>
                          <a:spcPts val="0"/>
                        </a:spcBef>
                        <a:spcAft>
                          <a:spcPts val="0"/>
                        </a:spcAft>
                      </a:pPr>
                      <a:r>
                        <a:rPr lang="en-US" sz="2800" b="1" dirty="0" smtClean="0">
                          <a:solidFill>
                            <a:srgbClr val="000000"/>
                          </a:solidFill>
                          <a:latin typeface="Calibri"/>
                          <a:ea typeface="Times New Roman"/>
                          <a:cs typeface="Times New Roman"/>
                        </a:rPr>
                        <a:t>Hood Scoop</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8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a:solidFill>
                            <a:srgbClr val="000000"/>
                          </a:solidFill>
                          <a:latin typeface="Calibri"/>
                          <a:ea typeface="Times New Roman"/>
                          <a:cs typeface="Times New Roman"/>
                        </a:rPr>
                        <a:t> </a:t>
                      </a:r>
                      <a:endParaRPr lang="en-US" sz="280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800" dirty="0">
                          <a:solidFill>
                            <a:srgbClr val="000000"/>
                          </a:solidFill>
                          <a:latin typeface="Calibri"/>
                          <a:ea typeface="Times New Roman"/>
                          <a:cs typeface="Times New Roman"/>
                        </a:rPr>
                        <a:t> </a:t>
                      </a:r>
                      <a:endParaRPr lang="en-US" sz="2800" dirty="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781269">
                <a:tc>
                  <a:txBody>
                    <a:bodyPr/>
                    <a:lstStyle/>
                    <a:p>
                      <a:pPr marL="0" marR="0">
                        <a:spcBef>
                          <a:spcPts val="0"/>
                        </a:spcBef>
                        <a:spcAft>
                          <a:spcPts val="0"/>
                        </a:spcAft>
                      </a:pPr>
                      <a:r>
                        <a:rPr lang="en-US" sz="2800" b="1" dirty="0">
                          <a:solidFill>
                            <a:srgbClr val="000000"/>
                          </a:solidFill>
                          <a:latin typeface="Calibri"/>
                          <a:ea typeface="Times New Roman"/>
                          <a:cs typeface="Times New Roman"/>
                        </a:rPr>
                        <a:t>Criteria</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000000"/>
                          </a:solidFill>
                          <a:latin typeface="Calibri"/>
                          <a:ea typeface="Times New Roman"/>
                          <a:cs typeface="Times New Roman"/>
                        </a:rPr>
                        <a:t>Score</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solidFill>
                            <a:srgbClr val="000000"/>
                          </a:solidFill>
                          <a:latin typeface="Calibri"/>
                          <a:ea typeface="Times New Roman"/>
                          <a:cs typeface="Times New Roman"/>
                        </a:rPr>
                        <a:t>Weighted</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dirty="0">
                          <a:solidFill>
                            <a:srgbClr val="000000"/>
                          </a:solidFill>
                          <a:latin typeface="Calibri"/>
                          <a:ea typeface="Times New Roman"/>
                          <a:cs typeface="Times New Roman"/>
                        </a:rPr>
                        <a:t>Low Cost (ranks high)</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20%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2</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dirty="0">
                          <a:solidFill>
                            <a:srgbClr val="000000"/>
                          </a:solidFill>
                          <a:latin typeface="Calibri"/>
                          <a:ea typeface="Times New Roman"/>
                          <a:cs typeface="Times New Roman"/>
                        </a:rPr>
                        <a:t>Durability</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0000"/>
                          </a:solidFill>
                          <a:latin typeface="Calibri"/>
                          <a:ea typeface="Times New Roman"/>
                          <a:cs typeface="Times New Roman"/>
                        </a:rPr>
                        <a:t>10%</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rgbClr val="000000"/>
                          </a:solidFill>
                          <a:latin typeface="Calibri"/>
                          <a:ea typeface="Times New Roman"/>
                          <a:cs typeface="Times New Roman"/>
                        </a:rPr>
                        <a:t>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latin typeface="Calibri"/>
                          <a:ea typeface="Times New Roman"/>
                          <a:cs typeface="Times New Roman"/>
                        </a:rPr>
                        <a:t>0.9</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a:latin typeface="Calibri"/>
                          <a:ea typeface="Times New Roman"/>
                          <a:cs typeface="Times New Roman"/>
                        </a:rPr>
                        <a:t>Ease of Installation</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1</a:t>
                      </a:r>
                      <a:r>
                        <a:rPr lang="en-US" sz="2800" dirty="0" smtClean="0">
                          <a:latin typeface="Calibri"/>
                          <a:ea typeface="Times New Roman"/>
                          <a:cs typeface="Times New Roman"/>
                        </a:rPr>
                        <a:t>0</a:t>
                      </a:r>
                      <a:r>
                        <a:rPr lang="en-US" sz="2800" dirty="0">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latin typeface="Calibri"/>
                          <a:ea typeface="Times New Roman"/>
                          <a:cs typeface="Times New Roman"/>
                        </a:rPr>
                        <a:t>0.8</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dirty="0">
                          <a:latin typeface="Calibri"/>
                          <a:ea typeface="Times New Roman"/>
                          <a:cs typeface="Times New Roman"/>
                        </a:rPr>
                        <a:t>Ease of Operation</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30%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latin typeface="Calibri"/>
                          <a:ea typeface="Times New Roman"/>
                          <a:cs typeface="Times New Roman"/>
                        </a:rPr>
                        <a:t>10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latin typeface="Calibri"/>
                          <a:ea typeface="Times New Roman"/>
                          <a:cs typeface="Times New Roman"/>
                        </a:rPr>
                        <a:t>3</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a:latin typeface="Calibri"/>
                          <a:ea typeface="Times New Roman"/>
                          <a:cs typeface="Times New Roman"/>
                        </a:rPr>
                        <a:t>Applicability</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3</a:t>
                      </a:r>
                      <a:r>
                        <a:rPr lang="en-US" sz="2800" dirty="0" smtClean="0">
                          <a:latin typeface="Calibri"/>
                          <a:ea typeface="Times New Roman"/>
                          <a:cs typeface="Times New Roman"/>
                        </a:rPr>
                        <a:t>0</a:t>
                      </a:r>
                      <a:r>
                        <a:rPr lang="en-US" sz="2800" dirty="0">
                          <a:latin typeface="Calibri"/>
                          <a:ea typeface="Times New Roman"/>
                          <a:cs typeface="Times New Roman"/>
                        </a:rPr>
                        <a:t>%</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Calibri"/>
                          <a:ea typeface="Times New Roman"/>
                          <a:cs typeface="Times New Roman"/>
                        </a:rPr>
                        <a:t>8</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latin typeface="Calibri"/>
                          <a:ea typeface="Times New Roman"/>
                          <a:cs typeface="Times New Roman"/>
                        </a:rPr>
                        <a:t>2.4</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66">
                <a:tc>
                  <a:txBody>
                    <a:bodyPr/>
                    <a:lstStyle/>
                    <a:p>
                      <a:pPr marL="0" marR="0">
                        <a:spcBef>
                          <a:spcPts val="0"/>
                        </a:spcBef>
                        <a:spcAft>
                          <a:spcPts val="0"/>
                        </a:spcAft>
                      </a:pPr>
                      <a:r>
                        <a:rPr lang="en-US" sz="2800" b="1">
                          <a:latin typeface="Calibri"/>
                          <a:ea typeface="Times New Roman"/>
                          <a:cs typeface="Times New Roman"/>
                        </a:rPr>
                        <a:t>TOTAL</a:t>
                      </a:r>
                      <a:endParaRPr lang="en-US" sz="280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100%</a:t>
                      </a:r>
                      <a:endParaRPr lang="en-US" sz="28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a:latin typeface="Calibri"/>
                          <a:ea typeface="Times New Roman"/>
                          <a:cs typeface="Times New Roman"/>
                        </a:rPr>
                        <a:t> </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smtClean="0">
                          <a:latin typeface="Calibri"/>
                          <a:ea typeface="Times New Roman"/>
                          <a:cs typeface="Times New Roman"/>
                        </a:rPr>
                        <a:t>9.1</a:t>
                      </a:r>
                      <a:endParaRPr lang="en-US" sz="2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304800" y="5410200"/>
            <a:ext cx="32766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5000" y="54102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2895600"/>
            <a:ext cx="32766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15000" y="2895600"/>
            <a:ext cx="15240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Motor &amp; Motor Controller</a:t>
            </a:r>
            <a:br>
              <a:rPr lang="en-US" dirty="0" smtClean="0"/>
            </a:br>
            <a:r>
              <a:rPr lang="en-US" dirty="0" smtClean="0"/>
              <a:t>Budget and Schedule Risks</a:t>
            </a:r>
            <a:endParaRPr lang="en-US" dirty="0"/>
          </a:p>
        </p:txBody>
      </p:sp>
      <p:sp>
        <p:nvSpPr>
          <p:cNvPr id="4" name="Text Placeholder 3"/>
          <p:cNvSpPr>
            <a:spLocks noGrp="1"/>
          </p:cNvSpPr>
          <p:nvPr>
            <p:ph type="body" idx="1"/>
          </p:nvPr>
        </p:nvSpPr>
        <p:spPr/>
        <p:txBody>
          <a:bodyPr/>
          <a:lstStyle/>
          <a:p>
            <a:r>
              <a:rPr lang="en-US" dirty="0" smtClean="0"/>
              <a:t>Budget Risk</a:t>
            </a:r>
            <a:endParaRPr lang="en-US" dirty="0"/>
          </a:p>
        </p:txBody>
      </p:sp>
      <p:sp>
        <p:nvSpPr>
          <p:cNvPr id="7" name="Text Placeholder 6"/>
          <p:cNvSpPr>
            <a:spLocks noGrp="1"/>
          </p:cNvSpPr>
          <p:nvPr>
            <p:ph type="body" sz="half" idx="3"/>
          </p:nvPr>
        </p:nvSpPr>
        <p:spPr/>
        <p:txBody>
          <a:bodyPr/>
          <a:lstStyle/>
          <a:p>
            <a:r>
              <a:rPr lang="en-US" dirty="0" smtClean="0"/>
              <a:t>Schedule Risk</a:t>
            </a:r>
            <a:endParaRPr lang="en-US" dirty="0"/>
          </a:p>
        </p:txBody>
      </p:sp>
      <p:sp>
        <p:nvSpPr>
          <p:cNvPr id="6" name="Content Placeholder 5"/>
          <p:cNvSpPr>
            <a:spLocks noGrp="1"/>
          </p:cNvSpPr>
          <p:nvPr>
            <p:ph sz="quarter" idx="2"/>
          </p:nvPr>
        </p:nvSpPr>
        <p:spPr/>
        <p:txBody>
          <a:bodyPr/>
          <a:lstStyle/>
          <a:p>
            <a:r>
              <a:rPr lang="en-US" dirty="0" smtClean="0"/>
              <a:t>Cost of the motor exceeds current budget</a:t>
            </a:r>
          </a:p>
          <a:p>
            <a:endParaRPr lang="en-US" dirty="0" smtClean="0"/>
          </a:p>
          <a:p>
            <a:r>
              <a:rPr lang="en-US" dirty="0" smtClean="0"/>
              <a:t>Outside sponsorship</a:t>
            </a:r>
          </a:p>
          <a:p>
            <a:pPr lvl="1"/>
            <a:r>
              <a:rPr lang="en-US" dirty="0" smtClean="0"/>
              <a:t>Funds from University</a:t>
            </a:r>
          </a:p>
          <a:p>
            <a:pPr lvl="1"/>
            <a:r>
              <a:rPr lang="en-US" dirty="0" smtClean="0"/>
              <a:t>Envision Credit Union</a:t>
            </a:r>
          </a:p>
          <a:p>
            <a:endParaRPr lang="en-US" dirty="0" smtClean="0"/>
          </a:p>
          <a:p>
            <a:endParaRPr lang="en-US" dirty="0" smtClean="0"/>
          </a:p>
          <a:p>
            <a:endParaRPr lang="en-US" dirty="0" smtClean="0"/>
          </a:p>
          <a:p>
            <a:endParaRPr lang="en-US" dirty="0"/>
          </a:p>
        </p:txBody>
      </p:sp>
      <p:sp>
        <p:nvSpPr>
          <p:cNvPr id="8" name="Content Placeholder 7"/>
          <p:cNvSpPr>
            <a:spLocks noGrp="1"/>
          </p:cNvSpPr>
          <p:nvPr>
            <p:ph sz="quarter" idx="4"/>
          </p:nvPr>
        </p:nvSpPr>
        <p:spPr/>
        <p:txBody>
          <a:bodyPr/>
          <a:lstStyle/>
          <a:p>
            <a:r>
              <a:rPr lang="en-US" dirty="0" smtClean="0"/>
              <a:t>Ordering the motor takes time</a:t>
            </a:r>
          </a:p>
          <a:p>
            <a:endParaRPr lang="en-US" dirty="0" smtClean="0"/>
          </a:p>
          <a:p>
            <a:r>
              <a:rPr lang="en-US" dirty="0" smtClean="0"/>
              <a:t>Without funds ordering the motor will be pushed into spring.</a:t>
            </a:r>
          </a:p>
          <a:p>
            <a:endParaRPr lang="en-US" dirty="0" smtClean="0"/>
          </a:p>
          <a:p>
            <a:r>
              <a:rPr lang="en-US" dirty="0" smtClean="0"/>
              <a:t>Mitigated by ordering and installing motor controller</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dirty="0" smtClean="0"/>
              <a:t>Final Ventilation Decision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13294351"/>
              </p:ext>
            </p:extLst>
          </p:nvPr>
        </p:nvGraphicFramePr>
        <p:xfrm>
          <a:off x="685800" y="2038347"/>
          <a:ext cx="7696200" cy="2381253"/>
        </p:xfrm>
        <a:graphic>
          <a:graphicData uri="http://schemas.openxmlformats.org/drawingml/2006/table">
            <a:tbl>
              <a:tblPr firstRow="1" bandRow="1">
                <a:tableStyleId>{5940675A-B579-460E-94D1-54222C63F5DA}</a:tableStyleId>
              </a:tblPr>
              <a:tblGrid>
                <a:gridCol w="4114800"/>
                <a:gridCol w="3581400"/>
              </a:tblGrid>
              <a:tr h="590550">
                <a:tc>
                  <a:txBody>
                    <a:bodyPr/>
                    <a:lstStyle/>
                    <a:p>
                      <a:pPr algn="ctr"/>
                      <a:r>
                        <a:rPr lang="en-US" sz="3200" b="1" dirty="0" smtClean="0"/>
                        <a:t>Air Ventilation</a:t>
                      </a:r>
                      <a:endParaRPr lang="en-US" sz="3200" b="1" dirty="0"/>
                    </a:p>
                  </a:txBody>
                  <a:tcPr/>
                </a:tc>
                <a:tc>
                  <a:txBody>
                    <a:bodyPr/>
                    <a:lstStyle/>
                    <a:p>
                      <a:pPr algn="ctr"/>
                      <a:r>
                        <a:rPr lang="en-US" sz="3200" b="1" dirty="0" smtClean="0"/>
                        <a:t>Score</a:t>
                      </a:r>
                      <a:endParaRPr lang="en-US" sz="3200" b="1" dirty="0"/>
                    </a:p>
                  </a:txBody>
                  <a:tcPr/>
                </a:tc>
              </a:tr>
              <a:tr h="628651">
                <a:tc>
                  <a:txBody>
                    <a:bodyPr/>
                    <a:lstStyle/>
                    <a:p>
                      <a:pPr algn="ctr"/>
                      <a:r>
                        <a:rPr lang="en-US" sz="2800" b="0" dirty="0" smtClean="0"/>
                        <a:t>Solar Vent</a:t>
                      </a:r>
                      <a:endParaRPr lang="en-US" sz="2800" b="0" dirty="0"/>
                    </a:p>
                  </a:txBody>
                  <a:tcPr/>
                </a:tc>
                <a:tc>
                  <a:txBody>
                    <a:bodyPr/>
                    <a:lstStyle/>
                    <a:p>
                      <a:pPr algn="ctr"/>
                      <a:r>
                        <a:rPr lang="en-US" sz="2800" b="0" dirty="0" smtClean="0"/>
                        <a:t>7.4</a:t>
                      </a:r>
                      <a:endParaRPr lang="en-US" sz="2800" b="0" dirty="0"/>
                    </a:p>
                  </a:txBody>
                  <a:tcPr/>
                </a:tc>
              </a:tr>
              <a:tr h="571501">
                <a:tc>
                  <a:txBody>
                    <a:bodyPr/>
                    <a:lstStyle/>
                    <a:p>
                      <a:pPr algn="ctr"/>
                      <a:r>
                        <a:rPr lang="en-US" sz="2800" dirty="0" smtClean="0"/>
                        <a:t>Side Scoop</a:t>
                      </a:r>
                      <a:endParaRPr lang="en-US" sz="2800" dirty="0"/>
                    </a:p>
                  </a:txBody>
                  <a:tcPr/>
                </a:tc>
                <a:tc>
                  <a:txBody>
                    <a:bodyPr/>
                    <a:lstStyle/>
                    <a:p>
                      <a:pPr algn="ctr"/>
                      <a:r>
                        <a:rPr lang="en-US" sz="2800" dirty="0" smtClean="0"/>
                        <a:t>8.1</a:t>
                      </a:r>
                      <a:endParaRPr lang="en-US" sz="2800" dirty="0"/>
                    </a:p>
                  </a:txBody>
                  <a:tcPr/>
                </a:tc>
              </a:tr>
              <a:tr h="590551">
                <a:tc>
                  <a:txBody>
                    <a:bodyPr/>
                    <a:lstStyle/>
                    <a:p>
                      <a:pPr algn="ctr"/>
                      <a:r>
                        <a:rPr lang="en-US" sz="2800" b="1" dirty="0" smtClean="0"/>
                        <a:t>Hood Scoop</a:t>
                      </a:r>
                      <a:endParaRPr lang="en-US" sz="2800" b="1" dirty="0"/>
                    </a:p>
                  </a:txBody>
                  <a:tcPr/>
                </a:tc>
                <a:tc>
                  <a:txBody>
                    <a:bodyPr/>
                    <a:lstStyle/>
                    <a:p>
                      <a:pPr algn="ctr"/>
                      <a:r>
                        <a:rPr lang="en-US" sz="2800" b="1" dirty="0" smtClean="0"/>
                        <a:t>9.1</a:t>
                      </a:r>
                      <a:endParaRPr lang="en-US" sz="2800" b="1" dirty="0"/>
                    </a:p>
                  </a:txBody>
                  <a:tcPr/>
                </a:tc>
              </a:tr>
            </a:tbl>
          </a:graphicData>
        </a:graphic>
      </p:graphicFrame>
      <p:sp>
        <p:nvSpPr>
          <p:cNvPr id="6" name="Rectangle 5"/>
          <p:cNvSpPr/>
          <p:nvPr/>
        </p:nvSpPr>
        <p:spPr>
          <a:xfrm>
            <a:off x="685800" y="3810000"/>
            <a:ext cx="76962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4771072"/>
            <a:ext cx="8915400" cy="2123658"/>
          </a:xfrm>
          <a:prstGeom prst="rect">
            <a:avLst/>
          </a:prstGeom>
          <a:noFill/>
        </p:spPr>
        <p:txBody>
          <a:bodyPr wrap="square" rtlCol="0">
            <a:spAutoFit/>
          </a:bodyPr>
          <a:lstStyle/>
          <a:p>
            <a:pPr marL="285750" indent="-285750">
              <a:buFont typeface="Arial" pitchFamily="34" charset="0"/>
              <a:buChar char="•"/>
            </a:pPr>
            <a:r>
              <a:rPr lang="en-US" sz="2400" dirty="0" smtClean="0"/>
              <a:t>Solar vent too expensive</a:t>
            </a:r>
          </a:p>
          <a:p>
            <a:pPr marL="285750" indent="-285750">
              <a:buFont typeface="Arial" pitchFamily="34" charset="0"/>
              <a:buChar char="•"/>
            </a:pPr>
            <a:r>
              <a:rPr lang="en-US" sz="2400" dirty="0" smtClean="0"/>
              <a:t>Difficult side scoop installation and airflow routing</a:t>
            </a:r>
          </a:p>
          <a:p>
            <a:pPr marL="285750" indent="-285750">
              <a:buFont typeface="Arial" pitchFamily="34" charset="0"/>
              <a:buChar char="•"/>
            </a:pPr>
            <a:r>
              <a:rPr lang="en-US" sz="2400" dirty="0" smtClean="0"/>
              <a:t>Hood scoop allows for simple solution to budget, installation and location</a:t>
            </a:r>
          </a:p>
          <a:p>
            <a:endParaRPr lang="en-US" dirty="0" smtClean="0"/>
          </a:p>
          <a:p>
            <a:endParaRPr lang="en-US"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Hood Scoop Design</a:t>
            </a:r>
            <a:endParaRPr lang="en-US" dirty="0"/>
          </a:p>
        </p:txBody>
      </p:sp>
      <p:sp>
        <p:nvSpPr>
          <p:cNvPr id="3" name="TextBox 2"/>
          <p:cNvSpPr txBox="1"/>
          <p:nvPr/>
        </p:nvSpPr>
        <p:spPr>
          <a:xfrm>
            <a:off x="152400" y="2133600"/>
            <a:ext cx="3657600" cy="3600986"/>
          </a:xfrm>
          <a:prstGeom prst="rect">
            <a:avLst/>
          </a:prstGeom>
          <a:noFill/>
        </p:spPr>
        <p:txBody>
          <a:bodyPr wrap="square" rtlCol="0">
            <a:spAutoFit/>
          </a:bodyPr>
          <a:lstStyle/>
          <a:p>
            <a:pPr marL="285750" indent="-285750">
              <a:buFont typeface="Arial" pitchFamily="34" charset="0"/>
              <a:buChar char="•"/>
            </a:pPr>
            <a:r>
              <a:rPr lang="en-US" sz="2400" dirty="0" smtClean="0"/>
              <a:t>Lightweight fiberglass material</a:t>
            </a:r>
          </a:p>
          <a:p>
            <a:pPr marL="285750" indent="-285750"/>
            <a:endParaRPr lang="en-US" sz="2400" dirty="0" smtClean="0"/>
          </a:p>
          <a:p>
            <a:pPr marL="285750" indent="-285750">
              <a:buFont typeface="Arial" pitchFamily="34" charset="0"/>
              <a:buChar char="•"/>
            </a:pPr>
            <a:r>
              <a:rPr lang="en-US" sz="2400" dirty="0" smtClean="0"/>
              <a:t>Mesh screen to filter incoming air</a:t>
            </a:r>
          </a:p>
          <a:p>
            <a:pPr marL="285750" indent="-285750"/>
            <a:endParaRPr lang="en-US" sz="2400" dirty="0" smtClean="0"/>
          </a:p>
          <a:p>
            <a:pPr marL="285750" indent="-285750">
              <a:buFont typeface="Arial" pitchFamily="34" charset="0"/>
              <a:buChar char="•"/>
            </a:pPr>
            <a:r>
              <a:rPr lang="en-US" sz="2400" dirty="0" smtClean="0"/>
              <a:t>Easy routing of air ducts due to centered location</a:t>
            </a:r>
          </a:p>
          <a:p>
            <a:pPr marL="285750" indent="-285750"/>
            <a:endParaRPr lang="en-US" dirty="0" smtClean="0"/>
          </a:p>
          <a:p>
            <a:pPr marL="285750" indent="-285750">
              <a:buFont typeface="Arial" pitchFamily="34" charset="0"/>
              <a:buChar char="•"/>
            </a:pPr>
            <a:endParaRPr lang="en-US" dirty="0"/>
          </a:p>
        </p:txBody>
      </p:sp>
      <p:pic>
        <p:nvPicPr>
          <p:cNvPr id="12" name="Picture 2"/>
          <p:cNvPicPr>
            <a:picLocks noChangeAspect="1" noChangeArrowheads="1"/>
          </p:cNvPicPr>
          <p:nvPr/>
        </p:nvPicPr>
        <p:blipFill>
          <a:blip r:embed="rId2" cstate="print"/>
          <a:srcRect/>
          <a:stretch>
            <a:fillRect/>
          </a:stretch>
        </p:blipFill>
        <p:spPr bwMode="auto">
          <a:xfrm>
            <a:off x="3962400" y="1981200"/>
            <a:ext cx="4767162" cy="3200400"/>
          </a:xfrm>
          <a:prstGeom prst="rect">
            <a:avLst/>
          </a:prstGeom>
          <a:noFill/>
          <a:ln w="9525">
            <a:noFill/>
            <a:miter lim="800000"/>
            <a:headEnd/>
            <a:tailEnd/>
          </a:ln>
        </p:spPr>
      </p:pic>
      <p:cxnSp>
        <p:nvCxnSpPr>
          <p:cNvPr id="14" name="Straight Connector 13"/>
          <p:cNvCxnSpPr/>
          <p:nvPr/>
        </p:nvCxnSpPr>
        <p:spPr>
          <a:xfrm flipV="1">
            <a:off x="6858000" y="3124200"/>
            <a:ext cx="1676400" cy="19050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705600" y="2133600"/>
            <a:ext cx="1676400" cy="60960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6629400" y="2057400"/>
            <a:ext cx="76200" cy="1524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8382000" y="2667000"/>
            <a:ext cx="76200" cy="15240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8458200" y="3048000"/>
            <a:ext cx="228600" cy="762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781800" y="5029200"/>
            <a:ext cx="228600" cy="7620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4267200" y="3733800"/>
            <a:ext cx="2209800" cy="1143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V="1">
            <a:off x="6477000" y="4800600"/>
            <a:ext cx="76200" cy="15240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V="1">
            <a:off x="4191000" y="3657600"/>
            <a:ext cx="76200" cy="152400"/>
          </a:xfrm>
          <a:prstGeom prst="line">
            <a:avLst/>
          </a:prstGeom>
        </p:spPr>
        <p:style>
          <a:lnRef idx="1">
            <a:schemeClr val="dk1"/>
          </a:lnRef>
          <a:fillRef idx="0">
            <a:schemeClr val="dk1"/>
          </a:fillRef>
          <a:effectRef idx="0">
            <a:schemeClr val="dk1"/>
          </a:effectRef>
          <a:fontRef idx="minor">
            <a:schemeClr val="tx1"/>
          </a:fontRef>
        </p:style>
      </p:cxnSp>
      <p:sp>
        <p:nvSpPr>
          <p:cNvPr id="35" name="Rectangle 34"/>
          <p:cNvSpPr/>
          <p:nvPr/>
        </p:nvSpPr>
        <p:spPr>
          <a:xfrm>
            <a:off x="4374280" y="4343400"/>
            <a:ext cx="1112120" cy="369332"/>
          </a:xfrm>
          <a:prstGeom prst="rect">
            <a:avLst/>
          </a:prstGeom>
        </p:spPr>
        <p:txBody>
          <a:bodyPr wrap="square">
            <a:spAutoFit/>
          </a:bodyPr>
          <a:lstStyle/>
          <a:p>
            <a:r>
              <a:rPr lang="en-US" dirty="0" smtClean="0"/>
              <a:t>20.75in.</a:t>
            </a:r>
            <a:endParaRPr lang="en-US" dirty="0"/>
          </a:p>
        </p:txBody>
      </p:sp>
      <p:sp>
        <p:nvSpPr>
          <p:cNvPr id="36" name="Rectangle 35"/>
          <p:cNvSpPr/>
          <p:nvPr/>
        </p:nvSpPr>
        <p:spPr>
          <a:xfrm>
            <a:off x="7772400" y="4126468"/>
            <a:ext cx="771835" cy="369332"/>
          </a:xfrm>
          <a:prstGeom prst="rect">
            <a:avLst/>
          </a:prstGeom>
        </p:spPr>
        <p:txBody>
          <a:bodyPr wrap="square">
            <a:spAutoFit/>
          </a:bodyPr>
          <a:lstStyle/>
          <a:p>
            <a:r>
              <a:rPr lang="en-US" dirty="0" smtClean="0"/>
              <a:t>27in.</a:t>
            </a:r>
            <a:endParaRPr lang="en-US" dirty="0"/>
          </a:p>
        </p:txBody>
      </p:sp>
      <p:sp>
        <p:nvSpPr>
          <p:cNvPr id="37" name="Rectangle 36"/>
          <p:cNvSpPr/>
          <p:nvPr/>
        </p:nvSpPr>
        <p:spPr>
          <a:xfrm>
            <a:off x="7392046" y="1992868"/>
            <a:ext cx="1066154" cy="369332"/>
          </a:xfrm>
          <a:prstGeom prst="rect">
            <a:avLst/>
          </a:prstGeom>
        </p:spPr>
        <p:txBody>
          <a:bodyPr wrap="square">
            <a:spAutoFit/>
          </a:bodyPr>
          <a:lstStyle/>
          <a:p>
            <a:r>
              <a:rPr lang="en-US" dirty="0" smtClean="0"/>
              <a:t>19.25in.</a:t>
            </a:r>
            <a:endParaRPr lang="en-US" dirty="0"/>
          </a:p>
        </p:txBody>
      </p:sp>
      <p:sp>
        <p:nvSpPr>
          <p:cNvPr id="38" name="Rectangle 37"/>
          <p:cNvSpPr/>
          <p:nvPr/>
        </p:nvSpPr>
        <p:spPr>
          <a:xfrm>
            <a:off x="152400" y="5334000"/>
            <a:ext cx="5715000" cy="1200329"/>
          </a:xfrm>
          <a:prstGeom prst="rect">
            <a:avLst/>
          </a:prstGeom>
        </p:spPr>
        <p:txBody>
          <a:bodyPr wrap="square">
            <a:spAutoFit/>
          </a:bodyPr>
          <a:lstStyle/>
          <a:p>
            <a:pPr marL="285750" indent="-285750">
              <a:buFont typeface="Arial" pitchFamily="34" charset="0"/>
              <a:buChar char="•"/>
            </a:pPr>
            <a:r>
              <a:rPr lang="en-US" sz="2400" dirty="0" smtClean="0"/>
              <a:t>Scoop stands at about 3.5 in. tall</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Closable vent during cold temperatures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590800"/>
            <a:ext cx="3276600" cy="4389120"/>
          </a:xfrm>
        </p:spPr>
        <p:txBody>
          <a:bodyPr/>
          <a:lstStyle/>
          <a:p>
            <a:r>
              <a:rPr lang="en-US" dirty="0" smtClean="0"/>
              <a:t>Fit in space left between solar array</a:t>
            </a:r>
          </a:p>
          <a:p>
            <a:endParaRPr lang="en-US" dirty="0" smtClean="0"/>
          </a:p>
          <a:p>
            <a:r>
              <a:rPr lang="en-US" dirty="0" smtClean="0"/>
              <a:t>Allows direct airflow to driver and components</a:t>
            </a:r>
          </a:p>
          <a:p>
            <a:endParaRPr lang="en-US" dirty="0" smtClean="0"/>
          </a:p>
          <a:p>
            <a:r>
              <a:rPr lang="en-US" dirty="0" smtClean="0"/>
              <a:t>Bolted to frame</a:t>
            </a:r>
          </a:p>
          <a:p>
            <a:endParaRPr lang="en-US" dirty="0" smtClean="0"/>
          </a:p>
          <a:p>
            <a:endParaRPr lang="en-US" dirty="0" smtClean="0"/>
          </a:p>
        </p:txBody>
      </p:sp>
      <p:sp>
        <p:nvSpPr>
          <p:cNvPr id="6" name="Title 1"/>
          <p:cNvSpPr>
            <a:spLocks noGrp="1"/>
          </p:cNvSpPr>
          <p:nvPr>
            <p:ph type="title"/>
          </p:nvPr>
        </p:nvSpPr>
        <p:spPr>
          <a:xfrm>
            <a:off x="533400" y="533400"/>
            <a:ext cx="8229600" cy="1143000"/>
          </a:xfrm>
        </p:spPr>
        <p:txBody>
          <a:bodyPr/>
          <a:lstStyle/>
          <a:p>
            <a:r>
              <a:rPr lang="en-US" dirty="0" smtClean="0"/>
              <a:t>Hood Scoop Placement</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3657600" y="2057400"/>
            <a:ext cx="5209082" cy="3115236"/>
          </a:xfrm>
          <a:prstGeom prst="rect">
            <a:avLst/>
          </a:prstGeom>
          <a:noFill/>
          <a:ln w="9525">
            <a:noFill/>
            <a:miter lim="800000"/>
            <a:headEnd/>
            <a:tailEnd/>
          </a:ln>
        </p:spPr>
      </p:pic>
      <p:sp>
        <p:nvSpPr>
          <p:cNvPr id="8" name="Down Arrow 7"/>
          <p:cNvSpPr/>
          <p:nvPr/>
        </p:nvSpPr>
        <p:spPr>
          <a:xfrm flipV="1">
            <a:off x="6248400" y="4267200"/>
            <a:ext cx="304800" cy="16002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0982" y="5955268"/>
            <a:ext cx="3276218" cy="369332"/>
          </a:xfrm>
          <a:prstGeom prst="rect">
            <a:avLst/>
          </a:prstGeom>
        </p:spPr>
        <p:txBody>
          <a:bodyPr wrap="none">
            <a:spAutoFit/>
          </a:bodyPr>
          <a:lstStyle/>
          <a:p>
            <a:pPr marL="285750" indent="-285750"/>
            <a:r>
              <a:rPr lang="en-US" dirty="0" smtClean="0"/>
              <a:t>Centered in front of the bubble</a:t>
            </a:r>
          </a:p>
        </p:txBody>
      </p:sp>
      <p:sp>
        <p:nvSpPr>
          <p:cNvPr id="10" name="Trapezoid 9"/>
          <p:cNvSpPr/>
          <p:nvPr/>
        </p:nvSpPr>
        <p:spPr>
          <a:xfrm rot="16200000">
            <a:off x="6134099" y="3771901"/>
            <a:ext cx="381001"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8229600" cy="1143000"/>
          </a:xfrm>
        </p:spPr>
        <p:txBody>
          <a:bodyPr/>
          <a:lstStyle/>
          <a:p>
            <a:r>
              <a:rPr lang="en-US" dirty="0" smtClean="0"/>
              <a:t>Risks – Hood Scoop</a:t>
            </a:r>
            <a:endParaRPr lang="en-US" dirty="0"/>
          </a:p>
        </p:txBody>
      </p:sp>
      <p:sp>
        <p:nvSpPr>
          <p:cNvPr id="3" name="Content Placeholder 2"/>
          <p:cNvSpPr>
            <a:spLocks noGrp="1"/>
          </p:cNvSpPr>
          <p:nvPr>
            <p:ph idx="1"/>
          </p:nvPr>
        </p:nvSpPr>
        <p:spPr>
          <a:xfrm>
            <a:off x="457200" y="1499616"/>
            <a:ext cx="8229600" cy="4928616"/>
          </a:xfrm>
        </p:spPr>
        <p:txBody>
          <a:bodyPr>
            <a:normAutofit/>
          </a:bodyPr>
          <a:lstStyle/>
          <a:p>
            <a:r>
              <a:rPr lang="en-US" dirty="0" smtClean="0"/>
              <a:t>Budget</a:t>
            </a:r>
          </a:p>
          <a:p>
            <a:pPr lvl="1"/>
            <a:r>
              <a:rPr lang="en-US" dirty="0" smtClean="0"/>
              <a:t>Low risk:</a:t>
            </a:r>
          </a:p>
          <a:p>
            <a:pPr lvl="2"/>
            <a:r>
              <a:rPr lang="en-US" dirty="0" smtClean="0"/>
              <a:t>Design and fabrication done by team</a:t>
            </a:r>
          </a:p>
          <a:p>
            <a:pPr lvl="3"/>
            <a:r>
              <a:rPr lang="en-US" dirty="0" smtClean="0"/>
              <a:t>Relatively low cost of fiberglass</a:t>
            </a:r>
          </a:p>
          <a:p>
            <a:r>
              <a:rPr lang="en-US" dirty="0" smtClean="0"/>
              <a:t>Technical</a:t>
            </a:r>
          </a:p>
          <a:p>
            <a:pPr lvl="1"/>
            <a:r>
              <a:rPr lang="en-US" dirty="0" smtClean="0"/>
              <a:t>Low risk:</a:t>
            </a:r>
          </a:p>
          <a:p>
            <a:pPr lvl="2"/>
            <a:r>
              <a:rPr lang="en-US" dirty="0" smtClean="0"/>
              <a:t>Possible dirt and bugs coming through vent</a:t>
            </a:r>
          </a:p>
          <a:p>
            <a:r>
              <a:rPr lang="en-US" dirty="0" smtClean="0"/>
              <a:t>Schedule</a:t>
            </a:r>
          </a:p>
          <a:p>
            <a:pPr lvl="1"/>
            <a:r>
              <a:rPr lang="en-US" dirty="0" smtClean="0"/>
              <a:t>Low risk:</a:t>
            </a:r>
          </a:p>
          <a:p>
            <a:pPr lvl="2"/>
            <a:r>
              <a:rPr lang="en-US" dirty="0" smtClean="0"/>
              <a:t>Delay in fabrication or material does not affect other components progress</a:t>
            </a:r>
          </a:p>
          <a:p>
            <a:pPr lvl="2"/>
            <a:endParaRPr lang="en-US" dirty="0" smtClean="0"/>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Rear Arm and Suspension</a:t>
            </a:r>
            <a:endParaRPr lang="en-US" dirty="0"/>
          </a:p>
        </p:txBody>
      </p:sp>
      <p:sp>
        <p:nvSpPr>
          <p:cNvPr id="6" name="Subtitle 5"/>
          <p:cNvSpPr>
            <a:spLocks noGrp="1"/>
          </p:cNvSpPr>
          <p:nvPr>
            <p:ph type="subTitle" idx="1"/>
          </p:nvPr>
        </p:nvSpPr>
        <p:spPr/>
        <p:txBody>
          <a:bodyPr/>
          <a:lstStyle/>
          <a:p>
            <a:r>
              <a:rPr lang="en-US" dirty="0" smtClean="0"/>
              <a:t>Presented by </a:t>
            </a:r>
          </a:p>
          <a:p>
            <a:r>
              <a:rPr lang="en-US" dirty="0" smtClean="0"/>
              <a:t>Tyler Holes &amp; Bradford Burke</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Rear Arm/Suspension</a:t>
            </a:r>
            <a:endParaRPr lang="en-US" dirty="0"/>
          </a:p>
        </p:txBody>
      </p:sp>
      <p:pic>
        <p:nvPicPr>
          <p:cNvPr id="4" name="Content Placeholder 3" descr="Pro_ENGINEER - OLD_REAR_ARM.jpg"/>
          <p:cNvPicPr>
            <a:picLocks noGrp="1" noChangeAspect="1"/>
          </p:cNvPicPr>
          <p:nvPr>
            <p:ph sz="half" idx="1"/>
          </p:nvPr>
        </p:nvPicPr>
        <p:blipFill>
          <a:blip r:embed="rId2" cstate="print"/>
          <a:stretch>
            <a:fillRect/>
          </a:stretch>
        </p:blipFill>
        <p:spPr>
          <a:xfrm>
            <a:off x="219456" y="2196021"/>
            <a:ext cx="4840224" cy="3739721"/>
          </a:xfrm>
        </p:spPr>
      </p:pic>
      <p:sp>
        <p:nvSpPr>
          <p:cNvPr id="5" name="Content Placeholder 4"/>
          <p:cNvSpPr>
            <a:spLocks noGrp="1"/>
          </p:cNvSpPr>
          <p:nvPr>
            <p:ph sz="half" idx="2"/>
          </p:nvPr>
        </p:nvSpPr>
        <p:spPr>
          <a:xfrm>
            <a:off x="5059680" y="1920085"/>
            <a:ext cx="4038600" cy="4434840"/>
          </a:xfrm>
        </p:spPr>
        <p:txBody>
          <a:bodyPr>
            <a:normAutofit/>
          </a:bodyPr>
          <a:lstStyle/>
          <a:p>
            <a:r>
              <a:rPr lang="en-US" dirty="0" smtClean="0"/>
              <a:t>U-brackets rotated about bolt causing positive camber</a:t>
            </a:r>
          </a:p>
          <a:p>
            <a:endParaRPr lang="en-US" dirty="0" smtClean="0"/>
          </a:p>
          <a:p>
            <a:r>
              <a:rPr lang="en-US" dirty="0" smtClean="0"/>
              <a:t>Suspension arm designed for the old    on-wheel motor</a:t>
            </a:r>
          </a:p>
          <a:p>
            <a:endParaRPr lang="en-US" dirty="0" smtClean="0"/>
          </a:p>
          <a:p>
            <a:r>
              <a:rPr lang="en-US" dirty="0" smtClean="0"/>
              <a:t>Not set up for convenient removal or installation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Rear Arm/ Suspension</a:t>
            </a:r>
            <a:endParaRPr lang="en-US" dirty="0"/>
          </a:p>
        </p:txBody>
      </p:sp>
      <p:pic>
        <p:nvPicPr>
          <p:cNvPr id="4" name="Content Placeholder 3" descr="Pro_ENGINEER - NEW_REAR_ASMtotal.jpg"/>
          <p:cNvPicPr>
            <a:picLocks noGrp="1" noChangeAspect="1"/>
          </p:cNvPicPr>
          <p:nvPr>
            <p:ph sz="half" idx="1"/>
          </p:nvPr>
        </p:nvPicPr>
        <p:blipFill>
          <a:blip r:embed="rId2" cstate="print"/>
          <a:stretch>
            <a:fillRect/>
          </a:stretch>
        </p:blipFill>
        <p:spPr>
          <a:xfrm>
            <a:off x="457200" y="2239312"/>
            <a:ext cx="4288536" cy="273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Pro_ENGINEER - NEW_REAR_ASMtotal.jpg"/>
          <p:cNvPicPr>
            <a:picLocks noGrp="1" noChangeAspect="1"/>
          </p:cNvPicPr>
          <p:nvPr>
            <p:ph sz="half" idx="2"/>
          </p:nvPr>
        </p:nvPicPr>
        <p:blipFill>
          <a:blip r:embed="rId3" cstate="print"/>
          <a:stretch>
            <a:fillRect/>
          </a:stretch>
        </p:blipFill>
        <p:spPr>
          <a:xfrm>
            <a:off x="5065776" y="2239312"/>
            <a:ext cx="3621024" cy="2797726"/>
          </a:xfrm>
        </p:spPr>
      </p:pic>
      <p:sp>
        <p:nvSpPr>
          <p:cNvPr id="5" name="TextBox 4"/>
          <p:cNvSpPr txBox="1"/>
          <p:nvPr/>
        </p:nvSpPr>
        <p:spPr>
          <a:xfrm>
            <a:off x="576072" y="5193792"/>
            <a:ext cx="6015493" cy="1200329"/>
          </a:xfrm>
          <a:prstGeom prst="rect">
            <a:avLst/>
          </a:prstGeom>
          <a:noFill/>
        </p:spPr>
        <p:txBody>
          <a:bodyPr wrap="square" rtlCol="0">
            <a:spAutoFit/>
          </a:bodyPr>
          <a:lstStyle/>
          <a:p>
            <a:pPr>
              <a:buFont typeface="Arial" pitchFamily="34" charset="0"/>
              <a:buChar char="•"/>
            </a:pPr>
            <a:r>
              <a:rPr lang="en-US" dirty="0" smtClean="0"/>
              <a:t>New design is similar to rear arm of a motorcycle</a:t>
            </a:r>
          </a:p>
          <a:p>
            <a:pPr>
              <a:buFont typeface="Arial" pitchFamily="34" charset="0"/>
              <a:buChar char="•"/>
            </a:pPr>
            <a:r>
              <a:rPr lang="en-US" dirty="0" smtClean="0"/>
              <a:t>Is designed for new motor and for just a wheel attachment</a:t>
            </a:r>
          </a:p>
          <a:p>
            <a:pPr>
              <a:buFont typeface="Arial" pitchFamily="34" charset="0"/>
              <a:buChar char="•"/>
            </a:pPr>
            <a:r>
              <a:rPr lang="en-US" dirty="0" smtClean="0"/>
              <a:t>Allows for adjustment of rear wheel to keep tension in chain or belt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8229600" cy="1143000"/>
          </a:xfrm>
        </p:spPr>
        <p:txBody>
          <a:bodyPr/>
          <a:lstStyle/>
          <a:p>
            <a:r>
              <a:rPr lang="en-US" dirty="0" smtClean="0"/>
              <a:t>Risks – Rear Suspension</a:t>
            </a:r>
            <a:endParaRPr lang="en-US" dirty="0"/>
          </a:p>
        </p:txBody>
      </p:sp>
      <p:sp>
        <p:nvSpPr>
          <p:cNvPr id="3" name="Content Placeholder 2"/>
          <p:cNvSpPr>
            <a:spLocks noGrp="1"/>
          </p:cNvSpPr>
          <p:nvPr>
            <p:ph idx="1"/>
          </p:nvPr>
        </p:nvSpPr>
        <p:spPr>
          <a:xfrm>
            <a:off x="457200" y="1499616"/>
            <a:ext cx="8229600" cy="4928616"/>
          </a:xfrm>
        </p:spPr>
        <p:txBody>
          <a:bodyPr>
            <a:normAutofit/>
          </a:bodyPr>
          <a:lstStyle/>
          <a:p>
            <a:r>
              <a:rPr lang="en-US" dirty="0" smtClean="0"/>
              <a:t>Budget</a:t>
            </a:r>
          </a:p>
          <a:p>
            <a:pPr lvl="1"/>
            <a:r>
              <a:rPr lang="en-US" dirty="0" smtClean="0"/>
              <a:t>Medium Risk:</a:t>
            </a:r>
          </a:p>
          <a:p>
            <a:pPr lvl="2"/>
            <a:r>
              <a:rPr lang="en-US" dirty="0" smtClean="0"/>
              <a:t>Design and fabrication done by team</a:t>
            </a:r>
          </a:p>
          <a:p>
            <a:pPr lvl="3"/>
            <a:r>
              <a:rPr lang="en-US" dirty="0" smtClean="0"/>
              <a:t>Relatively low cost of Aluminum</a:t>
            </a:r>
          </a:p>
          <a:p>
            <a:r>
              <a:rPr lang="en-US" dirty="0" smtClean="0"/>
              <a:t>Technical</a:t>
            </a:r>
          </a:p>
          <a:p>
            <a:pPr lvl="1"/>
            <a:r>
              <a:rPr lang="en-US" dirty="0" smtClean="0"/>
              <a:t> High risk:</a:t>
            </a:r>
          </a:p>
          <a:p>
            <a:pPr lvl="2"/>
            <a:r>
              <a:rPr lang="en-US" dirty="0" smtClean="0"/>
              <a:t>Problems occurring during operation would cause significant damage</a:t>
            </a:r>
          </a:p>
          <a:p>
            <a:r>
              <a:rPr lang="en-US" dirty="0" smtClean="0"/>
              <a:t>Schedule</a:t>
            </a:r>
          </a:p>
          <a:p>
            <a:pPr lvl="1"/>
            <a:r>
              <a:rPr lang="en-US" dirty="0" smtClean="0"/>
              <a:t>Medium risk:</a:t>
            </a:r>
          </a:p>
          <a:p>
            <a:pPr lvl="2"/>
            <a:r>
              <a:rPr lang="en-US" dirty="0" smtClean="0"/>
              <a:t>Problems would delay attending events and trial runs but not other progress on the car</a:t>
            </a:r>
          </a:p>
          <a:p>
            <a:pPr lvl="2"/>
            <a:endParaRPr lang="en-US" dirty="0" smtClean="0"/>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Driver Encasement</a:t>
            </a:r>
            <a:endParaRPr lang="en-US" dirty="0"/>
          </a:p>
        </p:txBody>
      </p:sp>
      <p:sp>
        <p:nvSpPr>
          <p:cNvPr id="6" name="Subtitle 5"/>
          <p:cNvSpPr>
            <a:spLocks noGrp="1"/>
          </p:cNvSpPr>
          <p:nvPr>
            <p:ph type="subTitle" idx="1"/>
          </p:nvPr>
        </p:nvSpPr>
        <p:spPr/>
        <p:txBody>
          <a:bodyPr/>
          <a:lstStyle/>
          <a:p>
            <a:r>
              <a:rPr lang="en-US" dirty="0" smtClean="0"/>
              <a:t>Presented by Bradford Burke</a:t>
            </a:r>
          </a:p>
          <a:p>
            <a:endParaRPr lang="en-US" dirty="0"/>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533400" y="3730752"/>
            <a:ext cx="3789104" cy="284213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Designs</a:t>
            </a:r>
            <a:endParaRPr lang="en-US" dirty="0"/>
          </a:p>
        </p:txBody>
      </p:sp>
      <p:pic>
        <p:nvPicPr>
          <p:cNvPr id="4" name="Content Placeholder 3" descr="Solar car bubble 2.jpg"/>
          <p:cNvPicPr>
            <a:picLocks noGrp="1" noChangeAspect="1"/>
          </p:cNvPicPr>
          <p:nvPr>
            <p:ph idx="1"/>
          </p:nvPr>
        </p:nvPicPr>
        <p:blipFill>
          <a:blip r:embed="rId2" cstate="print"/>
          <a:srcRect l="18182" t="23529" r="18182" b="23529"/>
          <a:stretch>
            <a:fillRect/>
          </a:stretch>
        </p:blipFill>
        <p:spPr>
          <a:xfrm>
            <a:off x="841248" y="2044478"/>
            <a:ext cx="3044952" cy="2052033"/>
          </a:xfrm>
        </p:spPr>
      </p:pic>
      <p:pic>
        <p:nvPicPr>
          <p:cNvPr id="5" name="Picture 4" descr="Solar car bubble.jpg"/>
          <p:cNvPicPr>
            <a:picLocks noChangeAspect="1"/>
          </p:cNvPicPr>
          <p:nvPr/>
        </p:nvPicPr>
        <p:blipFill>
          <a:blip r:embed="rId3" cstate="print"/>
          <a:stretch>
            <a:fillRect/>
          </a:stretch>
        </p:blipFill>
        <p:spPr>
          <a:xfrm>
            <a:off x="5285232" y="1847088"/>
            <a:ext cx="2639568" cy="2084532"/>
          </a:xfrm>
          <a:prstGeom prst="rect">
            <a:avLst/>
          </a:prstGeom>
        </p:spPr>
      </p:pic>
      <p:pic>
        <p:nvPicPr>
          <p:cNvPr id="6" name="Picture 5" descr="Solar car bubble 3.jpg"/>
          <p:cNvPicPr>
            <a:picLocks noChangeAspect="1"/>
          </p:cNvPicPr>
          <p:nvPr/>
        </p:nvPicPr>
        <p:blipFill>
          <a:blip r:embed="rId4" cstate="print"/>
          <a:srcRect l="18182" t="23529" r="18182" b="23529"/>
          <a:stretch>
            <a:fillRect/>
          </a:stretch>
        </p:blipFill>
        <p:spPr>
          <a:xfrm>
            <a:off x="585216" y="4240640"/>
            <a:ext cx="3605784" cy="2318011"/>
          </a:xfrm>
          <a:prstGeom prst="rect">
            <a:avLst/>
          </a:prstGeom>
        </p:spPr>
      </p:pic>
      <p:pic>
        <p:nvPicPr>
          <p:cNvPr id="7" name="Picture 6" descr="Solar car bubble 4.jpg"/>
          <p:cNvPicPr>
            <a:picLocks noChangeAspect="1"/>
          </p:cNvPicPr>
          <p:nvPr/>
        </p:nvPicPr>
        <p:blipFill>
          <a:blip r:embed="rId5" cstate="print"/>
          <a:srcRect l="18182" t="23529" r="18182" b="23529"/>
          <a:stretch>
            <a:fillRect/>
          </a:stretch>
        </p:blipFill>
        <p:spPr>
          <a:xfrm>
            <a:off x="4876800" y="4240640"/>
            <a:ext cx="3505200" cy="2253350"/>
          </a:xfrm>
          <a:prstGeom prst="rect">
            <a:avLst/>
          </a:prstGeom>
        </p:spPr>
      </p:pic>
      <p:sp>
        <p:nvSpPr>
          <p:cNvPr id="3" name="TextBox 2"/>
          <p:cNvSpPr txBox="1"/>
          <p:nvPr/>
        </p:nvSpPr>
        <p:spPr>
          <a:xfrm>
            <a:off x="1711842" y="3931620"/>
            <a:ext cx="1244009" cy="369332"/>
          </a:xfrm>
          <a:prstGeom prst="rect">
            <a:avLst/>
          </a:prstGeom>
          <a:noFill/>
        </p:spPr>
        <p:txBody>
          <a:bodyPr wrap="square" rtlCol="0">
            <a:spAutoFit/>
          </a:bodyPr>
          <a:lstStyle/>
          <a:p>
            <a:r>
              <a:rPr lang="en-US" dirty="0" smtClean="0"/>
              <a:t>Design 2</a:t>
            </a:r>
            <a:endParaRPr lang="en-US" dirty="0"/>
          </a:p>
        </p:txBody>
      </p:sp>
      <p:sp>
        <p:nvSpPr>
          <p:cNvPr id="8" name="TextBox 7"/>
          <p:cNvSpPr txBox="1"/>
          <p:nvPr/>
        </p:nvSpPr>
        <p:spPr>
          <a:xfrm>
            <a:off x="5983011" y="3871308"/>
            <a:ext cx="1244009" cy="369332"/>
          </a:xfrm>
          <a:prstGeom prst="rect">
            <a:avLst/>
          </a:prstGeom>
          <a:noFill/>
        </p:spPr>
        <p:txBody>
          <a:bodyPr wrap="square" rtlCol="0">
            <a:spAutoFit/>
          </a:bodyPr>
          <a:lstStyle/>
          <a:p>
            <a:r>
              <a:rPr lang="en-US" dirty="0" smtClean="0"/>
              <a:t>Design 1</a:t>
            </a:r>
            <a:endParaRPr lang="en-US" dirty="0"/>
          </a:p>
        </p:txBody>
      </p:sp>
      <p:sp>
        <p:nvSpPr>
          <p:cNvPr id="9" name="TextBox 8"/>
          <p:cNvSpPr txBox="1"/>
          <p:nvPr/>
        </p:nvSpPr>
        <p:spPr>
          <a:xfrm>
            <a:off x="1711842" y="6309324"/>
            <a:ext cx="1244009" cy="369332"/>
          </a:xfrm>
          <a:prstGeom prst="rect">
            <a:avLst/>
          </a:prstGeom>
          <a:noFill/>
        </p:spPr>
        <p:txBody>
          <a:bodyPr wrap="square" rtlCol="0">
            <a:spAutoFit/>
          </a:bodyPr>
          <a:lstStyle/>
          <a:p>
            <a:r>
              <a:rPr lang="en-US" dirty="0" smtClean="0"/>
              <a:t>Design 3</a:t>
            </a:r>
            <a:endParaRPr lang="en-US" dirty="0"/>
          </a:p>
        </p:txBody>
      </p:sp>
      <p:sp>
        <p:nvSpPr>
          <p:cNvPr id="10" name="TextBox 9"/>
          <p:cNvSpPr txBox="1"/>
          <p:nvPr/>
        </p:nvSpPr>
        <p:spPr>
          <a:xfrm>
            <a:off x="6007395" y="6373985"/>
            <a:ext cx="1244009" cy="369332"/>
          </a:xfrm>
          <a:prstGeom prst="rect">
            <a:avLst/>
          </a:prstGeom>
          <a:noFill/>
        </p:spPr>
        <p:txBody>
          <a:bodyPr wrap="square" rtlCol="0">
            <a:spAutoFit/>
          </a:bodyPr>
          <a:lstStyle/>
          <a:p>
            <a:r>
              <a:rPr lang="en-US" dirty="0" smtClean="0"/>
              <a:t>Design 4</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Maximum Power</a:t>
            </a:r>
            <a:br>
              <a:rPr lang="en-US" dirty="0" smtClean="0"/>
            </a:br>
            <a:r>
              <a:rPr lang="en-US" dirty="0" smtClean="0"/>
              <a:t>Point Tracker</a:t>
            </a:r>
            <a:endParaRPr lang="en-US" dirty="0"/>
          </a:p>
        </p:txBody>
      </p:sp>
      <p:sp>
        <p:nvSpPr>
          <p:cNvPr id="3" name="Subtitle 2"/>
          <p:cNvSpPr>
            <a:spLocks noGrp="1"/>
          </p:cNvSpPr>
          <p:nvPr>
            <p:ph type="subTitle" idx="1"/>
          </p:nvPr>
        </p:nvSpPr>
        <p:spPr/>
        <p:txBody>
          <a:bodyPr/>
          <a:lstStyle/>
          <a:p>
            <a:r>
              <a:rPr lang="en-US" dirty="0" smtClean="0"/>
              <a:t>Presented by: Shawn Ryster</a:t>
            </a:r>
            <a:endParaRPr lang="en-US" dirty="0"/>
          </a:p>
        </p:txBody>
      </p:sp>
    </p:spTree>
    <p:extLst>
      <p:ext uri="{BB962C8B-B14F-4D97-AF65-F5344CB8AC3E}">
        <p14:creationId xmlns:p14="http://schemas.microsoft.com/office/powerpoint/2010/main" val="38765085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and Mounting</a:t>
            </a:r>
            <a:endParaRPr lang="en-US" dirty="0"/>
          </a:p>
        </p:txBody>
      </p:sp>
      <p:sp>
        <p:nvSpPr>
          <p:cNvPr id="4" name="Content Placeholder 3"/>
          <p:cNvSpPr>
            <a:spLocks noGrp="1"/>
          </p:cNvSpPr>
          <p:nvPr>
            <p:ph sz="half" idx="1"/>
          </p:nvPr>
        </p:nvSpPr>
        <p:spPr>
          <a:xfrm>
            <a:off x="457200" y="1920085"/>
            <a:ext cx="4038600" cy="2697635"/>
          </a:xfrm>
        </p:spPr>
        <p:txBody>
          <a:bodyPr>
            <a:normAutofit lnSpcReduction="10000"/>
          </a:bodyPr>
          <a:lstStyle/>
          <a:p>
            <a:r>
              <a:rPr lang="en-US" dirty="0" smtClean="0"/>
              <a:t>30 in. by 26 in. space for bubble to fit</a:t>
            </a:r>
          </a:p>
          <a:p>
            <a:endParaRPr lang="en-US" dirty="0" smtClean="0"/>
          </a:p>
          <a:p>
            <a:r>
              <a:rPr lang="en-US" dirty="0" smtClean="0"/>
              <a:t>Polycarbonate plastic</a:t>
            </a:r>
          </a:p>
          <a:p>
            <a:pPr lvl="2"/>
            <a:r>
              <a:rPr lang="en-US" dirty="0" smtClean="0"/>
              <a:t>Clear</a:t>
            </a:r>
          </a:p>
          <a:p>
            <a:pPr lvl="2"/>
            <a:r>
              <a:rPr lang="en-US" dirty="0" smtClean="0"/>
              <a:t>Grey Tinted</a:t>
            </a:r>
          </a:p>
          <a:p>
            <a:pPr lvl="2"/>
            <a:r>
              <a:rPr lang="en-US" dirty="0" smtClean="0"/>
              <a:t>48x48    1/8“ - $183.26</a:t>
            </a:r>
          </a:p>
          <a:p>
            <a:pPr lvl="2">
              <a:buNone/>
            </a:pPr>
            <a:endParaRPr lang="en-US" dirty="0" smtClean="0"/>
          </a:p>
          <a:p>
            <a:pPr lvl="2">
              <a:buNone/>
            </a:pPr>
            <a:endParaRPr lang="en-US" dirty="0" smtClean="0"/>
          </a:p>
        </p:txBody>
      </p:sp>
      <p:sp>
        <p:nvSpPr>
          <p:cNvPr id="5" name="Content Placeholder 4"/>
          <p:cNvSpPr>
            <a:spLocks noGrp="1"/>
          </p:cNvSpPr>
          <p:nvPr>
            <p:ph sz="half" idx="2"/>
          </p:nvPr>
        </p:nvSpPr>
        <p:spPr/>
        <p:txBody>
          <a:bodyPr>
            <a:normAutofit lnSpcReduction="10000"/>
          </a:bodyPr>
          <a:lstStyle/>
          <a:p>
            <a:r>
              <a:rPr lang="en-US" dirty="0" smtClean="0"/>
              <a:t>Aluminum channel around the hole on the top</a:t>
            </a:r>
          </a:p>
          <a:p>
            <a:endParaRPr lang="en-US" dirty="0" smtClean="0"/>
          </a:p>
          <a:p>
            <a:r>
              <a:rPr lang="en-US" dirty="0" smtClean="0"/>
              <a:t>Base of bubble will fit into channel and be bolted in place</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Comsol</a:t>
            </a:r>
            <a:r>
              <a:rPr lang="en-US" dirty="0" smtClean="0"/>
              <a:t> Simulations 2D</a:t>
            </a:r>
            <a:endParaRPr lang="en-US" dirty="0"/>
          </a:p>
        </p:txBody>
      </p:sp>
      <p:pic>
        <p:nvPicPr>
          <p:cNvPr id="7" name="Content Placeholder 6" descr="plotgroup_pg1.png"/>
          <p:cNvPicPr>
            <a:picLocks noGrp="1" noChangeAspect="1"/>
          </p:cNvPicPr>
          <p:nvPr>
            <p:ph sz="half" idx="1"/>
          </p:nvPr>
        </p:nvPicPr>
        <p:blipFill>
          <a:blip r:embed="rId2" cstate="print"/>
          <a:stretch>
            <a:fillRect/>
          </a:stretch>
        </p:blipFill>
        <p:spPr>
          <a:xfrm>
            <a:off x="609600" y="2081784"/>
            <a:ext cx="3810000" cy="2857500"/>
          </a:xfrm>
        </p:spPr>
      </p:pic>
      <p:pic>
        <p:nvPicPr>
          <p:cNvPr id="8" name="Content Placeholder 7" descr="Bubble 3 air flow.jpeg"/>
          <p:cNvPicPr>
            <a:picLocks noGrp="1" noChangeAspect="1"/>
          </p:cNvPicPr>
          <p:nvPr>
            <p:ph sz="half" idx="2"/>
          </p:nvPr>
        </p:nvPicPr>
        <p:blipFill>
          <a:blip r:embed="rId3" cstate="print"/>
          <a:stretch>
            <a:fillRect/>
          </a:stretch>
        </p:blipFill>
        <p:spPr>
          <a:xfrm>
            <a:off x="4572000" y="1910334"/>
            <a:ext cx="4038600" cy="3028950"/>
          </a:xfrm>
        </p:spPr>
      </p:pic>
      <p:sp>
        <p:nvSpPr>
          <p:cNvPr id="10" name="TextBox 9"/>
          <p:cNvSpPr txBox="1"/>
          <p:nvPr/>
        </p:nvSpPr>
        <p:spPr>
          <a:xfrm>
            <a:off x="1066800" y="5065931"/>
            <a:ext cx="2094291" cy="369332"/>
          </a:xfrm>
          <a:prstGeom prst="rect">
            <a:avLst/>
          </a:prstGeom>
          <a:noFill/>
        </p:spPr>
        <p:txBody>
          <a:bodyPr wrap="none" rtlCol="0">
            <a:spAutoFit/>
          </a:bodyPr>
          <a:lstStyle/>
          <a:p>
            <a:r>
              <a:rPr lang="en-US" dirty="0" smtClean="0"/>
              <a:t>Air flow over a circle</a:t>
            </a:r>
            <a:endParaRPr lang="en-US" dirty="0"/>
          </a:p>
        </p:txBody>
      </p:sp>
      <p:sp>
        <p:nvSpPr>
          <p:cNvPr id="11" name="TextBox 10"/>
          <p:cNvSpPr txBox="1"/>
          <p:nvPr/>
        </p:nvSpPr>
        <p:spPr>
          <a:xfrm>
            <a:off x="4572000" y="5065931"/>
            <a:ext cx="3804888" cy="646331"/>
          </a:xfrm>
          <a:prstGeom prst="rect">
            <a:avLst/>
          </a:prstGeom>
          <a:noFill/>
        </p:spPr>
        <p:txBody>
          <a:bodyPr wrap="none" rtlCol="0">
            <a:spAutoFit/>
          </a:bodyPr>
          <a:lstStyle/>
          <a:p>
            <a:r>
              <a:rPr lang="en-US" dirty="0" smtClean="0"/>
              <a:t>Air flow over the 2 Dimensional design</a:t>
            </a:r>
          </a:p>
          <a:p>
            <a:r>
              <a:rPr lang="en-US" dirty="0" smtClean="0"/>
              <a:t>of Bubble 3</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Comsol</a:t>
            </a:r>
            <a:r>
              <a:rPr lang="en-US" dirty="0" smtClean="0"/>
              <a:t> Simulations 3D</a:t>
            </a:r>
            <a:endParaRPr lang="en-US" dirty="0"/>
          </a:p>
        </p:txBody>
      </p:sp>
      <p:pic>
        <p:nvPicPr>
          <p:cNvPr id="4" name="Content Placeholder 3" descr="flow over a sphere.jpeg"/>
          <p:cNvPicPr>
            <a:picLocks noGrp="1" noChangeAspect="1"/>
          </p:cNvPicPr>
          <p:nvPr>
            <p:ph idx="1"/>
          </p:nvPr>
        </p:nvPicPr>
        <p:blipFill>
          <a:blip r:embed="rId2" cstate="print"/>
          <a:stretch>
            <a:fillRect/>
          </a:stretch>
        </p:blipFill>
        <p:spPr>
          <a:xfrm>
            <a:off x="1447801" y="1913065"/>
            <a:ext cx="5007864" cy="3755898"/>
          </a:xfrm>
        </p:spPr>
      </p:pic>
      <p:sp>
        <p:nvSpPr>
          <p:cNvPr id="8" name="TextBox 7"/>
          <p:cNvSpPr txBox="1"/>
          <p:nvPr/>
        </p:nvSpPr>
        <p:spPr>
          <a:xfrm>
            <a:off x="2514600" y="5791200"/>
            <a:ext cx="3623043" cy="646331"/>
          </a:xfrm>
          <a:prstGeom prst="rect">
            <a:avLst/>
          </a:prstGeom>
          <a:noFill/>
        </p:spPr>
        <p:txBody>
          <a:bodyPr wrap="none" rtlCol="0">
            <a:spAutoFit/>
          </a:bodyPr>
          <a:lstStyle/>
          <a:p>
            <a:r>
              <a:rPr lang="en-US" dirty="0" smtClean="0"/>
              <a:t>Velocity Magnitude and Streamlines </a:t>
            </a:r>
          </a:p>
          <a:p>
            <a:r>
              <a:rPr lang="en-US" dirty="0" smtClean="0"/>
              <a:t>of air flow over a sphere</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Comsol</a:t>
            </a:r>
            <a:r>
              <a:rPr lang="en-US" dirty="0" smtClean="0"/>
              <a:t> Simulations 3D Cont.</a:t>
            </a:r>
            <a:endParaRPr lang="en-US" dirty="0"/>
          </a:p>
        </p:txBody>
      </p:sp>
      <p:pic>
        <p:nvPicPr>
          <p:cNvPr id="7" name="Content Placeholder 6" descr="Bubble 2 air flow.jpeg"/>
          <p:cNvPicPr>
            <a:picLocks noGrp="1" noChangeAspect="1"/>
          </p:cNvPicPr>
          <p:nvPr>
            <p:ph idx="1"/>
          </p:nvPr>
        </p:nvPicPr>
        <p:blipFill>
          <a:blip r:embed="rId2" cstate="print"/>
          <a:stretch>
            <a:fillRect/>
          </a:stretch>
        </p:blipFill>
        <p:spPr>
          <a:xfrm>
            <a:off x="1554692" y="1974154"/>
            <a:ext cx="5486188" cy="3740845"/>
          </a:xfrm>
        </p:spPr>
      </p:pic>
      <p:sp>
        <p:nvSpPr>
          <p:cNvPr id="8" name="TextBox 7"/>
          <p:cNvSpPr txBox="1"/>
          <p:nvPr/>
        </p:nvSpPr>
        <p:spPr>
          <a:xfrm>
            <a:off x="2590800" y="5638800"/>
            <a:ext cx="3945952" cy="923330"/>
          </a:xfrm>
          <a:prstGeom prst="rect">
            <a:avLst/>
          </a:prstGeom>
          <a:noFill/>
        </p:spPr>
        <p:txBody>
          <a:bodyPr wrap="none" rtlCol="0">
            <a:spAutoFit/>
          </a:bodyPr>
          <a:lstStyle/>
          <a:p>
            <a:r>
              <a:rPr lang="en-US" dirty="0" smtClean="0"/>
              <a:t>Velocity Magnitude and Streamlines </a:t>
            </a:r>
          </a:p>
          <a:p>
            <a:r>
              <a:rPr lang="en-US" dirty="0" smtClean="0"/>
              <a:t>of air flow over chosen design of bubble</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a:t>
            </a:r>
            <a:r>
              <a:rPr lang="en-US" dirty="0" err="1" smtClean="0"/>
              <a:t>Assesment</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Budget</a:t>
            </a:r>
          </a:p>
          <a:p>
            <a:pPr lvl="1"/>
            <a:r>
              <a:rPr lang="en-US" dirty="0" smtClean="0"/>
              <a:t>High risk:</a:t>
            </a:r>
          </a:p>
          <a:p>
            <a:pPr lvl="2"/>
            <a:r>
              <a:rPr lang="en-US" dirty="0" smtClean="0"/>
              <a:t>The materials and forming of the bubble are fairly expensive, only have one chance to make it right</a:t>
            </a:r>
          </a:p>
          <a:p>
            <a:pPr lvl="3"/>
            <a:r>
              <a:rPr lang="en-US" dirty="0" smtClean="0"/>
              <a:t>High priority task</a:t>
            </a:r>
          </a:p>
          <a:p>
            <a:r>
              <a:rPr lang="en-US" dirty="0" smtClean="0"/>
              <a:t>Technical</a:t>
            </a:r>
          </a:p>
          <a:p>
            <a:pPr lvl="1"/>
            <a:r>
              <a:rPr lang="en-US" dirty="0" smtClean="0"/>
              <a:t>Low risk:</a:t>
            </a:r>
          </a:p>
          <a:p>
            <a:pPr lvl="2"/>
            <a:r>
              <a:rPr lang="en-US" dirty="0" smtClean="0"/>
              <a:t>Any errors in design or manufacturing of bubble can affect its functionality in completing the car</a:t>
            </a:r>
          </a:p>
          <a:p>
            <a:r>
              <a:rPr lang="en-US" dirty="0" smtClean="0"/>
              <a:t>Schedule</a:t>
            </a:r>
          </a:p>
          <a:p>
            <a:pPr lvl="1"/>
            <a:r>
              <a:rPr lang="en-US" dirty="0" smtClean="0"/>
              <a:t>Low risk:</a:t>
            </a:r>
          </a:p>
          <a:p>
            <a:pPr lvl="2"/>
            <a:r>
              <a:rPr lang="en-US" dirty="0" smtClean="0"/>
              <a:t>Mishandling of bubble or incorrect</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l="8168" t="25633" r="55014" b="16020"/>
          <a:stretch>
            <a:fillRect/>
          </a:stretch>
        </p:blipFill>
        <p:spPr bwMode="auto">
          <a:xfrm>
            <a:off x="1126434" y="919435"/>
            <a:ext cx="6626087" cy="590654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8381" t="40804" r="55143" b="3831"/>
          <a:stretch>
            <a:fillRect/>
          </a:stretch>
        </p:blipFill>
        <p:spPr bwMode="auto">
          <a:xfrm>
            <a:off x="943427" y="849086"/>
            <a:ext cx="7024916" cy="5997774"/>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304" t="24735" r="55826" b="9487"/>
          <a:stretch>
            <a:fillRect/>
          </a:stretch>
        </p:blipFill>
        <p:spPr bwMode="auto">
          <a:xfrm>
            <a:off x="1325218" y="669235"/>
            <a:ext cx="6334539" cy="602985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217" t="24579" r="54636" b="22242"/>
          <a:stretch>
            <a:fillRect/>
          </a:stretch>
        </p:blipFill>
        <p:spPr bwMode="auto">
          <a:xfrm>
            <a:off x="980661" y="1046922"/>
            <a:ext cx="7416646" cy="552615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b="1" dirty="0" smtClean="0"/>
              <a:t>Overall Approach</a:t>
            </a:r>
            <a:endParaRPr lang="en-US" b="1" dirty="0"/>
          </a:p>
        </p:txBody>
      </p:sp>
      <p:sp>
        <p:nvSpPr>
          <p:cNvPr id="5" name="Text Placeholder 4"/>
          <p:cNvSpPr>
            <a:spLocks noGrp="1"/>
          </p:cNvSpPr>
          <p:nvPr>
            <p:ph type="body" idx="1"/>
          </p:nvPr>
        </p:nvSpPr>
        <p:spPr/>
        <p:txBody>
          <a:bodyPr/>
          <a:lstStyle/>
          <a:p>
            <a:pPr algn="ctr"/>
            <a:r>
              <a:rPr lang="en-US" sz="2000" dirty="0" smtClean="0"/>
              <a:t>Purchase Pre-existing MPPT</a:t>
            </a:r>
            <a:endParaRPr lang="en-US" sz="2000" dirty="0"/>
          </a:p>
        </p:txBody>
      </p:sp>
      <p:sp>
        <p:nvSpPr>
          <p:cNvPr id="7" name="Text Placeholder 6"/>
          <p:cNvSpPr>
            <a:spLocks noGrp="1"/>
          </p:cNvSpPr>
          <p:nvPr>
            <p:ph type="body" sz="half" idx="3"/>
          </p:nvPr>
        </p:nvSpPr>
        <p:spPr/>
        <p:txBody>
          <a:bodyPr>
            <a:normAutofit/>
          </a:bodyPr>
          <a:lstStyle/>
          <a:p>
            <a:pPr algn="ctr"/>
            <a:r>
              <a:rPr lang="en-US" sz="2000" dirty="0" smtClean="0"/>
              <a:t>Build our own converter/MPPT</a:t>
            </a:r>
            <a:endParaRPr lang="en-US" sz="2000" dirty="0"/>
          </a:p>
        </p:txBody>
      </p:sp>
      <p:sp>
        <p:nvSpPr>
          <p:cNvPr id="6" name="Content Placeholder 5"/>
          <p:cNvSpPr>
            <a:spLocks noGrp="1"/>
          </p:cNvSpPr>
          <p:nvPr>
            <p:ph sz="quarter" idx="2"/>
          </p:nvPr>
        </p:nvSpPr>
        <p:spPr/>
        <p:txBody>
          <a:bodyPr>
            <a:normAutofit/>
          </a:bodyPr>
          <a:lstStyle/>
          <a:p>
            <a:pPr marL="0" indent="0">
              <a:buNone/>
            </a:pPr>
            <a:r>
              <a:rPr lang="en-US" sz="2000" b="1" dirty="0" smtClean="0">
                <a:solidFill>
                  <a:srgbClr val="002060"/>
                </a:solidFill>
                <a:latin typeface="Times New Roman" pitchFamily="18" charset="0"/>
                <a:cs typeface="Times New Roman" pitchFamily="18" charset="0"/>
              </a:rPr>
              <a:t>Pros:</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Easy Implementation</a:t>
            </a:r>
          </a:p>
          <a:p>
            <a:pPr>
              <a:buFont typeface="Wingdings" pitchFamily="2" charset="2"/>
              <a:buChar char="§"/>
            </a:pPr>
            <a:endParaRPr lang="en-US" sz="2000" b="1" dirty="0" smtClean="0">
              <a:solidFill>
                <a:srgbClr val="002060"/>
              </a:solidFill>
              <a:latin typeface="Times New Roman" pitchFamily="18" charset="0"/>
              <a:cs typeface="Times New Roman" pitchFamily="18" charset="0"/>
            </a:endParaRPr>
          </a:p>
          <a:p>
            <a:pPr marL="0" indent="0">
              <a:buNone/>
            </a:pPr>
            <a:endParaRPr lang="en-US" sz="2000" b="1" dirty="0" smtClean="0">
              <a:solidFill>
                <a:srgbClr val="002060"/>
              </a:solidFill>
              <a:latin typeface="Times New Roman" pitchFamily="18" charset="0"/>
              <a:cs typeface="Times New Roman" pitchFamily="18" charset="0"/>
            </a:endParaRPr>
          </a:p>
          <a:p>
            <a:pPr marL="0" indent="0">
              <a:buNone/>
            </a:pPr>
            <a:endParaRPr lang="en-US" sz="2000" b="1" dirty="0">
              <a:solidFill>
                <a:srgbClr val="002060"/>
              </a:solidFill>
              <a:latin typeface="Times New Roman" pitchFamily="18" charset="0"/>
              <a:cs typeface="Times New Roman" pitchFamily="18" charset="0"/>
            </a:endParaRPr>
          </a:p>
          <a:p>
            <a:pPr marL="0" indent="0">
              <a:buNone/>
            </a:pPr>
            <a:endParaRPr lang="en-US" sz="2000" b="1" dirty="0" smtClean="0">
              <a:solidFill>
                <a:srgbClr val="002060"/>
              </a:solidFill>
              <a:latin typeface="Times New Roman" pitchFamily="18" charset="0"/>
              <a:cs typeface="Times New Roman" pitchFamily="18" charset="0"/>
            </a:endParaRPr>
          </a:p>
          <a:p>
            <a:pPr marL="0" indent="0">
              <a:buNone/>
            </a:pPr>
            <a:r>
              <a:rPr lang="en-US" sz="2000" b="1" dirty="0" smtClean="0">
                <a:solidFill>
                  <a:srgbClr val="002060"/>
                </a:solidFill>
                <a:latin typeface="Times New Roman" pitchFamily="18" charset="0"/>
                <a:cs typeface="Times New Roman" pitchFamily="18" charset="0"/>
              </a:rPr>
              <a:t>Cons:</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Much more expensive</a:t>
            </a:r>
            <a:endParaRPr lang="en-US" sz="2000" b="1" dirty="0">
              <a:solidFill>
                <a:srgbClr val="002060"/>
              </a:solidFill>
              <a:latin typeface="Times New Roman" pitchFamily="18" charset="0"/>
              <a:cs typeface="Times New Roman" pitchFamily="18" charset="0"/>
            </a:endParaRPr>
          </a:p>
        </p:txBody>
      </p:sp>
      <p:sp>
        <p:nvSpPr>
          <p:cNvPr id="8" name="Content Placeholder 7"/>
          <p:cNvSpPr>
            <a:spLocks noGrp="1"/>
          </p:cNvSpPr>
          <p:nvPr>
            <p:ph sz="quarter" idx="4"/>
          </p:nvPr>
        </p:nvSpPr>
        <p:spPr/>
        <p:txBody>
          <a:bodyPr>
            <a:normAutofit/>
          </a:bodyPr>
          <a:lstStyle/>
          <a:p>
            <a:pPr marL="0" indent="0">
              <a:buNone/>
            </a:pPr>
            <a:r>
              <a:rPr lang="en-US" sz="2000" b="1" dirty="0" smtClean="0">
                <a:solidFill>
                  <a:srgbClr val="002060"/>
                </a:solidFill>
                <a:latin typeface="Times New Roman" pitchFamily="18" charset="0"/>
                <a:cs typeface="Times New Roman" pitchFamily="18" charset="0"/>
              </a:rPr>
              <a:t>Pros:</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More Experience with design of converter/MPPT</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Minimum Cost</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Already Have Microcontroller</a:t>
            </a:r>
          </a:p>
          <a:p>
            <a:pPr marL="0" indent="0">
              <a:buNone/>
            </a:pPr>
            <a:endParaRPr lang="en-US" sz="2000" b="1" dirty="0" smtClean="0">
              <a:solidFill>
                <a:srgbClr val="002060"/>
              </a:solidFill>
              <a:latin typeface="Times New Roman" pitchFamily="18" charset="0"/>
              <a:cs typeface="Times New Roman" pitchFamily="18" charset="0"/>
            </a:endParaRPr>
          </a:p>
          <a:p>
            <a:pPr marL="0" indent="0">
              <a:buNone/>
            </a:pPr>
            <a:r>
              <a:rPr lang="en-US" sz="2000" b="1" dirty="0" smtClean="0">
                <a:solidFill>
                  <a:srgbClr val="002060"/>
                </a:solidFill>
                <a:latin typeface="Times New Roman" pitchFamily="18" charset="0"/>
                <a:cs typeface="Times New Roman" pitchFamily="18" charset="0"/>
              </a:rPr>
              <a:t>Cons:</a:t>
            </a:r>
          </a:p>
          <a:p>
            <a:pPr>
              <a:buFont typeface="Wingdings" pitchFamily="2" charset="2"/>
              <a:buChar char="§"/>
            </a:pPr>
            <a:r>
              <a:rPr lang="en-US" sz="2000" b="1" dirty="0" smtClean="0">
                <a:solidFill>
                  <a:srgbClr val="002060"/>
                </a:solidFill>
                <a:latin typeface="Times New Roman" pitchFamily="18" charset="0"/>
                <a:cs typeface="Times New Roman" pitchFamily="18" charset="0"/>
              </a:rPr>
              <a:t>More design of converter/MPPT</a:t>
            </a:r>
            <a:endParaRPr lang="en-US" sz="2000" b="1" dirty="0">
              <a:solidFill>
                <a:srgbClr val="002060"/>
              </a:solidFill>
              <a:latin typeface="Times New Roman" pitchFamily="18" charset="0"/>
              <a:cs typeface="Times New Roman" pitchFamily="18" charset="0"/>
            </a:endParaRPr>
          </a:p>
          <a:p>
            <a:endParaRPr lang="en-US" sz="2000" dirty="0"/>
          </a:p>
        </p:txBody>
      </p:sp>
    </p:spTree>
    <p:extLst>
      <p:ext uri="{BB962C8B-B14F-4D97-AF65-F5344CB8AC3E}">
        <p14:creationId xmlns:p14="http://schemas.microsoft.com/office/powerpoint/2010/main" val="406451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000" tmFilter="0, 0; .2, .5; .8, .5; 1, 0"/>
                                        <p:tgtEl>
                                          <p:spTgt spid="7">
                                            <p:txEl>
                                              <p:pRg st="0" end="0"/>
                                            </p:txEl>
                                          </p:spTgt>
                                        </p:tgtEl>
                                      </p:cBhvr>
                                    </p:animEffect>
                                    <p:animScale>
                                      <p:cBhvr>
                                        <p:cTn id="7" dur="500"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Boost Converter Topology</a:t>
            </a:r>
            <a:endParaRPr lang="en-US" dirty="0"/>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457200" y="2252614"/>
            <a:ext cx="4038600" cy="1768213"/>
          </a:xfrm>
        </p:spPr>
      </p:pic>
      <p:grpSp>
        <p:nvGrpSpPr>
          <p:cNvPr id="3" name="Group 9"/>
          <p:cNvGrpSpPr/>
          <p:nvPr/>
        </p:nvGrpSpPr>
        <p:grpSpPr>
          <a:xfrm>
            <a:off x="1600200" y="2264304"/>
            <a:ext cx="1453361" cy="1143000"/>
            <a:chOff x="3531623" y="3035331"/>
            <a:chExt cx="2069077" cy="1414629"/>
          </a:xfrm>
        </p:grpSpPr>
        <p:sp>
          <p:nvSpPr>
            <p:cNvPr id="8" name="TextBox 7"/>
            <p:cNvSpPr txBox="1"/>
            <p:nvPr/>
          </p:nvSpPr>
          <p:spPr>
            <a:xfrm>
              <a:off x="3531623" y="3035331"/>
              <a:ext cx="533400" cy="461665"/>
            </a:xfrm>
            <a:prstGeom prst="rect">
              <a:avLst/>
            </a:prstGeom>
            <a:noFill/>
          </p:spPr>
          <p:txBody>
            <a:bodyPr wrap="square" rtlCol="0">
              <a:spAutoFit/>
            </a:bodyPr>
            <a:lstStyle/>
            <a:p>
              <a:r>
                <a:rPr lang="en-US" sz="2400" dirty="0" smtClean="0"/>
                <a:t>L</a:t>
              </a:r>
              <a:endParaRPr lang="en-US" sz="2400" dirty="0"/>
            </a:p>
          </p:txBody>
        </p:sp>
        <p:sp>
          <p:nvSpPr>
            <p:cNvPr id="9" name="TextBox 8"/>
            <p:cNvSpPr txBox="1"/>
            <p:nvPr/>
          </p:nvSpPr>
          <p:spPr>
            <a:xfrm>
              <a:off x="5219700" y="3988295"/>
              <a:ext cx="381000" cy="461665"/>
            </a:xfrm>
            <a:prstGeom prst="rect">
              <a:avLst/>
            </a:prstGeom>
            <a:noFill/>
          </p:spPr>
          <p:txBody>
            <a:bodyPr wrap="square" rtlCol="0">
              <a:spAutoFit/>
            </a:bodyPr>
            <a:lstStyle/>
            <a:p>
              <a:r>
                <a:rPr lang="en-US" sz="2400" dirty="0" smtClean="0"/>
                <a:t>C</a:t>
              </a:r>
              <a:endParaRPr lang="en-US" sz="2400" dirty="0"/>
            </a:p>
          </p:txBody>
        </p:sp>
      </p:grpSp>
      <p:pic>
        <p:nvPicPr>
          <p:cNvPr id="14" name="Content Placeholder 13"/>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381000" y="4191000"/>
            <a:ext cx="4038600" cy="2113420"/>
          </a:xfrm>
        </p:spPr>
      </p:pic>
      <p:sp>
        <p:nvSpPr>
          <p:cNvPr id="15" name="TextBox 14"/>
          <p:cNvSpPr txBox="1"/>
          <p:nvPr/>
        </p:nvSpPr>
        <p:spPr>
          <a:xfrm>
            <a:off x="4719034" y="4267200"/>
            <a:ext cx="3733800" cy="1938992"/>
          </a:xfrm>
          <a:prstGeom prst="rect">
            <a:avLst/>
          </a:prstGeom>
          <a:noFill/>
        </p:spPr>
        <p:txBody>
          <a:bodyPr wrap="square" rtlCol="0">
            <a:spAutoFit/>
          </a:bodyPr>
          <a:lstStyle/>
          <a:p>
            <a:r>
              <a:rPr lang="en-US" sz="2400" dirty="0" smtClean="0">
                <a:solidFill>
                  <a:schemeClr val="accent1">
                    <a:lumMod val="50000"/>
                  </a:schemeClr>
                </a:solidFill>
                <a:latin typeface="Times New Roman" pitchFamily="18" charset="0"/>
                <a:cs typeface="Times New Roman" pitchFamily="18" charset="0"/>
              </a:rPr>
              <a:t>Voltage output increases as duty cycle of switch increases.</a:t>
            </a:r>
          </a:p>
          <a:p>
            <a:endParaRPr lang="en-US" sz="2400" dirty="0">
              <a:solidFill>
                <a:schemeClr val="accent1">
                  <a:lumMod val="50000"/>
                </a:schemeClr>
              </a:solidFill>
              <a:latin typeface="Times New Roman" pitchFamily="18" charset="0"/>
              <a:cs typeface="Times New Roman" pitchFamily="18" charset="0"/>
            </a:endParaRPr>
          </a:p>
          <a:p>
            <a:r>
              <a:rPr lang="en-US" sz="2400" dirty="0" smtClean="0">
                <a:solidFill>
                  <a:schemeClr val="accent1">
                    <a:lumMod val="50000"/>
                  </a:schemeClr>
                </a:solidFill>
                <a:latin typeface="Times New Roman" pitchFamily="18" charset="0"/>
                <a:cs typeface="Times New Roman" pitchFamily="18" charset="0"/>
              </a:rPr>
              <a:t>Ideal case</a:t>
            </a:r>
            <a:endParaRPr lang="en-US" sz="2400" dirty="0">
              <a:solidFill>
                <a:schemeClr val="accent1">
                  <a:lumMod val="50000"/>
                </a:schemeClr>
              </a:solidFill>
              <a:latin typeface="Times New Roman" pitchFamily="18" charset="0"/>
              <a:cs typeface="Times New Roman"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139242750"/>
              </p:ext>
            </p:extLst>
          </p:nvPr>
        </p:nvGraphicFramePr>
        <p:xfrm>
          <a:off x="4414234" y="2107185"/>
          <a:ext cx="4343400" cy="1854200"/>
        </p:xfrm>
        <a:graphic>
          <a:graphicData uri="http://schemas.openxmlformats.org/drawingml/2006/table">
            <a:tbl>
              <a:tblPr firstRow="1" bandRow="1">
                <a:tableStyleId>{5C22544A-7EE6-4342-B048-85BDC9FD1C3A}</a:tableStyleId>
              </a:tblPr>
              <a:tblGrid>
                <a:gridCol w="4343400"/>
              </a:tblGrid>
              <a:tr h="370840">
                <a:tc>
                  <a:txBody>
                    <a:bodyPr/>
                    <a:lstStyle/>
                    <a:p>
                      <a:pPr algn="ctr"/>
                      <a:r>
                        <a:rPr lang="en-US" sz="1800" dirty="0" smtClean="0">
                          <a:solidFill>
                            <a:schemeClr val="accent1">
                              <a:lumMod val="50000"/>
                            </a:schemeClr>
                          </a:solidFill>
                          <a:latin typeface="Times New Roman" pitchFamily="18" charset="0"/>
                          <a:cs typeface="Times New Roman" pitchFamily="18" charset="0"/>
                        </a:rPr>
                        <a:t>Components</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Times New Roman" pitchFamily="18" charset="0"/>
                          <a:cs typeface="Times New Roman" pitchFamily="18" charset="0"/>
                        </a:rPr>
                        <a:t>Inductor (L)</a:t>
                      </a:r>
                    </a:p>
                  </a:txBody>
                  <a:tcPr/>
                </a:tc>
              </a:tr>
              <a:tr h="370840">
                <a:tc>
                  <a:txBody>
                    <a:bodyPr/>
                    <a:lstStyle/>
                    <a:p>
                      <a:r>
                        <a:rPr lang="en-US" sz="1800" dirty="0" smtClean="0">
                          <a:solidFill>
                            <a:schemeClr val="accent1">
                              <a:lumMod val="50000"/>
                            </a:schemeClr>
                          </a:solidFill>
                          <a:latin typeface="Times New Roman" pitchFamily="18" charset="0"/>
                          <a:cs typeface="Times New Roman" pitchFamily="18" charset="0"/>
                        </a:rPr>
                        <a:t>High Frequency Switch:</a:t>
                      </a:r>
                      <a:r>
                        <a:rPr lang="en-US" sz="1800" baseline="0" dirty="0" smtClean="0">
                          <a:solidFill>
                            <a:schemeClr val="accent1">
                              <a:lumMod val="50000"/>
                            </a:schemeClr>
                          </a:solidFill>
                          <a:latin typeface="Times New Roman" pitchFamily="18" charset="0"/>
                          <a:cs typeface="Times New Roman" pitchFamily="18" charset="0"/>
                        </a:rPr>
                        <a:t> </a:t>
                      </a:r>
                      <a:r>
                        <a:rPr lang="en-US" sz="1800" dirty="0" smtClean="0">
                          <a:solidFill>
                            <a:schemeClr val="accent1">
                              <a:lumMod val="50000"/>
                            </a:schemeClr>
                          </a:solidFill>
                          <a:latin typeface="Times New Roman" pitchFamily="18" charset="0"/>
                          <a:cs typeface="Times New Roman" pitchFamily="18" charset="0"/>
                        </a:rPr>
                        <a:t>MOSFET</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Times New Roman" pitchFamily="18" charset="0"/>
                          <a:cs typeface="Times New Roman" pitchFamily="18" charset="0"/>
                        </a:rPr>
                        <a:t>Diode</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Times New Roman" pitchFamily="18" charset="0"/>
                          <a:cs typeface="Times New Roman" pitchFamily="18" charset="0"/>
                        </a:rPr>
                        <a:t>Capacitor (C)</a:t>
                      </a:r>
                    </a:p>
                  </a:txBody>
                  <a:tcPr/>
                </a:tc>
              </a:tr>
            </a:tbl>
          </a:graphicData>
        </a:graphic>
      </p:graphicFrame>
    </p:spTree>
    <p:extLst>
      <p:ext uri="{BB962C8B-B14F-4D97-AF65-F5344CB8AC3E}">
        <p14:creationId xmlns:p14="http://schemas.microsoft.com/office/powerpoint/2010/main" val="18097566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1790</TotalTime>
  <Words>2393</Words>
  <Application>Microsoft Office PowerPoint</Application>
  <PresentationFormat>On-screen Show (4:3)</PresentationFormat>
  <Paragraphs>710</Paragraphs>
  <Slides>79</Slides>
  <Notes>1</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Flow</vt:lpstr>
      <vt:lpstr>Team #2  Solar Car Project Senior Design 2011 – 2012   </vt:lpstr>
      <vt:lpstr>Overview of the Current State of the Project</vt:lpstr>
      <vt:lpstr>Motor</vt:lpstr>
      <vt:lpstr>PowerPoint Presentation</vt:lpstr>
      <vt:lpstr>PowerPoint Presentation</vt:lpstr>
      <vt:lpstr>Motor &amp; Motor Controller Budget and Schedule Risks</vt:lpstr>
      <vt:lpstr>Maximum Power Point Tracker</vt:lpstr>
      <vt:lpstr>Overall Approach</vt:lpstr>
      <vt:lpstr>Boost Converter Topology</vt:lpstr>
      <vt:lpstr>MPPT top level</vt:lpstr>
      <vt:lpstr>MPPT algorithm</vt:lpstr>
      <vt:lpstr>Current and Voltage Transducers</vt:lpstr>
      <vt:lpstr>Inductor and Capacitor Values</vt:lpstr>
      <vt:lpstr>MOSFET and Diode</vt:lpstr>
      <vt:lpstr>PowerPoint Presentation</vt:lpstr>
      <vt:lpstr>Solar Array</vt:lpstr>
      <vt:lpstr>PV Array </vt:lpstr>
      <vt:lpstr>PT15-300 Solar Module </vt:lpstr>
      <vt:lpstr>Module Connection Design</vt:lpstr>
      <vt:lpstr>Module and Drill Placement Plan</vt:lpstr>
      <vt:lpstr>PV Array Placement and Drilling</vt:lpstr>
      <vt:lpstr>PV Array Implementation </vt:lpstr>
      <vt:lpstr>Implementation of wiring system</vt:lpstr>
      <vt:lpstr>End Result of PV Implementation </vt:lpstr>
      <vt:lpstr>PV Array</vt:lpstr>
      <vt:lpstr>2 Module Series Modeling </vt:lpstr>
      <vt:lpstr>2 module Series Modeling </vt:lpstr>
      <vt:lpstr>Modeling of Entire PV System</vt:lpstr>
      <vt:lpstr>Modeling of Entire PV System</vt:lpstr>
      <vt:lpstr>Modeling of Entire PV System</vt:lpstr>
      <vt:lpstr>PV Array</vt:lpstr>
      <vt:lpstr>Technical Risk: Solar Array</vt:lpstr>
      <vt:lpstr>Schedule Risks: Solar Array</vt:lpstr>
      <vt:lpstr>Budget Risks: Solar Array</vt:lpstr>
      <vt:lpstr>Battery System</vt:lpstr>
      <vt:lpstr>Current VS Previous Designs </vt:lpstr>
      <vt:lpstr>PowerPoint Presentation</vt:lpstr>
      <vt:lpstr>Latch/Hinge System</vt:lpstr>
      <vt:lpstr>Latches Considered</vt:lpstr>
      <vt:lpstr>Decision Matrices - Latch</vt:lpstr>
      <vt:lpstr>Decision Matrices - Latch</vt:lpstr>
      <vt:lpstr>Decision Matrices - Latch</vt:lpstr>
      <vt:lpstr>Final Latch Decision</vt:lpstr>
      <vt:lpstr>Hinges Considered</vt:lpstr>
      <vt:lpstr>Decision Matrices – Hinge</vt:lpstr>
      <vt:lpstr>Decision Matrices – Hinge</vt:lpstr>
      <vt:lpstr>Decision Matrices – Hinge</vt:lpstr>
      <vt:lpstr>Final Hinge Decision</vt:lpstr>
      <vt:lpstr>Final Latch and Hinge Decisions</vt:lpstr>
      <vt:lpstr>Risks – Latch and Hinge</vt:lpstr>
      <vt:lpstr>Parking Brake</vt:lpstr>
      <vt:lpstr>Parking Brake Placement</vt:lpstr>
      <vt:lpstr>Parking Brake Caliper</vt:lpstr>
      <vt:lpstr>Risks – Parking Brake</vt:lpstr>
      <vt:lpstr>Air Ventilation</vt:lpstr>
      <vt:lpstr>Vents Considered</vt:lpstr>
      <vt:lpstr>Decision Matrices – Solar Vent</vt:lpstr>
      <vt:lpstr>Decision Matrices – Side Scoops</vt:lpstr>
      <vt:lpstr>Decision Matrices – Hood Scoop</vt:lpstr>
      <vt:lpstr>Final Ventilation Decision</vt:lpstr>
      <vt:lpstr>Hood Scoop Design</vt:lpstr>
      <vt:lpstr>Hood Scoop Placement</vt:lpstr>
      <vt:lpstr>Risks – Hood Scoop</vt:lpstr>
      <vt:lpstr>Rear Arm and Suspension</vt:lpstr>
      <vt:lpstr>Old Rear Arm/Suspension</vt:lpstr>
      <vt:lpstr>New Rear Arm/ Suspension</vt:lpstr>
      <vt:lpstr>Risks – Rear Suspension</vt:lpstr>
      <vt:lpstr>Driver Encasement</vt:lpstr>
      <vt:lpstr>Projected Designs</vt:lpstr>
      <vt:lpstr>Materials and Mounting</vt:lpstr>
      <vt:lpstr>Comsol Simulations 2D</vt:lpstr>
      <vt:lpstr>Comsol Simulations 3D</vt:lpstr>
      <vt:lpstr>Comsol Simulations 3D Cont.</vt:lpstr>
      <vt:lpstr>Risk Assesment</vt:lpstr>
      <vt:lpstr>Schedule </vt:lpstr>
      <vt:lpstr>PowerPoint Presentation</vt:lpstr>
      <vt:lpstr>PowerPoint Presentation</vt:lpstr>
      <vt:lpstr>PowerPoint Presentation</vt:lpstr>
      <vt:lpstr>PowerPoint Presentation</vt:lpstr>
    </vt:vector>
  </TitlesOfParts>
  <Company>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Array</dc:title>
  <dc:creator>Patrick Breslend</dc:creator>
  <cp:lastModifiedBy>Shawn Ryster</cp:lastModifiedBy>
  <cp:revision>65</cp:revision>
  <dcterms:created xsi:type="dcterms:W3CDTF">2011-12-02T23:46:48Z</dcterms:created>
  <dcterms:modified xsi:type="dcterms:W3CDTF">2011-12-06T19:55:08Z</dcterms:modified>
</cp:coreProperties>
</file>