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7" r:id="rId2"/>
    <p:sldId id="261" r:id="rId3"/>
    <p:sldId id="257" r:id="rId4"/>
    <p:sldId id="266" r:id="rId5"/>
    <p:sldId id="265" r:id="rId6"/>
    <p:sldId id="259" r:id="rId7"/>
    <p:sldId id="268" r:id="rId8"/>
    <p:sldId id="269" r:id="rId9"/>
    <p:sldId id="270" r:id="rId10"/>
    <p:sldId id="258" r:id="rId11"/>
    <p:sldId id="291" r:id="rId12"/>
    <p:sldId id="292" r:id="rId13"/>
    <p:sldId id="293" r:id="rId14"/>
    <p:sldId id="294" r:id="rId15"/>
    <p:sldId id="296" r:id="rId16"/>
    <p:sldId id="295" r:id="rId17"/>
    <p:sldId id="298" r:id="rId18"/>
    <p:sldId id="299" r:id="rId19"/>
    <p:sldId id="300" r:id="rId20"/>
    <p:sldId id="301" r:id="rId21"/>
    <p:sldId id="302" r:id="rId22"/>
    <p:sldId id="262" r:id="rId23"/>
    <p:sldId id="272" r:id="rId24"/>
    <p:sldId id="273" r:id="rId25"/>
    <p:sldId id="271" r:id="rId26"/>
    <p:sldId id="274" r:id="rId27"/>
    <p:sldId id="275" r:id="rId28"/>
    <p:sldId id="276" r:id="rId29"/>
    <p:sldId id="277" r:id="rId30"/>
    <p:sldId id="278" r:id="rId31"/>
    <p:sldId id="279" r:id="rId32"/>
    <p:sldId id="303" r:id="rId33"/>
    <p:sldId id="305" r:id="rId34"/>
    <p:sldId id="306" r:id="rId35"/>
    <p:sldId id="307" r:id="rId36"/>
    <p:sldId id="308" r:id="rId37"/>
    <p:sldId id="309" r:id="rId38"/>
    <p:sldId id="310" r:id="rId39"/>
    <p:sldId id="311" r:id="rId40"/>
    <p:sldId id="312" r:id="rId41"/>
    <p:sldId id="313" r:id="rId42"/>
    <p:sldId id="314" r:id="rId43"/>
    <p:sldId id="31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42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5B7812-0BCF-44B3-9158-D5EE50F5EDD9}" type="datetimeFigureOut">
              <a:rPr lang="en-US" smtClean="0"/>
              <a:pPr/>
              <a:t>4/19/2012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1343EB-8879-418B-8F88-1EFF247E17D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latch we chose</a:t>
            </a:r>
            <a:r>
              <a:rPr lang="en-US" baseline="0" dirty="0" smtClean="0"/>
              <a:t> was the Double point remote release cable latch. This latch has a flexible cable that is able to fit around the components in the car and allows the driver to access the two latch points from the driver’s seat, regardless of where the latch points are placed on the car. The latch is actuated by the t-handle and the latch points are spring-loaded to allow for both pulling and releasing motions. This latch is easy to install and operate.</a:t>
            </a:r>
            <a:endParaRPr lang="en-US" dirty="0"/>
          </a:p>
        </p:txBody>
      </p:sp>
      <p:sp>
        <p:nvSpPr>
          <p:cNvPr id="4" name="Slide Number Placeholder 3"/>
          <p:cNvSpPr>
            <a:spLocks noGrp="1"/>
          </p:cNvSpPr>
          <p:nvPr>
            <p:ph type="sldNum" sz="quarter" idx="10"/>
          </p:nvPr>
        </p:nvSpPr>
        <p:spPr/>
        <p:txBody>
          <a:bodyPr/>
          <a:lstStyle/>
          <a:p>
            <a:fld id="{B5565234-F16E-4C5D-AC56-E508812AFC31}" type="slidenum">
              <a:rPr lang="en-US" smtClean="0"/>
              <a:pPr/>
              <a:t>33</a:t>
            </a:fld>
            <a:endParaRPr lang="en-US"/>
          </a:p>
        </p:txBody>
      </p:sp>
    </p:spTree>
    <p:extLst>
      <p:ext uri="{BB962C8B-B14F-4D97-AF65-F5344CB8AC3E}">
        <p14:creationId xmlns:p14="http://schemas.microsoft.com/office/powerpoint/2010/main" xmlns="" val="341155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shown in this photo of the inside of the car, the t-handle</a:t>
            </a:r>
            <a:r>
              <a:rPr lang="en-US" baseline="0" dirty="0" smtClean="0"/>
              <a:t> is placed within reach of the driver. One latch point is placed at the front of the car so that when the car is in operation, the lid will not rise up due to the airflow over the vehicle. The second latch is placed on the side of the vehicle to help with the stability of the lid during operation.</a:t>
            </a:r>
            <a:endParaRPr lang="en-US" dirty="0"/>
          </a:p>
        </p:txBody>
      </p:sp>
      <p:sp>
        <p:nvSpPr>
          <p:cNvPr id="4" name="Slide Number Placeholder 3"/>
          <p:cNvSpPr>
            <a:spLocks noGrp="1"/>
          </p:cNvSpPr>
          <p:nvPr>
            <p:ph type="sldNum" sz="quarter" idx="10"/>
          </p:nvPr>
        </p:nvSpPr>
        <p:spPr/>
        <p:txBody>
          <a:bodyPr/>
          <a:lstStyle/>
          <a:p>
            <a:fld id="{B5565234-F16E-4C5D-AC56-E508812AFC31}" type="slidenum">
              <a:rPr lang="en-US" smtClean="0"/>
              <a:pPr/>
              <a:t>34</a:t>
            </a:fld>
            <a:endParaRPr lang="en-US"/>
          </a:p>
        </p:txBody>
      </p:sp>
    </p:spTree>
    <p:extLst>
      <p:ext uri="{BB962C8B-B14F-4D97-AF65-F5344CB8AC3E}">
        <p14:creationId xmlns:p14="http://schemas.microsoft.com/office/powerpoint/2010/main" xmlns="" val="185519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close-up view of the t-handle. The photo on the left shows the “latched” position, in which the latch points are extended. The photo on the right shows the “unlatched” position with an insert to keep the latch points contracted so that when there is no driver in the car, the lid can be closed and the car will not be latched.</a:t>
            </a:r>
            <a:endParaRPr lang="en-US" dirty="0"/>
          </a:p>
        </p:txBody>
      </p:sp>
      <p:sp>
        <p:nvSpPr>
          <p:cNvPr id="4" name="Slide Number Placeholder 3"/>
          <p:cNvSpPr>
            <a:spLocks noGrp="1"/>
          </p:cNvSpPr>
          <p:nvPr>
            <p:ph type="sldNum" sz="quarter" idx="10"/>
          </p:nvPr>
        </p:nvSpPr>
        <p:spPr/>
        <p:txBody>
          <a:bodyPr/>
          <a:lstStyle/>
          <a:p>
            <a:fld id="{B5565234-F16E-4C5D-AC56-E508812AFC31}" type="slidenum">
              <a:rPr lang="en-US" smtClean="0"/>
              <a:pPr/>
              <a:t>35</a:t>
            </a:fld>
            <a:endParaRPr lang="en-US"/>
          </a:p>
        </p:txBody>
      </p:sp>
    </p:spTree>
    <p:extLst>
      <p:ext uri="{BB962C8B-B14F-4D97-AF65-F5344CB8AC3E}">
        <p14:creationId xmlns:p14="http://schemas.microsoft.com/office/powerpoint/2010/main" xmlns="" val="378151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a:t>
            </a:r>
            <a:r>
              <a:rPr lang="en-US" baseline="0" dirty="0" smtClean="0"/>
              <a:t> close-up of one of the latch points. The first photo shows the latch in the extended position. The second photo shows the latch point and the strike plate as the lid is being lowered. The latch point inserts into the strike plate and locks it in place, as shown in the third photo.</a:t>
            </a:r>
            <a:endParaRPr lang="en-US" dirty="0"/>
          </a:p>
        </p:txBody>
      </p:sp>
      <p:sp>
        <p:nvSpPr>
          <p:cNvPr id="4" name="Slide Number Placeholder 3"/>
          <p:cNvSpPr>
            <a:spLocks noGrp="1"/>
          </p:cNvSpPr>
          <p:nvPr>
            <p:ph type="sldNum" sz="quarter" idx="10"/>
          </p:nvPr>
        </p:nvSpPr>
        <p:spPr/>
        <p:txBody>
          <a:bodyPr/>
          <a:lstStyle/>
          <a:p>
            <a:fld id="{B5565234-F16E-4C5D-AC56-E508812AFC31}" type="slidenum">
              <a:rPr lang="en-US" smtClean="0"/>
              <a:pPr/>
              <a:t>36</a:t>
            </a:fld>
            <a:endParaRPr lang="en-US"/>
          </a:p>
        </p:txBody>
      </p:sp>
    </p:spTree>
    <p:extLst>
      <p:ext uri="{BB962C8B-B14F-4D97-AF65-F5344CB8AC3E}">
        <p14:creationId xmlns:p14="http://schemas.microsoft.com/office/powerpoint/2010/main" xmlns="" val="1051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hinge we chose was the piano</a:t>
            </a:r>
            <a:r>
              <a:rPr lang="en-US" baseline="0" dirty="0" smtClean="0"/>
              <a:t> hinge, also known as a continuous hinge. This type of hinge comes in customizable lengths, so we were able to purchase two 4-foot lengths to evenly distribute along the 13’ length of the car. This hinge is ideal because it distributes the load across the length of the hinge, so it is able to withstand larger loads than a smaller hinge, like those on a door. It is also easy to install and operate.</a:t>
            </a:r>
            <a:endParaRPr lang="en-US" dirty="0"/>
          </a:p>
        </p:txBody>
      </p:sp>
      <p:sp>
        <p:nvSpPr>
          <p:cNvPr id="4" name="Slide Number Placeholder 3"/>
          <p:cNvSpPr>
            <a:spLocks noGrp="1"/>
          </p:cNvSpPr>
          <p:nvPr>
            <p:ph type="sldNum" sz="quarter" idx="10"/>
          </p:nvPr>
        </p:nvSpPr>
        <p:spPr/>
        <p:txBody>
          <a:bodyPr/>
          <a:lstStyle/>
          <a:p>
            <a:fld id="{B5565234-F16E-4C5D-AC56-E508812AFC31}" type="slidenum">
              <a:rPr lang="en-US" smtClean="0"/>
              <a:pPr/>
              <a:t>37</a:t>
            </a:fld>
            <a:endParaRPr lang="en-US"/>
          </a:p>
        </p:txBody>
      </p:sp>
    </p:spTree>
    <p:extLst>
      <p:ext uri="{BB962C8B-B14F-4D97-AF65-F5344CB8AC3E}">
        <p14:creationId xmlns:p14="http://schemas.microsoft.com/office/powerpoint/2010/main" xmlns="" val="301667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hinges were placed on the left side of the car so that the driver can enter and exit the car on the right side, where one</a:t>
            </a:r>
            <a:r>
              <a:rPr lang="en-US" baseline="0" dirty="0" smtClean="0"/>
              <a:t> of the latches are located. The two hinges are </a:t>
            </a:r>
            <a:r>
              <a:rPr lang="en-US" dirty="0" smtClean="0"/>
              <a:t>evenly spaced down</a:t>
            </a:r>
            <a:r>
              <a:rPr lang="en-US" baseline="0" dirty="0" smtClean="0"/>
              <a:t> the length of the car. We bolted aluminum L-brackets between the hinge and the body, one on the top half and one the lower half of each hinge,  for added stability. These L-brackets are also located in several spots along the rim of the car on both the top and bottom halves so that the top would be aligned with the bottom.</a:t>
            </a:r>
            <a:endParaRPr lang="en-US" dirty="0"/>
          </a:p>
        </p:txBody>
      </p:sp>
      <p:sp>
        <p:nvSpPr>
          <p:cNvPr id="4" name="Slide Number Placeholder 3"/>
          <p:cNvSpPr>
            <a:spLocks noGrp="1"/>
          </p:cNvSpPr>
          <p:nvPr>
            <p:ph type="sldNum" sz="quarter" idx="10"/>
          </p:nvPr>
        </p:nvSpPr>
        <p:spPr/>
        <p:txBody>
          <a:bodyPr/>
          <a:lstStyle/>
          <a:p>
            <a:fld id="{B5565234-F16E-4C5D-AC56-E508812AFC31}" type="slidenum">
              <a:rPr lang="en-US" smtClean="0"/>
              <a:pPr/>
              <a:t>38</a:t>
            </a:fld>
            <a:endParaRPr lang="en-US"/>
          </a:p>
        </p:txBody>
      </p:sp>
    </p:spTree>
    <p:extLst>
      <p:ext uri="{BB962C8B-B14F-4D97-AF65-F5344CB8AC3E}">
        <p14:creationId xmlns:p14="http://schemas.microsoft.com/office/powerpoint/2010/main" xmlns="" val="113526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green circle shows the L-brackets bolted between the hinge and the body, and the red circles show the L-brackets in other locations on the rim of the car.</a:t>
            </a:r>
            <a:endParaRPr lang="en-US" dirty="0"/>
          </a:p>
        </p:txBody>
      </p:sp>
      <p:sp>
        <p:nvSpPr>
          <p:cNvPr id="4" name="Slide Number Placeholder 3"/>
          <p:cNvSpPr>
            <a:spLocks noGrp="1"/>
          </p:cNvSpPr>
          <p:nvPr>
            <p:ph type="sldNum" sz="quarter" idx="10"/>
          </p:nvPr>
        </p:nvSpPr>
        <p:spPr/>
        <p:txBody>
          <a:bodyPr/>
          <a:lstStyle/>
          <a:p>
            <a:fld id="{B5565234-F16E-4C5D-AC56-E508812AFC31}" type="slidenum">
              <a:rPr lang="en-US" smtClean="0"/>
              <a:pPr/>
              <a:t>39</a:t>
            </a:fld>
            <a:endParaRPr lang="en-US"/>
          </a:p>
        </p:txBody>
      </p:sp>
    </p:spTree>
    <p:extLst>
      <p:ext uri="{BB962C8B-B14F-4D97-AF65-F5344CB8AC3E}">
        <p14:creationId xmlns:p14="http://schemas.microsoft.com/office/powerpoint/2010/main" xmlns="" val="3867966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beginning of the year, we started out with a little over $4000, with some money left over from last year and new money from the ECE department and Dean Perry’s office. After purchasing all of the components needed for this phase of the project, including the motor, motor controller, MPPT, drivetrain, latch, hinge, air ventilation, and other small miscellaneous items, we are left with a balance of $258.</a:t>
            </a:r>
            <a:endParaRPr lang="en-US" dirty="0"/>
          </a:p>
        </p:txBody>
      </p:sp>
      <p:sp>
        <p:nvSpPr>
          <p:cNvPr id="4" name="Slide Number Placeholder 3"/>
          <p:cNvSpPr>
            <a:spLocks noGrp="1"/>
          </p:cNvSpPr>
          <p:nvPr>
            <p:ph type="sldNum" sz="quarter" idx="10"/>
          </p:nvPr>
        </p:nvSpPr>
        <p:spPr/>
        <p:txBody>
          <a:bodyPr/>
          <a:lstStyle/>
          <a:p>
            <a:fld id="{B5565234-F16E-4C5D-AC56-E508812AFC31}" type="slidenum">
              <a:rPr lang="en-US" smtClean="0"/>
              <a:pPr/>
              <a:t>40</a:t>
            </a:fld>
            <a:endParaRPr lang="en-US"/>
          </a:p>
        </p:txBody>
      </p:sp>
    </p:spTree>
    <p:extLst>
      <p:ext uri="{BB962C8B-B14F-4D97-AF65-F5344CB8AC3E}">
        <p14:creationId xmlns:p14="http://schemas.microsoft.com/office/powerpoint/2010/main" xmlns="" val="1681762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status of</a:t>
            </a:r>
            <a:r>
              <a:rPr lang="en-US" baseline="0" dirty="0" smtClean="0"/>
              <a:t> our project is that we have a vehicle capable of solar charging, with the use of a solar array and a max power point tracker, as well as a successful implementation of regenerative braking with our new motor. The latch and hinge systems as well as the driver enclosure and the air circulation are all installed and in working order. We have successfully converted the 96V electrical system to a 48V and 12V system. We have completed the redesign of the rear suspension and motor mounting, and with that we have successfully completed all of our objectives for a functioning three-year solar car project.</a:t>
            </a:r>
            <a:endParaRPr lang="en-US" dirty="0"/>
          </a:p>
        </p:txBody>
      </p:sp>
      <p:sp>
        <p:nvSpPr>
          <p:cNvPr id="4" name="Slide Number Placeholder 3"/>
          <p:cNvSpPr>
            <a:spLocks noGrp="1"/>
          </p:cNvSpPr>
          <p:nvPr>
            <p:ph type="sldNum" sz="quarter" idx="10"/>
          </p:nvPr>
        </p:nvSpPr>
        <p:spPr/>
        <p:txBody>
          <a:bodyPr/>
          <a:lstStyle/>
          <a:p>
            <a:fld id="{B5565234-F16E-4C5D-AC56-E508812AFC31}" type="slidenum">
              <a:rPr lang="en-US" smtClean="0"/>
              <a:pPr/>
              <a:t>41</a:t>
            </a:fld>
            <a:endParaRPr lang="en-US"/>
          </a:p>
        </p:txBody>
      </p:sp>
    </p:spTree>
    <p:extLst>
      <p:ext uri="{BB962C8B-B14F-4D97-AF65-F5344CB8AC3E}">
        <p14:creationId xmlns:p14="http://schemas.microsoft.com/office/powerpoint/2010/main" xmlns="" val="1069026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EC0403-EF32-455B-8B50-EAADB6606874}" type="datetime1">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FC52C2-C815-4BA4-824D-10EB1FB8176C}" type="datetime1">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75D86-61EB-4D5C-A077-CA58B46CC4ED}" type="datetime1">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A24AE5-83B8-46BF-9CCD-679477B96080}" type="datetime1">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E06720-1955-4C73-8092-8CADEE7457BF}" type="datetime1">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237249-CC01-4644-9C02-21542604CAC1}" type="datetime1">
              <a:rPr lang="en-US" smtClean="0"/>
              <a:pPr/>
              <a:t>4/19/2012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7F6132-473C-4EA6-839B-A2675BCFA72E}" type="datetime1">
              <a:rPr lang="en-US" smtClean="0"/>
              <a:pPr/>
              <a:t>4/19/2012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DDFE9C-57E2-44C1-A79E-A212627F9744}" type="datetime1">
              <a:rPr lang="en-US" smtClean="0"/>
              <a:pPr/>
              <a:t>4/19/2012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ACF28-EDB3-40FA-B23D-837637C0D8AA}" type="datetime1">
              <a:rPr lang="en-US" smtClean="0"/>
              <a:pPr/>
              <a:t>4/19/2012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7EE237-ACBD-40B1-910D-3A944B00D42D}" type="datetime1">
              <a:rPr lang="en-US" smtClean="0"/>
              <a:pPr/>
              <a:t>4/19/2012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63B85-EB45-41E1-955F-543F024F833B}" type="datetime1">
              <a:rPr lang="en-US" smtClean="0"/>
              <a:pPr/>
              <a:t>4/19/2012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FE5023-CA2E-471D-AD7C-F20E543AC3E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2EF22-3E4C-43FA-82CC-0855A848695A}" type="datetime1">
              <a:rPr lang="en-US" smtClean="0"/>
              <a:pPr/>
              <a:t>4/19/2012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E5023-CA2E-471D-AD7C-F20E543AC3E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file:///E:\Senior%20Design%20Project\Motor_Movie.mpg"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48010" y="4876800"/>
            <a:ext cx="9192010" cy="1981200"/>
          </a:xfrm>
          <a:prstGeom prst="rect">
            <a:avLst/>
          </a:prstGeom>
          <a:noFill/>
          <a:ln w="9525">
            <a:noFill/>
            <a:miter lim="800000"/>
            <a:headEnd/>
            <a:tailEnd/>
          </a:ln>
        </p:spPr>
      </p:pic>
      <p:sp>
        <p:nvSpPr>
          <p:cNvPr id="2" name="Title 1"/>
          <p:cNvSpPr>
            <a:spLocks noGrp="1"/>
          </p:cNvSpPr>
          <p:nvPr>
            <p:ph type="ctrTitle"/>
          </p:nvPr>
        </p:nvSpPr>
        <p:spPr>
          <a:xfrm>
            <a:off x="609600" y="0"/>
            <a:ext cx="7851648" cy="2667000"/>
          </a:xfrm>
        </p:spPr>
        <p:txBody>
          <a:bodyPr anchor="ctr">
            <a:normAutofit/>
          </a:bodyPr>
          <a:lstStyle/>
          <a:p>
            <a:pPr algn="ctr"/>
            <a:r>
              <a:rPr lang="en-US" sz="3200" dirty="0" smtClean="0"/>
              <a:t> Solar Car Project</a:t>
            </a:r>
            <a:br>
              <a:rPr lang="en-US" sz="3200" dirty="0" smtClean="0"/>
            </a:br>
            <a:r>
              <a:rPr lang="en-US" sz="3200" dirty="0" smtClean="0"/>
              <a:t>Senior Design 2011 – 2012</a:t>
            </a:r>
            <a:br>
              <a:rPr lang="en-US" sz="3200" dirty="0" smtClean="0"/>
            </a:br>
            <a:r>
              <a:rPr lang="en-US" sz="3200" dirty="0" smtClean="0"/>
              <a:t/>
            </a:r>
            <a:br>
              <a:rPr lang="en-US" sz="3200" dirty="0" smtClean="0"/>
            </a:br>
            <a:r>
              <a:rPr lang="en-US" sz="3200" dirty="0" smtClean="0"/>
              <a:t/>
            </a:r>
            <a:br>
              <a:rPr lang="en-US" sz="3200" dirty="0" smtClean="0"/>
            </a:br>
            <a:endParaRPr lang="en-US" sz="3200" dirty="0"/>
          </a:p>
        </p:txBody>
      </p:sp>
      <p:sp>
        <p:nvSpPr>
          <p:cNvPr id="7" name="TextBox 6"/>
          <p:cNvSpPr txBox="1"/>
          <p:nvPr/>
        </p:nvSpPr>
        <p:spPr>
          <a:xfrm>
            <a:off x="838200" y="1658049"/>
            <a:ext cx="3352800" cy="2685351"/>
          </a:xfrm>
          <a:prstGeom prst="rect">
            <a:avLst/>
          </a:prstGeom>
          <a:noFill/>
        </p:spPr>
        <p:txBody>
          <a:bodyPr wrap="square" rtlCol="0">
            <a:spAutoFit/>
          </a:bodyPr>
          <a:lstStyle/>
          <a:p>
            <a:pPr marL="658368" lvl="1" indent="-246888">
              <a:spcBef>
                <a:spcPts val="300"/>
              </a:spcBef>
              <a:buClr>
                <a:schemeClr val="accent2"/>
              </a:buClr>
              <a:defRPr/>
            </a:pPr>
            <a:r>
              <a:rPr lang="en-US" sz="2600" dirty="0" smtClean="0">
                <a:solidFill>
                  <a:schemeClr val="tx1">
                    <a:lumMod val="95000"/>
                    <a:lumOff val="5000"/>
                  </a:schemeClr>
                </a:solidFill>
              </a:rPr>
              <a:t>Patrick Breslend-EE</a:t>
            </a:r>
          </a:p>
          <a:p>
            <a:pPr marL="658368" lvl="1" indent="-246888">
              <a:spcBef>
                <a:spcPts val="300"/>
              </a:spcBef>
              <a:buClr>
                <a:schemeClr val="accent2"/>
              </a:buClr>
              <a:defRPr/>
            </a:pPr>
            <a:r>
              <a:rPr lang="en-US" sz="2600" dirty="0" smtClean="0">
                <a:solidFill>
                  <a:schemeClr val="tx1">
                    <a:lumMod val="95000"/>
                    <a:lumOff val="5000"/>
                  </a:schemeClr>
                </a:solidFill>
              </a:rPr>
              <a:t>Bradford Burke-ME</a:t>
            </a:r>
          </a:p>
          <a:p>
            <a:pPr marL="658368" lvl="1" indent="-246888">
              <a:spcBef>
                <a:spcPts val="300"/>
              </a:spcBef>
              <a:buClr>
                <a:schemeClr val="accent2"/>
              </a:buClr>
              <a:defRPr/>
            </a:pPr>
            <a:r>
              <a:rPr lang="en-US" sz="2600" dirty="0" smtClean="0">
                <a:solidFill>
                  <a:schemeClr val="tx1">
                    <a:lumMod val="95000"/>
                    <a:lumOff val="5000"/>
                  </a:schemeClr>
                </a:solidFill>
              </a:rPr>
              <a:t>Jordan Eldridge-EE</a:t>
            </a:r>
          </a:p>
          <a:p>
            <a:pPr marL="658368" lvl="1" indent="-246888">
              <a:spcBef>
                <a:spcPts val="300"/>
              </a:spcBef>
              <a:buClr>
                <a:schemeClr val="accent2"/>
              </a:buClr>
              <a:defRPr/>
            </a:pPr>
            <a:r>
              <a:rPr lang="en-US" sz="2600" dirty="0" smtClean="0">
                <a:solidFill>
                  <a:schemeClr val="tx1">
                    <a:lumMod val="95000"/>
                    <a:lumOff val="5000"/>
                  </a:schemeClr>
                </a:solidFill>
              </a:rPr>
              <a:t>Tyler Holes-ME	</a:t>
            </a:r>
            <a:endParaRPr lang="en-US" sz="2600" dirty="0" smtClean="0"/>
          </a:p>
          <a:p>
            <a:pPr marL="658368" lvl="1" indent="-246888">
              <a:spcBef>
                <a:spcPts val="300"/>
              </a:spcBef>
              <a:buClr>
                <a:schemeClr val="accent2"/>
              </a:buClr>
              <a:defRPr/>
            </a:pPr>
            <a:r>
              <a:rPr lang="en-US" sz="2600" dirty="0" smtClean="0">
                <a:solidFill>
                  <a:schemeClr val="tx1">
                    <a:lumMod val="95000"/>
                    <a:lumOff val="5000"/>
                  </a:schemeClr>
                </a:solidFill>
              </a:rPr>
              <a:t> </a:t>
            </a:r>
          </a:p>
          <a:p>
            <a:pPr marL="658368" lvl="1" indent="-246888">
              <a:spcBef>
                <a:spcPts val="300"/>
              </a:spcBef>
              <a:buClr>
                <a:schemeClr val="accent2"/>
              </a:buClr>
              <a:defRPr/>
            </a:pPr>
            <a:endParaRPr lang="en-US" sz="2600" dirty="0" smtClean="0">
              <a:solidFill>
                <a:schemeClr val="tx1">
                  <a:lumMod val="95000"/>
                  <a:lumOff val="5000"/>
                </a:schemeClr>
              </a:solidFill>
            </a:endParaRPr>
          </a:p>
        </p:txBody>
      </p:sp>
      <p:sp>
        <p:nvSpPr>
          <p:cNvPr id="9" name="TextBox 8"/>
          <p:cNvSpPr txBox="1"/>
          <p:nvPr/>
        </p:nvSpPr>
        <p:spPr>
          <a:xfrm>
            <a:off x="4800600" y="1676400"/>
            <a:ext cx="3352800" cy="1369606"/>
          </a:xfrm>
          <a:prstGeom prst="rect">
            <a:avLst/>
          </a:prstGeom>
          <a:noFill/>
        </p:spPr>
        <p:txBody>
          <a:bodyPr wrap="square" rtlCol="0">
            <a:spAutoFit/>
          </a:bodyPr>
          <a:lstStyle/>
          <a:p>
            <a:pPr marL="658368" lvl="1" indent="-246888">
              <a:spcBef>
                <a:spcPts val="300"/>
              </a:spcBef>
              <a:buClr>
                <a:schemeClr val="accent2"/>
              </a:buClr>
              <a:defRPr/>
            </a:pPr>
            <a:r>
              <a:rPr lang="en-US" sz="2600" dirty="0" smtClean="0">
                <a:solidFill>
                  <a:schemeClr val="tx1">
                    <a:lumMod val="95000"/>
                    <a:lumOff val="5000"/>
                  </a:schemeClr>
                </a:solidFill>
              </a:rPr>
              <a:t>Valerie </a:t>
            </a:r>
            <a:r>
              <a:rPr lang="en-US" sz="2600" dirty="0" err="1" smtClean="0">
                <a:solidFill>
                  <a:schemeClr val="tx1">
                    <a:lumMod val="95000"/>
                    <a:lumOff val="5000"/>
                  </a:schemeClr>
                </a:solidFill>
              </a:rPr>
              <a:t>Pezzullo</a:t>
            </a:r>
            <a:r>
              <a:rPr lang="en-US" sz="2600" dirty="0" smtClean="0">
                <a:solidFill>
                  <a:schemeClr val="tx1">
                    <a:lumMod val="95000"/>
                    <a:lumOff val="5000"/>
                  </a:schemeClr>
                </a:solidFill>
              </a:rPr>
              <a:t>-ME</a:t>
            </a:r>
          </a:p>
          <a:p>
            <a:pPr marL="658368" lvl="1" indent="-246888">
              <a:spcBef>
                <a:spcPts val="300"/>
              </a:spcBef>
              <a:buClr>
                <a:schemeClr val="accent2"/>
              </a:buClr>
              <a:defRPr/>
            </a:pPr>
            <a:r>
              <a:rPr lang="en-US" sz="2600" dirty="0" smtClean="0">
                <a:solidFill>
                  <a:schemeClr val="tx1">
                    <a:lumMod val="95000"/>
                    <a:lumOff val="5000"/>
                  </a:schemeClr>
                </a:solidFill>
              </a:rPr>
              <a:t>Greg Proctor-EE</a:t>
            </a:r>
          </a:p>
          <a:p>
            <a:pPr marL="658368" lvl="1" indent="-246888">
              <a:spcBef>
                <a:spcPts val="300"/>
              </a:spcBef>
              <a:buClr>
                <a:schemeClr val="accent2"/>
              </a:buClr>
              <a:defRPr/>
            </a:pPr>
            <a:r>
              <a:rPr lang="en-US" sz="2600" dirty="0" smtClean="0">
                <a:solidFill>
                  <a:schemeClr val="tx1">
                    <a:lumMod val="95000"/>
                    <a:lumOff val="5000"/>
                  </a:schemeClr>
                </a:solidFill>
              </a:rPr>
              <a:t>Shawn </a:t>
            </a:r>
            <a:r>
              <a:rPr lang="en-US" sz="2600" dirty="0" err="1" smtClean="0">
                <a:solidFill>
                  <a:schemeClr val="tx1">
                    <a:lumMod val="95000"/>
                    <a:lumOff val="5000"/>
                  </a:schemeClr>
                </a:solidFill>
              </a:rPr>
              <a:t>Ryster</a:t>
            </a:r>
            <a:r>
              <a:rPr lang="en-US" sz="2600" dirty="0" smtClean="0">
                <a:solidFill>
                  <a:schemeClr val="tx1">
                    <a:lumMod val="95000"/>
                    <a:lumOff val="5000"/>
                  </a:schemeClr>
                </a:solidFill>
              </a:rPr>
              <a:t>-EE</a:t>
            </a:r>
            <a:endParaRPr lang="en-US" dirty="0"/>
          </a:p>
        </p:txBody>
      </p:sp>
      <p:pic>
        <p:nvPicPr>
          <p:cNvPr id="8" name="Content Placeholder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28800" y="3429001"/>
            <a:ext cx="5140520" cy="3429000"/>
          </a:xfrm>
          <a:prstGeom prst="rect">
            <a:avLst/>
          </a:prstGeom>
        </p:spPr>
      </p:pic>
      <p:sp>
        <p:nvSpPr>
          <p:cNvPr id="10" name="Slide Number Placeholder 9"/>
          <p:cNvSpPr>
            <a:spLocks noGrp="1"/>
          </p:cNvSpPr>
          <p:nvPr>
            <p:ph type="sldNum" sz="quarter" idx="12"/>
          </p:nvPr>
        </p:nvSpPr>
        <p:spPr/>
        <p:txBody>
          <a:bodyPr/>
          <a:lstStyle/>
          <a:p>
            <a:fld id="{A4FE5023-CA2E-471D-AD7C-F20E543AC3EB}" type="slidenum">
              <a:rPr lang="en-US" smtClean="0"/>
              <a:pPr/>
              <a:t>1</a:t>
            </a:fld>
            <a:endParaRPr lang="en-US" dirty="0"/>
          </a:p>
        </p:txBody>
      </p:sp>
    </p:spTree>
    <p:extLst>
      <p:ext uri="{BB962C8B-B14F-4D97-AF65-F5344CB8AC3E}">
        <p14:creationId xmlns="" xmlns:p14="http://schemas.microsoft.com/office/powerpoint/2010/main" val="1323565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Rear Arm / Rear Suspension</a:t>
            </a:r>
            <a:endParaRPr lang="en-US" dirty="0"/>
          </a:p>
        </p:txBody>
      </p:sp>
      <p:sp>
        <p:nvSpPr>
          <p:cNvPr id="6" name="Oval 5"/>
          <p:cNvSpPr/>
          <p:nvPr/>
        </p:nvSpPr>
        <p:spPr>
          <a:xfrm>
            <a:off x="457200" y="3200400"/>
            <a:ext cx="24384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1" y="1524000"/>
            <a:ext cx="9160844" cy="3810000"/>
          </a:xfrm>
          <a:prstGeom prst="rect">
            <a:avLst/>
          </a:prstGeom>
          <a:noFill/>
          <a:ln w="9525">
            <a:noFill/>
            <a:miter lim="800000"/>
            <a:headEnd/>
            <a:tailEnd/>
          </a:ln>
        </p:spPr>
      </p:pic>
      <p:sp>
        <p:nvSpPr>
          <p:cNvPr id="9" name="Oval 8"/>
          <p:cNvSpPr/>
          <p:nvPr/>
        </p:nvSpPr>
        <p:spPr>
          <a:xfrm>
            <a:off x="152400" y="3048000"/>
            <a:ext cx="23622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9" idx="7"/>
            <a:endCxn id="8" idx="7"/>
          </p:cNvCxnSpPr>
          <p:nvPr/>
        </p:nvCxnSpPr>
        <p:spPr>
          <a:xfrm>
            <a:off x="2168664" y="3181911"/>
            <a:ext cx="2928748" cy="10234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2"/>
            <a:endCxn id="8" idx="2"/>
          </p:cNvCxnSpPr>
          <p:nvPr/>
        </p:nvCxnSpPr>
        <p:spPr>
          <a:xfrm>
            <a:off x="152400" y="3505200"/>
            <a:ext cx="457200" cy="16547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3" cstate="print"/>
          <a:srcRect t="32000" r="69224" b="30000"/>
          <a:stretch>
            <a:fillRect/>
          </a:stretch>
        </p:blipFill>
        <p:spPr bwMode="auto">
          <a:xfrm>
            <a:off x="609600" y="3810000"/>
            <a:ext cx="5257800" cy="2699952"/>
          </a:xfrm>
          <a:prstGeom prst="ellipse">
            <a:avLst/>
          </a:prstGeom>
          <a:ln w="63500" cap="rnd">
            <a:solidFill>
              <a:srgbClr val="FF0000"/>
            </a:solidFill>
          </a:ln>
          <a:effectLst>
            <a:innerShdw blurRad="63500" dist="2540000" dir="2700000">
              <a:prstClr val="black">
                <a:alpha val="75000"/>
              </a:prstClr>
            </a:innerShdw>
          </a:effectLst>
          <a:scene3d>
            <a:camera prst="orthographicFront"/>
            <a:lightRig rig="contrasting" dir="t">
              <a:rot lat="0" lon="0" rev="3000000"/>
            </a:lightRig>
          </a:scene3d>
          <a:sp3d contourW="7620">
            <a:bevelT w="95250" h="31750"/>
            <a:contourClr>
              <a:srgbClr val="333333"/>
            </a:contourClr>
          </a:sp3d>
        </p:spPr>
      </p:pic>
      <p:sp>
        <p:nvSpPr>
          <p:cNvPr id="10" name="Slide Number Placeholder 9"/>
          <p:cNvSpPr>
            <a:spLocks noGrp="1"/>
          </p:cNvSpPr>
          <p:nvPr>
            <p:ph type="sldNum" sz="quarter" idx="12"/>
          </p:nvPr>
        </p:nvSpPr>
        <p:spPr/>
        <p:txBody>
          <a:bodyPr/>
          <a:lstStyle/>
          <a:p>
            <a:fld id="{A4FE5023-CA2E-471D-AD7C-F20E543AC3EB}"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Rear Arm/Suspension</a:t>
            </a:r>
            <a:endParaRPr lang="en-US" dirty="0"/>
          </a:p>
        </p:txBody>
      </p:sp>
      <p:pic>
        <p:nvPicPr>
          <p:cNvPr id="4" name="Content Placeholder 3" descr="Pro_ENGINEER - OLD_REAR_ARM.jpg"/>
          <p:cNvPicPr>
            <a:picLocks noGrp="1" noChangeAspect="1"/>
          </p:cNvPicPr>
          <p:nvPr>
            <p:ph idx="1"/>
          </p:nvPr>
        </p:nvPicPr>
        <p:blipFill>
          <a:blip r:embed="rId2" cstate="print"/>
          <a:srcRect l="4374" t="9434" r="35849" b="5660"/>
          <a:stretch>
            <a:fillRect/>
          </a:stretch>
        </p:blipFill>
        <p:spPr>
          <a:xfrm>
            <a:off x="-1" y="1600200"/>
            <a:ext cx="4724401" cy="5185318"/>
          </a:xfrm>
        </p:spPr>
      </p:pic>
      <p:sp>
        <p:nvSpPr>
          <p:cNvPr id="6" name="TextBox 5"/>
          <p:cNvSpPr txBox="1"/>
          <p:nvPr/>
        </p:nvSpPr>
        <p:spPr>
          <a:xfrm>
            <a:off x="4953000" y="1524000"/>
            <a:ext cx="4191000" cy="4801314"/>
          </a:xfrm>
          <a:prstGeom prst="rect">
            <a:avLst/>
          </a:prstGeom>
          <a:noFill/>
        </p:spPr>
        <p:txBody>
          <a:bodyPr wrap="square" rtlCol="0">
            <a:spAutoFit/>
          </a:bodyPr>
          <a:lstStyle/>
          <a:p>
            <a:pPr marL="342900" indent="-342900">
              <a:buFont typeface="+mj-lt"/>
              <a:buAutoNum type="arabicPeriod"/>
            </a:pPr>
            <a:r>
              <a:rPr lang="en-US" sz="2400" dirty="0" smtClean="0"/>
              <a:t>Brackets on back plate rotated at attachment points and became deformed</a:t>
            </a:r>
            <a:br>
              <a:rPr lang="en-US" sz="2400" dirty="0" smtClean="0"/>
            </a:br>
            <a:endParaRPr lang="en-US" sz="2400" dirty="0" smtClean="0"/>
          </a:p>
          <a:p>
            <a:pPr marL="342900" indent="-342900">
              <a:buFont typeface="+mj-lt"/>
              <a:buAutoNum type="arabicPeriod"/>
            </a:pPr>
            <a:r>
              <a:rPr lang="en-US" sz="2400" dirty="0" smtClean="0"/>
              <a:t>Back plate was slightly deformed from stress</a:t>
            </a:r>
            <a:br>
              <a:rPr lang="en-US" sz="2400" dirty="0" smtClean="0"/>
            </a:br>
            <a:endParaRPr lang="en-US" sz="2400" dirty="0" smtClean="0"/>
          </a:p>
          <a:p>
            <a:pPr marL="342900" indent="-342900">
              <a:buFont typeface="+mj-lt"/>
              <a:buAutoNum type="arabicPeriod"/>
            </a:pPr>
            <a:r>
              <a:rPr lang="en-US" sz="2400" dirty="0" smtClean="0"/>
              <a:t>Shaft was placed on opposite side to secure motor</a:t>
            </a:r>
            <a:br>
              <a:rPr lang="en-US" sz="2400" dirty="0" smtClean="0"/>
            </a:br>
            <a:endParaRPr lang="en-US" sz="2400" dirty="0" smtClean="0"/>
          </a:p>
          <a:p>
            <a:pPr marL="342900" indent="-342900">
              <a:buFont typeface="+mj-lt"/>
              <a:buAutoNum type="arabicPeriod"/>
            </a:pPr>
            <a:r>
              <a:rPr lang="en-US" sz="2400" dirty="0" smtClean="0"/>
              <a:t>Motor bolted to arm and wheel bolted to motor</a:t>
            </a:r>
          </a:p>
          <a:p>
            <a:pPr marL="342900" indent="-342900">
              <a:buFont typeface="+mj-lt"/>
              <a:buAutoNum type="arabicPeriod"/>
            </a:pPr>
            <a:endParaRPr lang="en-US" dirty="0"/>
          </a:p>
        </p:txBody>
      </p:sp>
      <p:cxnSp>
        <p:nvCxnSpPr>
          <p:cNvPr id="7" name="Straight Arrow Connector 6"/>
          <p:cNvCxnSpPr/>
          <p:nvPr/>
        </p:nvCxnSpPr>
        <p:spPr>
          <a:xfrm flipH="1">
            <a:off x="2362200" y="5486400"/>
            <a:ext cx="2590800" cy="22860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H="1">
            <a:off x="1371600" y="4343400"/>
            <a:ext cx="3581400" cy="114300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a:off x="2667000" y="1752600"/>
            <a:ext cx="2362200" cy="15240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flipV="1">
            <a:off x="3733800" y="2590800"/>
            <a:ext cx="1230086" cy="60027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0" name="Slide Number Placeholder 9"/>
          <p:cNvSpPr>
            <a:spLocks noGrp="1"/>
          </p:cNvSpPr>
          <p:nvPr>
            <p:ph type="sldNum" sz="quarter" idx="12"/>
          </p:nvPr>
        </p:nvSpPr>
        <p:spPr/>
        <p:txBody>
          <a:bodyPr/>
          <a:lstStyle/>
          <a:p>
            <a:fld id="{A4FE5023-CA2E-471D-AD7C-F20E543AC3EB}"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Design</a:t>
            </a:r>
            <a:endParaRPr lang="en-US" dirty="0"/>
          </a:p>
        </p:txBody>
      </p:sp>
      <p:pic>
        <p:nvPicPr>
          <p:cNvPr id="6" name="Content Placeholder 5" descr="Pro_ENGINEER - NEW_REAR_ASMtotal.jpg"/>
          <p:cNvPicPr>
            <a:picLocks noGrp="1" noChangeAspect="1"/>
          </p:cNvPicPr>
          <p:nvPr>
            <p:ph idx="1"/>
          </p:nvPr>
        </p:nvPicPr>
        <p:blipFill>
          <a:blip r:embed="rId2" cstate="print"/>
          <a:srcRect l="5634" t="10714" r="35211" b="5360"/>
          <a:stretch>
            <a:fillRect/>
          </a:stretch>
        </p:blipFill>
        <p:spPr>
          <a:xfrm>
            <a:off x="304800" y="1600200"/>
            <a:ext cx="4495800" cy="5031014"/>
          </a:xfrm>
        </p:spPr>
      </p:pic>
      <p:sp>
        <p:nvSpPr>
          <p:cNvPr id="4" name="TextBox 3"/>
          <p:cNvSpPr txBox="1"/>
          <p:nvPr/>
        </p:nvSpPr>
        <p:spPr>
          <a:xfrm>
            <a:off x="5269350" y="1371600"/>
            <a:ext cx="3874650" cy="5909310"/>
          </a:xfrm>
          <a:prstGeom prst="rect">
            <a:avLst/>
          </a:prstGeom>
          <a:noFill/>
        </p:spPr>
        <p:txBody>
          <a:bodyPr wrap="square" rtlCol="0">
            <a:spAutoFit/>
          </a:bodyPr>
          <a:lstStyle/>
          <a:p>
            <a:pPr marL="342900" indent="-342900">
              <a:spcAft>
                <a:spcPts val="2400"/>
              </a:spcAft>
              <a:buFont typeface="+mj-lt"/>
              <a:buAutoNum type="arabicPeriod"/>
            </a:pPr>
            <a:r>
              <a:rPr lang="en-US" sz="2000" dirty="0" smtClean="0"/>
              <a:t>Brackets made thicker</a:t>
            </a:r>
          </a:p>
          <a:p>
            <a:pPr marL="342900" indent="-342900">
              <a:spcAft>
                <a:spcPts val="2400"/>
              </a:spcAft>
              <a:buFont typeface="+mj-lt"/>
              <a:buAutoNum type="arabicPeriod"/>
            </a:pPr>
            <a:r>
              <a:rPr lang="en-US" sz="2000" dirty="0" smtClean="0"/>
              <a:t>Back plate thickness doubled</a:t>
            </a:r>
          </a:p>
          <a:p>
            <a:pPr marL="342900" indent="-342900">
              <a:spcAft>
                <a:spcPts val="2400"/>
              </a:spcAft>
              <a:buFont typeface="+mj-lt"/>
              <a:buAutoNum type="arabicPeriod"/>
            </a:pPr>
            <a:r>
              <a:rPr lang="en-US" sz="2000" dirty="0" smtClean="0"/>
              <a:t>Brackets bolted at ends to prevent rotation</a:t>
            </a:r>
          </a:p>
          <a:p>
            <a:pPr marL="342900" indent="-342900">
              <a:spcAft>
                <a:spcPts val="2400"/>
              </a:spcAft>
              <a:buFont typeface="+mj-lt"/>
              <a:buAutoNum type="arabicPeriod"/>
            </a:pPr>
            <a:r>
              <a:rPr lang="en-US" sz="2000" dirty="0" smtClean="0"/>
              <a:t>Wheel able to rotate freely on shaft</a:t>
            </a:r>
          </a:p>
          <a:p>
            <a:pPr marL="342900" indent="-342900">
              <a:spcAft>
                <a:spcPts val="2400"/>
              </a:spcAft>
              <a:buFont typeface="+mj-lt"/>
              <a:buAutoNum type="arabicPeriod"/>
            </a:pPr>
            <a:r>
              <a:rPr lang="en-US" sz="2000" dirty="0" smtClean="0"/>
              <a:t>Adjustable shaft for chain tension (similar to motorcycle rear arm)</a:t>
            </a:r>
          </a:p>
          <a:p>
            <a:pPr marL="342900" indent="-342900">
              <a:spcAft>
                <a:spcPts val="2400"/>
              </a:spcAft>
              <a:buFont typeface="+mj-lt"/>
              <a:buAutoNum type="arabicPeriod"/>
            </a:pPr>
            <a:r>
              <a:rPr lang="en-US" sz="2000" dirty="0" smtClean="0"/>
              <a:t>Increased shock angle for more support and less stress on back plate</a:t>
            </a:r>
          </a:p>
          <a:p>
            <a:pPr marL="342900" indent="-342900">
              <a:buFont typeface="+mj-lt"/>
              <a:buAutoNum type="arabicPeriod"/>
            </a:pPr>
            <a:endParaRPr lang="en-US" dirty="0" smtClean="0"/>
          </a:p>
        </p:txBody>
      </p:sp>
      <p:cxnSp>
        <p:nvCxnSpPr>
          <p:cNvPr id="9" name="Straight Arrow Connector 8"/>
          <p:cNvCxnSpPr/>
          <p:nvPr/>
        </p:nvCxnSpPr>
        <p:spPr>
          <a:xfrm flipH="1">
            <a:off x="1905000" y="3733800"/>
            <a:ext cx="3352800" cy="167640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3505200" y="2209800"/>
            <a:ext cx="1828800" cy="7620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a:off x="2743200" y="1600200"/>
            <a:ext cx="2514600" cy="38100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flipV="1">
            <a:off x="3581400" y="2667000"/>
            <a:ext cx="1752600" cy="15240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a:off x="2743200" y="4648200"/>
            <a:ext cx="2514600" cy="83820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0" name="Slide Number Placeholder 9"/>
          <p:cNvSpPr>
            <a:spLocks noGrp="1"/>
          </p:cNvSpPr>
          <p:nvPr>
            <p:ph type="sldNum" sz="quarter" idx="12"/>
          </p:nvPr>
        </p:nvSpPr>
        <p:spPr/>
        <p:txBody>
          <a:bodyPr/>
          <a:lstStyle/>
          <a:p>
            <a:fld id="{A4FE5023-CA2E-471D-AD7C-F20E543AC3EB}"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Drawbacks to Preliminary Design</a:t>
            </a:r>
            <a:endParaRPr lang="en-US" dirty="0"/>
          </a:p>
        </p:txBody>
      </p:sp>
      <p:sp>
        <p:nvSpPr>
          <p:cNvPr id="5" name="TextBox 4"/>
          <p:cNvSpPr txBox="1"/>
          <p:nvPr/>
        </p:nvSpPr>
        <p:spPr>
          <a:xfrm>
            <a:off x="5257800" y="1600200"/>
            <a:ext cx="3048000" cy="4339650"/>
          </a:xfrm>
          <a:prstGeom prst="rect">
            <a:avLst/>
          </a:prstGeom>
          <a:noFill/>
        </p:spPr>
        <p:txBody>
          <a:bodyPr wrap="square" rtlCol="0">
            <a:spAutoFit/>
          </a:bodyPr>
          <a:lstStyle/>
          <a:p>
            <a:pPr marL="342900" indent="-342900">
              <a:spcAft>
                <a:spcPts val="2400"/>
              </a:spcAft>
              <a:buFont typeface="+mj-lt"/>
              <a:buAutoNum type="arabicPeriod"/>
            </a:pPr>
            <a:r>
              <a:rPr lang="en-US" sz="2400" dirty="0" smtClean="0"/>
              <a:t>Solid design making it heavier</a:t>
            </a:r>
          </a:p>
          <a:p>
            <a:pPr marL="342900" indent="-342900">
              <a:spcAft>
                <a:spcPts val="2400"/>
              </a:spcAft>
              <a:buFont typeface="+mj-lt"/>
              <a:buAutoNum type="arabicPeriod"/>
            </a:pPr>
            <a:r>
              <a:rPr lang="en-US" sz="2400" dirty="0" smtClean="0"/>
              <a:t>Difficult to weld</a:t>
            </a:r>
          </a:p>
          <a:p>
            <a:pPr marL="342900" indent="-342900">
              <a:spcAft>
                <a:spcPts val="2400"/>
              </a:spcAft>
              <a:buFont typeface="+mj-lt"/>
              <a:buAutoNum type="arabicPeriod"/>
            </a:pPr>
            <a:r>
              <a:rPr lang="en-US" sz="2400" dirty="0" smtClean="0"/>
              <a:t>Chain would be hard to keep in line with motor</a:t>
            </a:r>
          </a:p>
          <a:p>
            <a:pPr marL="342900" indent="-342900">
              <a:spcAft>
                <a:spcPts val="2400"/>
              </a:spcAft>
              <a:buFont typeface="+mj-lt"/>
              <a:buAutoNum type="arabicPeriod"/>
            </a:pPr>
            <a:r>
              <a:rPr lang="en-US" sz="2400" dirty="0" smtClean="0"/>
              <a:t>Motor placement would be difficult in car</a:t>
            </a:r>
          </a:p>
        </p:txBody>
      </p:sp>
      <p:pic>
        <p:nvPicPr>
          <p:cNvPr id="9" name="Content Placeholder 5" descr="Pro_ENGINEER - NEW_REAR_ASMtotal.jpg"/>
          <p:cNvPicPr>
            <a:picLocks noChangeAspect="1"/>
          </p:cNvPicPr>
          <p:nvPr/>
        </p:nvPicPr>
        <p:blipFill>
          <a:blip r:embed="rId2" cstate="print"/>
          <a:srcRect l="5634" t="10714" r="35211" b="5360"/>
          <a:stretch>
            <a:fillRect/>
          </a:stretch>
        </p:blipFill>
        <p:spPr>
          <a:xfrm>
            <a:off x="381000" y="1524000"/>
            <a:ext cx="4495800" cy="5031014"/>
          </a:xfrm>
          <a:prstGeom prst="rect">
            <a:avLst/>
          </a:prstGeom>
        </p:spPr>
      </p:pic>
      <p:sp>
        <p:nvSpPr>
          <p:cNvPr id="6" name="Slide Number Placeholder 5"/>
          <p:cNvSpPr>
            <a:spLocks noGrp="1"/>
          </p:cNvSpPr>
          <p:nvPr>
            <p:ph type="sldNum" sz="quarter" idx="12"/>
          </p:nvPr>
        </p:nvSpPr>
        <p:spPr/>
        <p:txBody>
          <a:bodyPr/>
          <a:lstStyle/>
          <a:p>
            <a:fld id="{A4FE5023-CA2E-471D-AD7C-F20E543AC3EB}"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Rear Arm/Suspension</a:t>
            </a:r>
            <a:endParaRPr lang="en-US" dirty="0"/>
          </a:p>
        </p:txBody>
      </p:sp>
      <p:pic>
        <p:nvPicPr>
          <p:cNvPr id="4" name="Content Placeholder 3" descr="Pro_ENGINEER - FINAL_REAR_ARM_ASSEMBLY.jpg"/>
          <p:cNvPicPr>
            <a:picLocks noGrp="1" noChangeAspect="1"/>
          </p:cNvPicPr>
          <p:nvPr>
            <p:ph idx="1"/>
          </p:nvPr>
        </p:nvPicPr>
        <p:blipFill>
          <a:blip r:embed="rId3" cstate="print"/>
          <a:srcRect l="6470" t="18919" r="28829" b="35135"/>
          <a:stretch>
            <a:fillRect/>
          </a:stretch>
        </p:blipFill>
        <p:spPr>
          <a:xfrm>
            <a:off x="0" y="1524000"/>
            <a:ext cx="4661647" cy="1981200"/>
          </a:xfrm>
        </p:spPr>
      </p:pic>
      <p:pic>
        <p:nvPicPr>
          <p:cNvPr id="5" name="Motor_Movie.mpg">
            <a:hlinkClick r:id="" action="ppaction://media"/>
          </p:cNvPr>
          <p:cNvPicPr>
            <a:picLocks noRot="1" noChangeAspect="1"/>
          </p:cNvPicPr>
          <p:nvPr>
            <a:videoFile r:link="rId1"/>
          </p:nvPr>
        </p:nvPicPr>
        <p:blipFill>
          <a:blip r:embed="rId4" cstate="print"/>
          <a:stretch>
            <a:fillRect/>
          </a:stretch>
        </p:blipFill>
        <p:spPr>
          <a:xfrm>
            <a:off x="-1" y="3810000"/>
            <a:ext cx="4648201" cy="3048000"/>
          </a:xfrm>
          <a:prstGeom prst="rect">
            <a:avLst/>
          </a:prstGeom>
        </p:spPr>
      </p:pic>
      <p:sp>
        <p:nvSpPr>
          <p:cNvPr id="6" name="TextBox 5"/>
          <p:cNvSpPr txBox="1"/>
          <p:nvPr/>
        </p:nvSpPr>
        <p:spPr>
          <a:xfrm>
            <a:off x="4876800" y="1219200"/>
            <a:ext cx="3810000" cy="4924425"/>
          </a:xfrm>
          <a:prstGeom prst="rect">
            <a:avLst/>
          </a:prstGeom>
          <a:noFill/>
        </p:spPr>
        <p:txBody>
          <a:bodyPr wrap="square" rtlCol="0">
            <a:spAutoFit/>
          </a:bodyPr>
          <a:lstStyle/>
          <a:p>
            <a:pPr marL="342900" indent="-342900">
              <a:spcAft>
                <a:spcPts val="2400"/>
              </a:spcAft>
              <a:buFont typeface="+mj-lt"/>
              <a:buAutoNum type="arabicPeriod"/>
            </a:pPr>
            <a:r>
              <a:rPr lang="en-US" sz="2400" dirty="0" smtClean="0"/>
              <a:t>Place for motor to attach to arm</a:t>
            </a:r>
          </a:p>
          <a:p>
            <a:pPr marL="342900" indent="-342900">
              <a:spcAft>
                <a:spcPts val="2400"/>
              </a:spcAft>
              <a:buFont typeface="+mj-lt"/>
              <a:buAutoNum type="arabicPeriod"/>
            </a:pPr>
            <a:r>
              <a:rPr lang="en-US" sz="2400" dirty="0" smtClean="0"/>
              <a:t>Lighter design using Aluminum tubing</a:t>
            </a:r>
          </a:p>
          <a:p>
            <a:pPr marL="342900" indent="-342900">
              <a:spcAft>
                <a:spcPts val="2400"/>
              </a:spcAft>
              <a:buFont typeface="+mj-lt"/>
              <a:buAutoNum type="arabicPeriod"/>
            </a:pPr>
            <a:r>
              <a:rPr lang="en-US" sz="2400" dirty="0" smtClean="0"/>
              <a:t>Keeps chain length fairly constant while in motion and in line with motor</a:t>
            </a:r>
          </a:p>
          <a:p>
            <a:pPr marL="342900" indent="-342900">
              <a:spcAft>
                <a:spcPts val="2400"/>
              </a:spcAft>
              <a:buFont typeface="+mj-lt"/>
              <a:buAutoNum type="arabicPeriod"/>
            </a:pPr>
            <a:r>
              <a:rPr lang="en-US" sz="2400" dirty="0" smtClean="0"/>
              <a:t>Brackets welded to back plate</a:t>
            </a:r>
          </a:p>
          <a:p>
            <a:pPr marL="342900" indent="-342900">
              <a:buFont typeface="+mj-lt"/>
              <a:buAutoNum type="arabicPeriod"/>
            </a:pPr>
            <a:endParaRPr lang="en-US" dirty="0"/>
          </a:p>
        </p:txBody>
      </p:sp>
      <p:sp>
        <p:nvSpPr>
          <p:cNvPr id="7" name="Slide Number Placeholder 6"/>
          <p:cNvSpPr>
            <a:spLocks noGrp="1"/>
          </p:cNvSpPr>
          <p:nvPr>
            <p:ph type="sldNum" sz="quarter" idx="12"/>
          </p:nvPr>
        </p:nvSpPr>
        <p:spPr/>
        <p:txBody>
          <a:bodyPr/>
          <a:lstStyle/>
          <a:p>
            <a:fld id="{A4FE5023-CA2E-471D-AD7C-F20E543AC3EB}" type="slidenum">
              <a:rPr lang="en-US" smtClean="0"/>
              <a:pPr/>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Final Rear Arm/Suspension</a:t>
            </a:r>
            <a:endParaRPr lang="en-US" dirty="0"/>
          </a:p>
        </p:txBody>
      </p:sp>
      <p:pic>
        <p:nvPicPr>
          <p:cNvPr id="4" name="Picture 3" descr="IMG_0782.jpg"/>
          <p:cNvPicPr>
            <a:picLocks noChangeAspect="1"/>
          </p:cNvPicPr>
          <p:nvPr/>
        </p:nvPicPr>
        <p:blipFill>
          <a:blip r:embed="rId2" cstate="print"/>
          <a:srcRect t="16438" b="4110"/>
          <a:stretch>
            <a:fillRect/>
          </a:stretch>
        </p:blipFill>
        <p:spPr>
          <a:xfrm>
            <a:off x="381000" y="1905000"/>
            <a:ext cx="3594866" cy="3808260"/>
          </a:xfrm>
          <a:prstGeom prst="rect">
            <a:avLst/>
          </a:prstGeom>
        </p:spPr>
      </p:pic>
      <p:sp>
        <p:nvSpPr>
          <p:cNvPr id="5" name="Slide Number Placeholder 4"/>
          <p:cNvSpPr>
            <a:spLocks noGrp="1"/>
          </p:cNvSpPr>
          <p:nvPr>
            <p:ph type="sldNum" sz="quarter" idx="12"/>
          </p:nvPr>
        </p:nvSpPr>
        <p:spPr/>
        <p:txBody>
          <a:bodyPr/>
          <a:lstStyle/>
          <a:p>
            <a:fld id="{A4FE5023-CA2E-471D-AD7C-F20E543AC3EB}" type="slidenum">
              <a:rPr lang="en-US" smtClean="0"/>
              <a:pPr/>
              <a:t>15</a:t>
            </a:fld>
            <a:endParaRPr lang="en-US" dirty="0"/>
          </a:p>
        </p:txBody>
      </p:sp>
      <p:pic>
        <p:nvPicPr>
          <p:cNvPr id="10241" name="Picture 1" descr="C:\Users\Jordan\Downloads\IMAG0492.jpg"/>
          <p:cNvPicPr>
            <a:picLocks noChangeAspect="1" noChangeArrowheads="1"/>
          </p:cNvPicPr>
          <p:nvPr/>
        </p:nvPicPr>
        <p:blipFill>
          <a:blip r:embed="rId3" cstate="print"/>
          <a:srcRect t="13290" b="8633"/>
          <a:stretch>
            <a:fillRect/>
          </a:stretch>
        </p:blipFill>
        <p:spPr bwMode="auto">
          <a:xfrm>
            <a:off x="5105400" y="1712383"/>
            <a:ext cx="3124200" cy="407881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Recommendations for Future Work</a:t>
            </a:r>
            <a:endParaRPr lang="en-US" dirty="0"/>
          </a:p>
        </p:txBody>
      </p:sp>
      <p:pic>
        <p:nvPicPr>
          <p:cNvPr id="10" name="Content Placeholder 9" descr="Backplate FEM 2.jpg"/>
          <p:cNvPicPr>
            <a:picLocks noGrp="1" noChangeAspect="1"/>
          </p:cNvPicPr>
          <p:nvPr>
            <p:ph idx="1"/>
          </p:nvPr>
        </p:nvPicPr>
        <p:blipFill>
          <a:blip r:embed="rId2" cstate="print"/>
          <a:srcRect l="25758" t="4040" r="3030"/>
          <a:stretch>
            <a:fillRect/>
          </a:stretch>
        </p:blipFill>
        <p:spPr>
          <a:xfrm>
            <a:off x="4114800" y="1371600"/>
            <a:ext cx="5029200" cy="5082702"/>
          </a:xfrm>
        </p:spPr>
      </p:pic>
      <p:sp>
        <p:nvSpPr>
          <p:cNvPr id="11" name="TextBox 10"/>
          <p:cNvSpPr txBox="1"/>
          <p:nvPr/>
        </p:nvSpPr>
        <p:spPr>
          <a:xfrm>
            <a:off x="533400" y="1600200"/>
            <a:ext cx="3237426" cy="4247317"/>
          </a:xfrm>
          <a:prstGeom prst="rect">
            <a:avLst/>
          </a:prstGeom>
          <a:noFill/>
        </p:spPr>
        <p:txBody>
          <a:bodyPr wrap="square" rtlCol="0">
            <a:spAutoFit/>
          </a:bodyPr>
          <a:lstStyle/>
          <a:p>
            <a:pPr marL="342900" indent="-342900">
              <a:spcAft>
                <a:spcPts val="2400"/>
              </a:spcAft>
              <a:buFont typeface="+mj-lt"/>
              <a:buAutoNum type="arabicPeriod"/>
            </a:pPr>
            <a:r>
              <a:rPr lang="en-US" sz="2400" dirty="0" smtClean="0"/>
              <a:t>Additional support for back plate</a:t>
            </a:r>
          </a:p>
          <a:p>
            <a:pPr marL="342900" indent="-342900">
              <a:spcAft>
                <a:spcPts val="2400"/>
              </a:spcAft>
              <a:buFont typeface="+mj-lt"/>
              <a:buAutoNum type="arabicPeriod"/>
            </a:pPr>
            <a:r>
              <a:rPr lang="en-US" sz="2400" dirty="0" smtClean="0"/>
              <a:t>Stresses applied in </a:t>
            </a:r>
            <a:r>
              <a:rPr lang="en-US" sz="2400" dirty="0" err="1" smtClean="0"/>
              <a:t>Comsol</a:t>
            </a:r>
            <a:r>
              <a:rPr lang="en-US" sz="2400" dirty="0" smtClean="0"/>
              <a:t> are 4 times than what is actually being applied</a:t>
            </a:r>
          </a:p>
          <a:p>
            <a:pPr marL="342900" indent="-342900">
              <a:spcAft>
                <a:spcPts val="2400"/>
              </a:spcAft>
              <a:buFont typeface="+mj-lt"/>
              <a:buAutoNum type="arabicPeriod"/>
            </a:pPr>
            <a:r>
              <a:rPr lang="en-US" sz="2400" dirty="0" smtClean="0"/>
              <a:t>Put motor support on arm</a:t>
            </a:r>
          </a:p>
          <a:p>
            <a:pPr marL="342900" indent="-342900">
              <a:buFont typeface="+mj-lt"/>
              <a:buAutoNum type="arabicPeriod"/>
            </a:pPr>
            <a:endParaRPr lang="en-US" dirty="0"/>
          </a:p>
        </p:txBody>
      </p:sp>
      <p:sp>
        <p:nvSpPr>
          <p:cNvPr id="5" name="Slide Number Placeholder 4"/>
          <p:cNvSpPr>
            <a:spLocks noGrp="1"/>
          </p:cNvSpPr>
          <p:nvPr>
            <p:ph type="sldNum" sz="quarter" idx="12"/>
          </p:nvPr>
        </p:nvSpPr>
        <p:spPr/>
        <p:txBody>
          <a:bodyPr/>
          <a:lstStyle/>
          <a:p>
            <a:fld id="{A4FE5023-CA2E-471D-AD7C-F20E543AC3EB}"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dirty="0" smtClean="0"/>
              <a:t>Battery / Solar Array</a:t>
            </a:r>
            <a:endParaRPr lang="en-US" dirty="0"/>
          </a:p>
        </p:txBody>
      </p:sp>
      <p:sp>
        <p:nvSpPr>
          <p:cNvPr id="6" name="Oval 5"/>
          <p:cNvSpPr/>
          <p:nvPr/>
        </p:nvSpPr>
        <p:spPr>
          <a:xfrm>
            <a:off x="457200" y="3200400"/>
            <a:ext cx="24384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16844" y="1524000"/>
            <a:ext cx="9160844" cy="3810000"/>
          </a:xfrm>
          <a:prstGeom prst="rect">
            <a:avLst/>
          </a:prstGeom>
          <a:noFill/>
          <a:ln w="9525">
            <a:noFill/>
            <a:miter lim="800000"/>
            <a:headEnd/>
            <a:tailEnd/>
          </a:ln>
        </p:spPr>
      </p:pic>
      <p:cxnSp>
        <p:nvCxnSpPr>
          <p:cNvPr id="8" name="Straight Connector 7"/>
          <p:cNvCxnSpPr>
            <a:stCxn id="11" idx="6"/>
            <a:endCxn id="48" idx="6"/>
          </p:cNvCxnSpPr>
          <p:nvPr/>
        </p:nvCxnSpPr>
        <p:spPr>
          <a:xfrm>
            <a:off x="3581400" y="1866900"/>
            <a:ext cx="0" cy="1219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1" idx="2"/>
            <a:endCxn id="48" idx="2"/>
          </p:cNvCxnSpPr>
          <p:nvPr/>
        </p:nvCxnSpPr>
        <p:spPr>
          <a:xfrm flipH="1">
            <a:off x="660400" y="1866900"/>
            <a:ext cx="1168400" cy="1219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828800" y="1600200"/>
            <a:ext cx="17526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4" idx="6"/>
            <a:endCxn id="39" idx="6"/>
          </p:cNvCxnSpPr>
          <p:nvPr/>
        </p:nvCxnSpPr>
        <p:spPr>
          <a:xfrm flipH="1">
            <a:off x="7162800" y="2095500"/>
            <a:ext cx="381000" cy="14527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4" idx="2"/>
            <a:endCxn id="39" idx="2"/>
          </p:cNvCxnSpPr>
          <p:nvPr/>
        </p:nvCxnSpPr>
        <p:spPr>
          <a:xfrm flipH="1">
            <a:off x="4114800" y="2095500"/>
            <a:ext cx="1524000" cy="14527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638800" y="1600200"/>
            <a:ext cx="1905000"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638800" y="4419600"/>
            <a:ext cx="1905000"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25" idx="6"/>
            <a:endCxn id="39" idx="6"/>
          </p:cNvCxnSpPr>
          <p:nvPr/>
        </p:nvCxnSpPr>
        <p:spPr>
          <a:xfrm flipH="1" flipV="1">
            <a:off x="7162800" y="3548270"/>
            <a:ext cx="381000" cy="13666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2"/>
            <a:endCxn id="39" idx="2"/>
          </p:cNvCxnSpPr>
          <p:nvPr/>
        </p:nvCxnSpPr>
        <p:spPr>
          <a:xfrm flipH="1" flipV="1">
            <a:off x="4114800" y="3548270"/>
            <a:ext cx="1524000" cy="13666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3"/>
          <p:cNvPicPr>
            <a:picLocks noChangeAspect="1" noChangeArrowheads="1"/>
          </p:cNvPicPr>
          <p:nvPr/>
        </p:nvPicPr>
        <p:blipFill>
          <a:blip r:embed="rId3" cstate="print"/>
          <a:srcRect l="63217" t="2000" r="17652" b="74000"/>
          <a:stretch>
            <a:fillRect/>
          </a:stretch>
        </p:blipFill>
        <p:spPr bwMode="auto">
          <a:xfrm>
            <a:off x="4114800" y="2753139"/>
            <a:ext cx="3048000" cy="1590261"/>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3"/>
          <p:cNvPicPr>
            <a:picLocks noChangeAspect="1" noChangeArrowheads="1"/>
          </p:cNvPicPr>
          <p:nvPr/>
        </p:nvPicPr>
        <p:blipFill>
          <a:blip r:embed="rId3" cstate="print"/>
          <a:srcRect l="20795" r="60074" b="82000"/>
          <a:stretch>
            <a:fillRect/>
          </a:stretch>
        </p:blipFill>
        <p:spPr bwMode="auto">
          <a:xfrm>
            <a:off x="660400" y="2514600"/>
            <a:ext cx="2921000" cy="1143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Slide Number Placeholder 15"/>
          <p:cNvSpPr>
            <a:spLocks noGrp="1"/>
          </p:cNvSpPr>
          <p:nvPr>
            <p:ph type="sldNum" sz="quarter" idx="12"/>
          </p:nvPr>
        </p:nvSpPr>
        <p:spPr/>
        <p:txBody>
          <a:bodyPr/>
          <a:lstStyle/>
          <a:p>
            <a:fld id="{A4FE5023-CA2E-471D-AD7C-F20E543AC3EB}"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82713"/>
            <a:ext cx="4040188" cy="639762"/>
          </a:xfrm>
        </p:spPr>
        <p:txBody>
          <a:bodyPr/>
          <a:lstStyle/>
          <a:p>
            <a:pPr algn="ctr"/>
            <a:r>
              <a:rPr lang="en-US" dirty="0" smtClean="0"/>
              <a:t>Previous Design</a:t>
            </a:r>
            <a:endParaRPr lang="en-US" dirty="0"/>
          </a:p>
        </p:txBody>
      </p:sp>
      <p:sp>
        <p:nvSpPr>
          <p:cNvPr id="4" name="Content Placeholder 3"/>
          <p:cNvSpPr>
            <a:spLocks noGrp="1"/>
          </p:cNvSpPr>
          <p:nvPr>
            <p:ph sz="half" idx="2"/>
          </p:nvPr>
        </p:nvSpPr>
        <p:spPr>
          <a:xfrm>
            <a:off x="457200" y="2022475"/>
            <a:ext cx="4040188" cy="3951288"/>
          </a:xfrm>
        </p:spPr>
        <p:txBody>
          <a:bodyPr/>
          <a:lstStyle/>
          <a:p>
            <a:r>
              <a:rPr lang="en-US" dirty="0" smtClean="0"/>
              <a:t>96V System</a:t>
            </a:r>
          </a:p>
          <a:p>
            <a:pPr lvl="1"/>
            <a:r>
              <a:rPr lang="en-US" dirty="0" smtClean="0"/>
              <a:t>15 Amps</a:t>
            </a:r>
          </a:p>
          <a:p>
            <a:pPr lvl="1"/>
            <a:r>
              <a:rPr lang="en-US" dirty="0" smtClean="0"/>
              <a:t>30 Batteries in series</a:t>
            </a:r>
            <a:endParaRPr lang="en-US" dirty="0"/>
          </a:p>
        </p:txBody>
      </p:sp>
      <p:sp>
        <p:nvSpPr>
          <p:cNvPr id="5" name="Text Placeholder 4"/>
          <p:cNvSpPr>
            <a:spLocks noGrp="1"/>
          </p:cNvSpPr>
          <p:nvPr>
            <p:ph type="body" sz="quarter" idx="3"/>
          </p:nvPr>
        </p:nvSpPr>
        <p:spPr>
          <a:xfrm>
            <a:off x="4645025" y="1382713"/>
            <a:ext cx="4041775" cy="639762"/>
          </a:xfrm>
        </p:spPr>
        <p:txBody>
          <a:bodyPr/>
          <a:lstStyle/>
          <a:p>
            <a:pPr algn="ctr"/>
            <a:r>
              <a:rPr lang="en-US" dirty="0" smtClean="0"/>
              <a:t>Current Design</a:t>
            </a:r>
            <a:endParaRPr lang="en-US" dirty="0"/>
          </a:p>
        </p:txBody>
      </p:sp>
      <p:sp>
        <p:nvSpPr>
          <p:cNvPr id="6" name="Content Placeholder 5"/>
          <p:cNvSpPr>
            <a:spLocks noGrp="1"/>
          </p:cNvSpPr>
          <p:nvPr>
            <p:ph sz="quarter" idx="4"/>
          </p:nvPr>
        </p:nvSpPr>
        <p:spPr>
          <a:xfrm>
            <a:off x="4645025" y="2022475"/>
            <a:ext cx="4041775" cy="3951288"/>
          </a:xfrm>
        </p:spPr>
        <p:txBody>
          <a:bodyPr/>
          <a:lstStyle/>
          <a:p>
            <a:r>
              <a:rPr lang="en-US" dirty="0" smtClean="0"/>
              <a:t>48V System </a:t>
            </a:r>
          </a:p>
          <a:p>
            <a:pPr lvl="1"/>
            <a:r>
              <a:rPr lang="en-US" dirty="0" smtClean="0"/>
              <a:t>30 Amps</a:t>
            </a:r>
          </a:p>
          <a:p>
            <a:pPr lvl="1"/>
            <a:r>
              <a:rPr lang="en-US" dirty="0" smtClean="0"/>
              <a:t>15 Batteries in Series</a:t>
            </a:r>
          </a:p>
          <a:p>
            <a:pPr lvl="1"/>
            <a:r>
              <a:rPr lang="en-US" dirty="0" smtClean="0"/>
              <a:t>2 Series sets in Parallel</a:t>
            </a:r>
          </a:p>
        </p:txBody>
      </p:sp>
      <p:pic>
        <p:nvPicPr>
          <p:cNvPr id="7" name="Picture 4" descr="C:\Users\Greg\Dropbox\FSU Solar Car\Previous phase\EE Documents\Photos\Electrical Components.jpg"/>
          <p:cNvPicPr>
            <a:picLocks noChangeAspect="1" noChangeArrowheads="1"/>
          </p:cNvPicPr>
          <p:nvPr/>
        </p:nvPicPr>
        <p:blipFill>
          <a:blip r:embed="rId2" cstate="print"/>
          <a:srcRect l="12263" t="30519" r="46391" b="5790"/>
          <a:stretch>
            <a:fillRect/>
          </a:stretch>
        </p:blipFill>
        <p:spPr bwMode="auto">
          <a:xfrm>
            <a:off x="457200" y="3429000"/>
            <a:ext cx="3505200" cy="3043990"/>
          </a:xfrm>
          <a:prstGeom prst="rect">
            <a:avLst/>
          </a:prstGeom>
          <a:noFill/>
        </p:spPr>
      </p:pic>
      <p:sp>
        <p:nvSpPr>
          <p:cNvPr id="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lvl="0" algn="ctr">
              <a:spcBef>
                <a:spcPct val="0"/>
              </a:spcBef>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Battery System - </a:t>
            </a:r>
            <a:r>
              <a:rPr lang="en-US" sz="4400" dirty="0" smtClean="0"/>
              <a:t>LiFePO4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0" name="Picture 3" descr="C:\Users\Greg\Dropbox\FSU Solar Car\Current phase\Presentations\Detailed Design Review\Battery System\Pictures\Photo Feb 10, 7 58 27 PM.jpg"/>
          <p:cNvPicPr>
            <a:picLocks noChangeAspect="1" noChangeArrowheads="1"/>
          </p:cNvPicPr>
          <p:nvPr/>
        </p:nvPicPr>
        <p:blipFill>
          <a:blip r:embed="rId3" cstate="print"/>
          <a:srcRect l="30620" t="10853" r="12403" b="11111"/>
          <a:stretch>
            <a:fillRect/>
          </a:stretch>
        </p:blipFill>
        <p:spPr bwMode="auto">
          <a:xfrm>
            <a:off x="5181600" y="3581400"/>
            <a:ext cx="2819400" cy="2896118"/>
          </a:xfrm>
          <a:prstGeom prst="rect">
            <a:avLst/>
          </a:prstGeom>
          <a:noFill/>
        </p:spPr>
      </p:pic>
      <p:sp>
        <p:nvSpPr>
          <p:cNvPr id="11" name="Slide Number Placeholder 10"/>
          <p:cNvSpPr>
            <a:spLocks noGrp="1"/>
          </p:cNvSpPr>
          <p:nvPr>
            <p:ph type="sldNum" sz="quarter" idx="12"/>
          </p:nvPr>
        </p:nvSpPr>
        <p:spPr/>
        <p:txBody>
          <a:bodyPr/>
          <a:lstStyle/>
          <a:p>
            <a:fld id="{A4FE5023-CA2E-471D-AD7C-F20E543AC3EB}"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Array</a:t>
            </a:r>
            <a:endParaRPr lang="en-US" dirty="0"/>
          </a:p>
        </p:txBody>
      </p:sp>
      <p:pic>
        <p:nvPicPr>
          <p:cNvPr id="5" name="Content Placeholder 5" descr="module measurement2.jpg"/>
          <p:cNvPicPr>
            <a:picLocks noGrp="1" noChangeAspect="1"/>
          </p:cNvPicPr>
          <p:nvPr>
            <p:ph idx="1"/>
          </p:nvPr>
        </p:nvPicPr>
        <p:blipFill rotWithShape="1">
          <a:blip r:embed="rId2" cstate="email">
            <a:extLst>
              <a:ext uri="{28A0092B-C50C-407E-A947-70E740481C1C}">
                <a14:useLocalDpi xmlns:a14="http://schemas.microsoft.com/office/drawing/2010/main" xmlns="" val="0"/>
              </a:ext>
            </a:extLst>
          </a:blip>
          <a:srcRect l="12113" t="10882" r="8928" b="16586"/>
          <a:stretch/>
        </p:blipFill>
        <p:spPr>
          <a:xfrm>
            <a:off x="152400" y="1447800"/>
            <a:ext cx="3460835" cy="4787769"/>
          </a:xfrm>
        </p:spPr>
      </p:pic>
      <p:sp>
        <p:nvSpPr>
          <p:cNvPr id="6" name="Rectangle 5"/>
          <p:cNvSpPr/>
          <p:nvPr/>
        </p:nvSpPr>
        <p:spPr>
          <a:xfrm>
            <a:off x="3810000" y="1447800"/>
            <a:ext cx="5334000" cy="4893647"/>
          </a:xfrm>
          <a:prstGeom prst="rect">
            <a:avLst/>
          </a:prstGeom>
        </p:spPr>
        <p:txBody>
          <a:bodyPr wrap="square">
            <a:spAutoFit/>
          </a:bodyPr>
          <a:lstStyle/>
          <a:p>
            <a:pPr lvl="0"/>
            <a:r>
              <a:rPr lang="en-US" sz="2600" b="1" dirty="0" smtClean="0"/>
              <a:t>PT15-300 Solar Module </a:t>
            </a:r>
          </a:p>
          <a:p>
            <a:pPr lvl="1">
              <a:buFont typeface="Arial" pitchFamily="34" charset="0"/>
              <a:buChar char="•"/>
            </a:pPr>
            <a:r>
              <a:rPr lang="en-US" sz="2600" dirty="0" smtClean="0"/>
              <a:t>Parameters</a:t>
            </a:r>
          </a:p>
          <a:p>
            <a:pPr marL="1200150" lvl="2" indent="-285750">
              <a:buFont typeface="Arial"/>
              <a:buChar char="•"/>
            </a:pPr>
            <a:r>
              <a:rPr lang="en-US" sz="2600" dirty="0" smtClean="0"/>
              <a:t>Voltage (oc): 19.0V</a:t>
            </a:r>
          </a:p>
          <a:p>
            <a:pPr marL="1200150" lvl="2" indent="-285750">
              <a:buFont typeface="Arial"/>
              <a:buChar char="•"/>
            </a:pPr>
            <a:r>
              <a:rPr lang="en-US" sz="2600" dirty="0" smtClean="0"/>
              <a:t>Current (sc): 240mA</a:t>
            </a:r>
          </a:p>
          <a:p>
            <a:pPr lvl="1">
              <a:buFont typeface="Arial" pitchFamily="34" charset="0"/>
              <a:buChar char="•"/>
            </a:pPr>
            <a:endParaRPr lang="en-US" sz="2600" dirty="0" smtClean="0"/>
          </a:p>
          <a:p>
            <a:pPr lvl="1">
              <a:buFont typeface="Arial" pitchFamily="34" charset="0"/>
              <a:buChar char="•"/>
            </a:pPr>
            <a:r>
              <a:rPr lang="en-US" sz="2600" dirty="0" smtClean="0"/>
              <a:t>Rated Operation</a:t>
            </a:r>
          </a:p>
          <a:p>
            <a:pPr marL="1200150" lvl="2" indent="-285750">
              <a:buFont typeface="Arial"/>
              <a:buChar char="•"/>
            </a:pPr>
            <a:r>
              <a:rPr lang="en-US" sz="2600" dirty="0" smtClean="0"/>
              <a:t>Voltage Rating: 15.4V</a:t>
            </a:r>
          </a:p>
          <a:p>
            <a:pPr marL="1200150" lvl="2" indent="-285750">
              <a:buFont typeface="Arial"/>
              <a:buChar char="•"/>
            </a:pPr>
            <a:r>
              <a:rPr lang="en-US" sz="2600" dirty="0" smtClean="0"/>
              <a:t>Current Rating: 200mA</a:t>
            </a:r>
          </a:p>
          <a:p>
            <a:pPr lvl="1">
              <a:buFont typeface="Arial" pitchFamily="34" charset="0"/>
              <a:buChar char="•"/>
            </a:pPr>
            <a:endParaRPr lang="en-US" sz="2600" dirty="0" smtClean="0"/>
          </a:p>
          <a:p>
            <a:pPr lvl="1">
              <a:buFont typeface="Arial" pitchFamily="34" charset="0"/>
              <a:buChar char="•"/>
            </a:pPr>
            <a:r>
              <a:rPr lang="en-US" sz="2600" dirty="0" smtClean="0"/>
              <a:t>Module Size </a:t>
            </a:r>
          </a:p>
          <a:p>
            <a:pPr marL="1200150" lvl="2" indent="-285750">
              <a:buFont typeface="Arial"/>
              <a:buChar char="•"/>
            </a:pPr>
            <a:r>
              <a:rPr lang="en-US" sz="2600" dirty="0" smtClean="0"/>
              <a:t>Total Size: 27 x 32.5 cm</a:t>
            </a:r>
          </a:p>
          <a:p>
            <a:pPr marL="1200150" lvl="2" indent="-285750">
              <a:buFont typeface="Arial"/>
              <a:buChar char="•"/>
            </a:pPr>
            <a:r>
              <a:rPr lang="en-US" sz="2600" dirty="0" smtClean="0"/>
              <a:t>Aperture Size: 24 x 30 cm</a:t>
            </a:r>
          </a:p>
        </p:txBody>
      </p:sp>
      <p:sp>
        <p:nvSpPr>
          <p:cNvPr id="7" name="Slide Number Placeholder 6"/>
          <p:cNvSpPr>
            <a:spLocks noGrp="1"/>
          </p:cNvSpPr>
          <p:nvPr>
            <p:ph type="sldNum" sz="quarter" idx="12"/>
          </p:nvPr>
        </p:nvSpPr>
        <p:spPr/>
        <p:txBody>
          <a:bodyPr/>
          <a:lstStyle/>
          <a:p>
            <a:fld id="{A4FE5023-CA2E-471D-AD7C-F20E543AC3EB}"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n-US" dirty="0" smtClean="0"/>
              <a:t>Overview of presentation</a:t>
            </a:r>
            <a:endParaRPr lang="en-US" dirty="0"/>
          </a:p>
        </p:txBody>
      </p:sp>
      <p:sp>
        <p:nvSpPr>
          <p:cNvPr id="3" name="Content Placeholder 2"/>
          <p:cNvSpPr>
            <a:spLocks noGrp="1"/>
          </p:cNvSpPr>
          <p:nvPr>
            <p:ph idx="1"/>
          </p:nvPr>
        </p:nvSpPr>
        <p:spPr>
          <a:xfrm>
            <a:off x="1219200" y="981089"/>
            <a:ext cx="6629400" cy="5867400"/>
          </a:xfrm>
        </p:spPr>
        <p:txBody>
          <a:bodyPr>
            <a:normAutofit fontScale="92500" lnSpcReduction="20000"/>
          </a:bodyPr>
          <a:lstStyle/>
          <a:p>
            <a:r>
              <a:rPr lang="en-US" dirty="0" smtClean="0"/>
              <a:t>Objectives</a:t>
            </a:r>
          </a:p>
          <a:p>
            <a:r>
              <a:rPr lang="en-US" dirty="0" smtClean="0"/>
              <a:t>Overview of Power Flow</a:t>
            </a:r>
          </a:p>
          <a:p>
            <a:r>
              <a:rPr lang="en-US" dirty="0" smtClean="0"/>
              <a:t>Major Components</a:t>
            </a:r>
          </a:p>
          <a:p>
            <a:pPr lvl="1"/>
            <a:r>
              <a:rPr lang="en-US" dirty="0" smtClean="0"/>
              <a:t>Motor / Motor Controller</a:t>
            </a:r>
          </a:p>
          <a:p>
            <a:pPr lvl="1"/>
            <a:r>
              <a:rPr lang="en-US" dirty="0" smtClean="0"/>
              <a:t>Rear Suspension</a:t>
            </a:r>
          </a:p>
          <a:p>
            <a:pPr lvl="1"/>
            <a:r>
              <a:rPr lang="en-US" dirty="0" smtClean="0"/>
              <a:t>Battery / Solar array</a:t>
            </a:r>
          </a:p>
          <a:p>
            <a:pPr lvl="1"/>
            <a:r>
              <a:rPr lang="en-US" dirty="0" smtClean="0"/>
              <a:t>MPPT / Boost Converter</a:t>
            </a:r>
          </a:p>
          <a:p>
            <a:pPr lvl="1"/>
            <a:r>
              <a:rPr lang="en-US" dirty="0" smtClean="0"/>
              <a:t>Latch / Hinge</a:t>
            </a:r>
          </a:p>
          <a:p>
            <a:pPr lvl="1"/>
            <a:r>
              <a:rPr lang="en-US" dirty="0" smtClean="0"/>
              <a:t>Bubble / Air Ventilation </a:t>
            </a:r>
          </a:p>
          <a:p>
            <a:r>
              <a:rPr lang="en-US" dirty="0" smtClean="0"/>
              <a:t>Budget</a:t>
            </a:r>
          </a:p>
          <a:p>
            <a:r>
              <a:rPr lang="en-US" dirty="0" smtClean="0"/>
              <a:t>Conclusion</a:t>
            </a:r>
          </a:p>
          <a:p>
            <a:pPr lvl="1"/>
            <a:r>
              <a:rPr lang="en-US" dirty="0" smtClean="0"/>
              <a:t>Status of Objectives</a:t>
            </a:r>
          </a:p>
          <a:p>
            <a:pPr lvl="1"/>
            <a:r>
              <a:rPr lang="en-US" dirty="0" smtClean="0"/>
              <a:t>Videos</a:t>
            </a:r>
          </a:p>
        </p:txBody>
      </p:sp>
      <p:sp>
        <p:nvSpPr>
          <p:cNvPr id="4" name="Slide Number Placeholder 3"/>
          <p:cNvSpPr>
            <a:spLocks noGrp="1"/>
          </p:cNvSpPr>
          <p:nvPr>
            <p:ph type="sldNum" sz="quarter" idx="12"/>
          </p:nvPr>
        </p:nvSpPr>
        <p:spPr/>
        <p:txBody>
          <a:bodyPr/>
          <a:lstStyle/>
          <a:p>
            <a:fld id="{A4FE5023-CA2E-471D-AD7C-F20E543AC3EB}"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Array</a:t>
            </a:r>
            <a:endParaRPr lang="en-US" dirty="0"/>
          </a:p>
        </p:txBody>
      </p:sp>
      <p:pic>
        <p:nvPicPr>
          <p:cNvPr id="7" name="Picture 2" descr="C:\Users\Jordan\Dropbox\FSU Solar Car\Current phase\Pictures\solar part of paper\Diode design.png"/>
          <p:cNvPicPr>
            <a:picLocks noChangeAspect="1" noChangeArrowheads="1"/>
          </p:cNvPicPr>
          <p:nvPr/>
        </p:nvPicPr>
        <p:blipFill>
          <a:blip r:embed="rId2" cstate="print"/>
          <a:stretch>
            <a:fillRect/>
          </a:stretch>
        </p:blipFill>
        <p:spPr bwMode="auto">
          <a:xfrm rot="10800000">
            <a:off x="304799" y="3886200"/>
            <a:ext cx="3581400" cy="2686050"/>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4626632" y="2089695"/>
            <a:ext cx="4288768" cy="4311105"/>
          </a:xfrm>
          <a:prstGeom prst="rect">
            <a:avLst/>
          </a:prstGeom>
          <a:noFill/>
          <a:ln w="9525">
            <a:noFill/>
            <a:miter lim="800000"/>
            <a:headEnd/>
            <a:tailEnd/>
          </a:ln>
        </p:spPr>
      </p:pic>
      <p:sp>
        <p:nvSpPr>
          <p:cNvPr id="6" name="Content Placeholder 5"/>
          <p:cNvSpPr>
            <a:spLocks noGrp="1"/>
          </p:cNvSpPr>
          <p:nvPr>
            <p:ph idx="1"/>
          </p:nvPr>
        </p:nvSpPr>
        <p:spPr>
          <a:xfrm>
            <a:off x="381000" y="1371600"/>
            <a:ext cx="5105400" cy="4953000"/>
          </a:xfrm>
        </p:spPr>
        <p:txBody>
          <a:bodyPr/>
          <a:lstStyle/>
          <a:p>
            <a:r>
              <a:rPr lang="en-US" dirty="0" smtClean="0"/>
              <a:t>2 Modules in a Series Panel</a:t>
            </a:r>
          </a:p>
          <a:p>
            <a:r>
              <a:rPr lang="en-US" dirty="0" smtClean="0"/>
              <a:t>31 Panels in a Parallel Array</a:t>
            </a:r>
          </a:p>
          <a:p>
            <a:pPr lvl="1">
              <a:buFont typeface="Arial" pitchFamily="34" charset="0"/>
              <a:buChar char="•"/>
            </a:pPr>
            <a:r>
              <a:rPr lang="en-US" sz="2400" dirty="0" smtClean="0"/>
              <a:t>Array Parameters</a:t>
            </a:r>
          </a:p>
          <a:p>
            <a:pPr marL="1200150" lvl="2" indent="-285750">
              <a:buFont typeface="Arial"/>
              <a:buChar char="•"/>
            </a:pPr>
            <a:r>
              <a:rPr lang="en-US" dirty="0" smtClean="0"/>
              <a:t>Voltage (OC): 40.0V</a:t>
            </a:r>
          </a:p>
          <a:p>
            <a:pPr marL="1200150" lvl="2" indent="-285750">
              <a:buFont typeface="Arial"/>
              <a:buChar char="•"/>
            </a:pPr>
            <a:r>
              <a:rPr lang="en-US" dirty="0" smtClean="0"/>
              <a:t>Current (SC): 6.5A</a:t>
            </a:r>
            <a:endParaRPr lang="en-US" dirty="0"/>
          </a:p>
        </p:txBody>
      </p:sp>
      <p:sp>
        <p:nvSpPr>
          <p:cNvPr id="9" name="Slide Number Placeholder 8"/>
          <p:cNvSpPr>
            <a:spLocks noGrp="1"/>
          </p:cNvSpPr>
          <p:nvPr>
            <p:ph type="sldNum" sz="quarter" idx="12"/>
          </p:nvPr>
        </p:nvSpPr>
        <p:spPr/>
        <p:txBody>
          <a:bodyPr/>
          <a:lstStyle/>
          <a:p>
            <a:fld id="{A4FE5023-CA2E-471D-AD7C-F20E543AC3EB}"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Completed Solar Array</a:t>
            </a:r>
            <a:endParaRPr lang="en-US" dirty="0"/>
          </a:p>
        </p:txBody>
      </p:sp>
      <p:pic>
        <p:nvPicPr>
          <p:cNvPr id="4" name="Picture 2" descr="C:\Users\Jordan\Dropbox\FSU Solar Car\Current phase\Pictures\solar part of paper\solar module placement.jpg"/>
          <p:cNvPicPr>
            <a:picLocks noChangeAspect="1" noChangeArrowheads="1"/>
          </p:cNvPicPr>
          <p:nvPr/>
        </p:nvPicPr>
        <p:blipFill>
          <a:blip r:embed="rId2" cstate="print"/>
          <a:srcRect t="26112" b="2225"/>
          <a:stretch>
            <a:fillRect/>
          </a:stretch>
        </p:blipFill>
        <p:spPr bwMode="auto">
          <a:xfrm>
            <a:off x="0" y="1524000"/>
            <a:ext cx="9224681" cy="3920490"/>
          </a:xfrm>
          <a:prstGeom prst="rect">
            <a:avLst/>
          </a:prstGeom>
          <a:noFill/>
        </p:spPr>
      </p:pic>
      <p:sp>
        <p:nvSpPr>
          <p:cNvPr id="5" name="Rectangle 4"/>
          <p:cNvSpPr/>
          <p:nvPr/>
        </p:nvSpPr>
        <p:spPr>
          <a:xfrm>
            <a:off x="-228600" y="5829181"/>
            <a:ext cx="9220200" cy="800219"/>
          </a:xfrm>
          <a:prstGeom prst="rect">
            <a:avLst/>
          </a:prstGeom>
        </p:spPr>
        <p:txBody>
          <a:bodyPr wrap="square">
            <a:spAutoFit/>
          </a:bodyPr>
          <a:lstStyle/>
          <a:p>
            <a:pPr marL="1200150" lvl="2" indent="-285750" algn="ctr"/>
            <a:r>
              <a:rPr lang="en-US" sz="2800" dirty="0" smtClean="0"/>
              <a:t>-- Completed solar array covers a total area of 4.5 m ^2</a:t>
            </a:r>
          </a:p>
          <a:p>
            <a:pPr marL="1200150" lvl="2" indent="-285750" algn="ctr"/>
            <a:endParaRPr lang="en-US" dirty="0" smtClean="0"/>
          </a:p>
        </p:txBody>
      </p:sp>
      <p:sp>
        <p:nvSpPr>
          <p:cNvPr id="6" name="Slide Number Placeholder 5"/>
          <p:cNvSpPr>
            <a:spLocks noGrp="1"/>
          </p:cNvSpPr>
          <p:nvPr>
            <p:ph type="sldNum" sz="quarter" idx="12"/>
          </p:nvPr>
        </p:nvSpPr>
        <p:spPr/>
        <p:txBody>
          <a:bodyPr/>
          <a:lstStyle/>
          <a:p>
            <a:fld id="{A4FE5023-CA2E-471D-AD7C-F20E543AC3EB}"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r>
              <a:rPr lang="en-US" dirty="0" smtClean="0"/>
              <a:t>MPPT / Boost Converter</a:t>
            </a:r>
            <a:endParaRPr lang="en-US" dirty="0"/>
          </a:p>
        </p:txBody>
      </p:sp>
      <p:sp>
        <p:nvSpPr>
          <p:cNvPr id="7" name="Oval 6"/>
          <p:cNvSpPr/>
          <p:nvPr/>
        </p:nvSpPr>
        <p:spPr>
          <a:xfrm>
            <a:off x="457200" y="3200400"/>
            <a:ext cx="24384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16844" y="1524000"/>
            <a:ext cx="9160844" cy="3810000"/>
          </a:xfrm>
          <a:prstGeom prst="rect">
            <a:avLst/>
          </a:prstGeom>
          <a:noFill/>
          <a:ln w="9525">
            <a:noFill/>
            <a:miter lim="800000"/>
            <a:headEnd/>
            <a:tailEnd/>
          </a:ln>
        </p:spPr>
      </p:pic>
      <p:cxnSp>
        <p:nvCxnSpPr>
          <p:cNvPr id="26" name="Straight Connector 25"/>
          <p:cNvCxnSpPr>
            <a:stCxn id="28" idx="6"/>
            <a:endCxn id="21" idx="5"/>
          </p:cNvCxnSpPr>
          <p:nvPr/>
        </p:nvCxnSpPr>
        <p:spPr>
          <a:xfrm flipV="1">
            <a:off x="2514600" y="3432392"/>
            <a:ext cx="2967643" cy="152060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8" idx="1"/>
            <a:endCxn id="21" idx="2"/>
          </p:cNvCxnSpPr>
          <p:nvPr/>
        </p:nvCxnSpPr>
        <p:spPr>
          <a:xfrm flipV="1">
            <a:off x="628418" y="2768163"/>
            <a:ext cx="1276582" cy="175378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304800" y="4343400"/>
            <a:ext cx="2209800" cy="121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3"/>
          <p:cNvPicPr>
            <a:picLocks noChangeAspect="1" noChangeArrowheads="1"/>
          </p:cNvPicPr>
          <p:nvPr/>
        </p:nvPicPr>
        <p:blipFill>
          <a:blip r:embed="rId3" cstate="print"/>
          <a:srcRect l="4343" t="76000" r="71535" b="-2000"/>
          <a:stretch>
            <a:fillRect/>
          </a:stretch>
        </p:blipFill>
        <p:spPr bwMode="auto">
          <a:xfrm>
            <a:off x="1905000" y="1828800"/>
            <a:ext cx="4191001" cy="1878725"/>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Slide Number Placeholder 8"/>
          <p:cNvSpPr>
            <a:spLocks noGrp="1"/>
          </p:cNvSpPr>
          <p:nvPr>
            <p:ph type="sldNum" sz="quarter" idx="12"/>
          </p:nvPr>
        </p:nvSpPr>
        <p:spPr/>
        <p:txBody>
          <a:bodyPr/>
          <a:lstStyle/>
          <a:p>
            <a:fld id="{A4FE5023-CA2E-471D-AD7C-F20E543AC3EB}"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normAutofit fontScale="90000"/>
          </a:bodyPr>
          <a:lstStyle/>
          <a:p>
            <a:r>
              <a:rPr lang="en-US" dirty="0" smtClean="0"/>
              <a:t>Max Power Point Tracker (MPPT)</a:t>
            </a:r>
            <a:br>
              <a:rPr lang="en-US" dirty="0" smtClean="0"/>
            </a:br>
            <a:r>
              <a:rPr lang="en-US" dirty="0" smtClean="0"/>
              <a:t>and Boost Converter</a:t>
            </a:r>
            <a:endParaRPr lang="en-US" dirty="0"/>
          </a:p>
        </p:txBody>
      </p:sp>
      <p:sp>
        <p:nvSpPr>
          <p:cNvPr id="25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pic>
        <p:nvPicPr>
          <p:cNvPr id="6" name="Picture 5" descr="Picture1.png"/>
          <p:cNvPicPr>
            <a:picLocks noChangeAspect="1"/>
          </p:cNvPicPr>
          <p:nvPr/>
        </p:nvPicPr>
        <p:blipFill>
          <a:blip r:embed="rId2" cstate="print"/>
          <a:srcRect b="9392"/>
          <a:stretch>
            <a:fillRect/>
          </a:stretch>
        </p:blipFill>
        <p:spPr>
          <a:xfrm>
            <a:off x="0" y="1676400"/>
            <a:ext cx="9144000" cy="4876800"/>
          </a:xfrm>
          <a:prstGeom prst="rect">
            <a:avLst/>
          </a:prstGeom>
        </p:spPr>
      </p:pic>
      <p:sp>
        <p:nvSpPr>
          <p:cNvPr id="8" name="Slide Number Placeholder 7"/>
          <p:cNvSpPr>
            <a:spLocks noGrp="1"/>
          </p:cNvSpPr>
          <p:nvPr>
            <p:ph type="sldNum" sz="quarter" idx="12"/>
          </p:nvPr>
        </p:nvSpPr>
        <p:spPr/>
        <p:txBody>
          <a:bodyPr/>
          <a:lstStyle/>
          <a:p>
            <a:fld id="{A4FE5023-CA2E-471D-AD7C-F20E543AC3EB}" type="slidenum">
              <a:rPr lang="en-US" smtClean="0"/>
              <a:pPr/>
              <a:t>23</a:t>
            </a:fld>
            <a:endParaRPr lang="en-US" dirty="0"/>
          </a:p>
        </p:txBody>
      </p:sp>
    </p:spTree>
    <p:extLst>
      <p:ext uri="{BB962C8B-B14F-4D97-AF65-F5344CB8AC3E}">
        <p14:creationId xmlns="" xmlns:p14="http://schemas.microsoft.com/office/powerpoint/2010/main" val="323319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914400"/>
            <a:ext cx="8686800" cy="1143000"/>
          </a:xfrm>
          <a:prstGeom prst="rect">
            <a:avLst/>
          </a:prstGeom>
        </p:spPr>
        <p:txBody>
          <a:bodyPr vert="horz" lIns="0" rIns="0" bIns="0" anchor="b">
            <a:normAutofit fontScale="82500" lnSpcReduction="20000"/>
          </a:bodyPr>
          <a:lstStyle/>
          <a:p>
            <a:pPr>
              <a:spcBef>
                <a:spcPct val="0"/>
              </a:spcBef>
              <a:defRPr/>
            </a:pPr>
            <a:r>
              <a:rPr lang="en-US" sz="5000" dirty="0" smtClean="0">
                <a:solidFill>
                  <a:srgbClr val="1F497D"/>
                </a:solidFill>
                <a:latin typeface="Calibri"/>
              </a:rPr>
              <a:t>Max Power Point Tracker (MPPT)</a:t>
            </a:r>
            <a:br>
              <a:rPr lang="en-US" sz="5000" dirty="0" smtClean="0">
                <a:solidFill>
                  <a:srgbClr val="1F497D"/>
                </a:solidFill>
                <a:latin typeface="Calibri"/>
              </a:rPr>
            </a:br>
            <a:r>
              <a:rPr lang="en-US" sz="5000" dirty="0" smtClean="0">
                <a:solidFill>
                  <a:srgbClr val="1F497D"/>
                </a:solidFill>
                <a:latin typeface="Calibri"/>
              </a:rPr>
              <a:t>and Boost Converter</a:t>
            </a:r>
            <a:endParaRPr lang="en-US" sz="5000" dirty="0">
              <a:solidFill>
                <a:srgbClr val="1F497D"/>
              </a:solidFill>
              <a:latin typeface="Calibri"/>
            </a:endParaRPr>
          </a:p>
        </p:txBody>
      </p:sp>
      <p:pic>
        <p:nvPicPr>
          <p:cNvPr id="5" name="Content Placeholder 3" descr="mppt boost converter.jpg"/>
          <p:cNvPicPr>
            <a:picLocks noChangeAspect="1"/>
          </p:cNvPicPr>
          <p:nvPr/>
        </p:nvPicPr>
        <p:blipFill>
          <a:blip r:embed="rId2" cstate="print"/>
          <a:srcRect l="15294" t="28235" r="10588" b="13726"/>
          <a:stretch>
            <a:fillRect/>
          </a:stretch>
        </p:blipFill>
        <p:spPr>
          <a:xfrm>
            <a:off x="1219200" y="2133600"/>
            <a:ext cx="6477000" cy="3803952"/>
          </a:xfrm>
          <a:prstGeom prst="rect">
            <a:avLst/>
          </a:prstGeom>
        </p:spPr>
      </p:pic>
      <p:sp>
        <p:nvSpPr>
          <p:cNvPr id="7" name="TextBox 6"/>
          <p:cNvSpPr txBox="1"/>
          <p:nvPr/>
        </p:nvSpPr>
        <p:spPr>
          <a:xfrm>
            <a:off x="2057400" y="6096000"/>
            <a:ext cx="4876800" cy="369332"/>
          </a:xfrm>
          <a:prstGeom prst="rect">
            <a:avLst/>
          </a:prstGeom>
          <a:noFill/>
        </p:spPr>
        <p:txBody>
          <a:bodyPr wrap="square" rtlCol="0">
            <a:spAutoFit/>
          </a:bodyPr>
          <a:lstStyle/>
          <a:p>
            <a:r>
              <a:rPr lang="en-US" dirty="0" smtClean="0">
                <a:solidFill>
                  <a:prstClr val="black"/>
                </a:solidFill>
              </a:rPr>
              <a:t>MPPT/ dc-dc Boost Converter Implementation</a:t>
            </a:r>
            <a:endParaRPr lang="en-US" dirty="0">
              <a:solidFill>
                <a:prstClr val="black"/>
              </a:solidFill>
            </a:endParaRPr>
          </a:p>
        </p:txBody>
      </p:sp>
      <p:sp>
        <p:nvSpPr>
          <p:cNvPr id="6" name="Rectangle 5"/>
          <p:cNvSpPr/>
          <p:nvPr/>
        </p:nvSpPr>
        <p:spPr>
          <a:xfrm>
            <a:off x="5029200" y="2209800"/>
            <a:ext cx="1828800" cy="707886"/>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err="1" smtClean="0">
                <a:latin typeface="Times New Roman" pitchFamily="18" charset="0"/>
                <a:cs typeface="Times New Roman" pitchFamily="18" charset="0"/>
              </a:rPr>
              <a:t>Arduino</a:t>
            </a:r>
            <a:r>
              <a:rPr lang="en-US" sz="2000" dirty="0" smtClean="0">
                <a:latin typeface="Times New Roman" pitchFamily="18" charset="0"/>
                <a:cs typeface="Times New Roman" pitchFamily="18" charset="0"/>
              </a:rPr>
              <a:t> Micro Controller</a:t>
            </a:r>
            <a:endParaRPr lang="en-US" sz="2000" dirty="0">
              <a:latin typeface="Times New Roman" pitchFamily="18" charset="0"/>
              <a:cs typeface="Times New Roman" pitchFamily="18" charset="0"/>
            </a:endParaRPr>
          </a:p>
        </p:txBody>
      </p:sp>
      <p:sp>
        <p:nvSpPr>
          <p:cNvPr id="9" name="Rectangle 8"/>
          <p:cNvSpPr/>
          <p:nvPr/>
        </p:nvSpPr>
        <p:spPr>
          <a:xfrm>
            <a:off x="1828800" y="3429000"/>
            <a:ext cx="1219200" cy="400110"/>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smtClean="0">
                <a:latin typeface="Times New Roman" pitchFamily="18" charset="0"/>
                <a:cs typeface="Times New Roman" pitchFamily="18" charset="0"/>
              </a:rPr>
              <a:t>Inductor</a:t>
            </a:r>
            <a:endParaRPr lang="en-US" sz="2000" dirty="0">
              <a:latin typeface="Times New Roman" pitchFamily="18" charset="0"/>
              <a:cs typeface="Times New Roman" pitchFamily="18" charset="0"/>
            </a:endParaRPr>
          </a:p>
        </p:txBody>
      </p:sp>
      <p:sp>
        <p:nvSpPr>
          <p:cNvPr id="10" name="Rectangle 9"/>
          <p:cNvSpPr/>
          <p:nvPr/>
        </p:nvSpPr>
        <p:spPr>
          <a:xfrm>
            <a:off x="1752600" y="5334000"/>
            <a:ext cx="1219200" cy="400110"/>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smtClean="0">
                <a:latin typeface="Times New Roman" pitchFamily="18" charset="0"/>
                <a:cs typeface="Times New Roman" pitchFamily="18" charset="0"/>
              </a:rPr>
              <a:t>Capacitor</a:t>
            </a:r>
            <a:endParaRPr lang="en-US" sz="2000" dirty="0">
              <a:latin typeface="Times New Roman" pitchFamily="18" charset="0"/>
              <a:cs typeface="Times New Roman" pitchFamily="18" charset="0"/>
            </a:endParaRPr>
          </a:p>
        </p:txBody>
      </p:sp>
      <p:sp>
        <p:nvSpPr>
          <p:cNvPr id="11" name="Rectangle 10"/>
          <p:cNvSpPr/>
          <p:nvPr/>
        </p:nvSpPr>
        <p:spPr>
          <a:xfrm>
            <a:off x="2971800" y="2133600"/>
            <a:ext cx="1371600" cy="400110"/>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smtClean="0">
                <a:latin typeface="Times New Roman" pitchFamily="18" charset="0"/>
                <a:cs typeface="Times New Roman" pitchFamily="18" charset="0"/>
              </a:rPr>
              <a:t>Transducer</a:t>
            </a:r>
            <a:endParaRPr lang="en-US" sz="2000" dirty="0">
              <a:latin typeface="Times New Roman" pitchFamily="18" charset="0"/>
              <a:cs typeface="Times New Roman" pitchFamily="18" charset="0"/>
            </a:endParaRPr>
          </a:p>
        </p:txBody>
      </p:sp>
      <p:sp>
        <p:nvSpPr>
          <p:cNvPr id="12" name="Right Arrow 11"/>
          <p:cNvSpPr/>
          <p:nvPr/>
        </p:nvSpPr>
        <p:spPr>
          <a:xfrm rot="9114816">
            <a:off x="2578891" y="2523195"/>
            <a:ext cx="356939" cy="242081"/>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3124200" y="4343400"/>
            <a:ext cx="1295400" cy="400110"/>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smtClean="0">
                <a:latin typeface="Times New Roman" pitchFamily="18" charset="0"/>
                <a:cs typeface="Times New Roman" pitchFamily="18" charset="0"/>
              </a:rPr>
              <a:t>MOSFET</a:t>
            </a:r>
            <a:endParaRPr lang="en-US" sz="2000" dirty="0">
              <a:latin typeface="Times New Roman" pitchFamily="18" charset="0"/>
              <a:cs typeface="Times New Roman" pitchFamily="18" charset="0"/>
            </a:endParaRPr>
          </a:p>
        </p:txBody>
      </p:sp>
      <p:sp>
        <p:nvSpPr>
          <p:cNvPr id="14" name="Right Arrow 13"/>
          <p:cNvSpPr/>
          <p:nvPr/>
        </p:nvSpPr>
        <p:spPr>
          <a:xfrm rot="13013826">
            <a:off x="2773614" y="4206334"/>
            <a:ext cx="396370" cy="274132"/>
          </a:xfrm>
          <a:prstGeom prst="rightArrow">
            <a:avLst>
              <a:gd name="adj1" fmla="val 36603"/>
              <a:gd name="adj2" fmla="val 50000"/>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p:cNvSpPr/>
          <p:nvPr/>
        </p:nvSpPr>
        <p:spPr>
          <a:xfrm rot="5400000">
            <a:off x="5812618" y="3039399"/>
            <a:ext cx="430260" cy="308372"/>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Slide Number Placeholder 15"/>
          <p:cNvSpPr>
            <a:spLocks noGrp="1"/>
          </p:cNvSpPr>
          <p:nvPr>
            <p:ph type="sldNum" sz="quarter" idx="12"/>
          </p:nvPr>
        </p:nvSpPr>
        <p:spPr/>
        <p:txBody>
          <a:bodyPr/>
          <a:lstStyle/>
          <a:p>
            <a:fld id="{A4FE5023-CA2E-471D-AD7C-F20E543AC3EB}" type="slidenum">
              <a:rPr lang="en-US" smtClean="0"/>
              <a:pPr/>
              <a:t>24</a:t>
            </a:fld>
            <a:endParaRPr lang="en-US" dirty="0"/>
          </a:p>
        </p:txBody>
      </p:sp>
    </p:spTree>
    <p:extLst>
      <p:ext uri="{BB962C8B-B14F-4D97-AF65-F5344CB8AC3E}">
        <p14:creationId xmlns="" xmlns:p14="http://schemas.microsoft.com/office/powerpoint/2010/main" val="2602473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Varying Irradiation</a:t>
            </a:r>
            <a:endParaRPr lang="en-US" dirty="0"/>
          </a:p>
        </p:txBody>
      </p:sp>
      <p:pic>
        <p:nvPicPr>
          <p:cNvPr id="1026" name="Picture 3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l="8826" t="4891" r="8721" b="7063"/>
          <a:stretch>
            <a:fillRect/>
          </a:stretch>
        </p:blipFill>
        <p:spPr bwMode="auto">
          <a:xfrm>
            <a:off x="381000" y="1362808"/>
            <a:ext cx="8382000" cy="435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A4FE5023-CA2E-471D-AD7C-F20E543AC3EB}" type="slidenum">
              <a:rPr lang="en-US" smtClean="0"/>
              <a:pPr/>
              <a:t>25</a:t>
            </a:fld>
            <a:endParaRPr lang="en-US" dirty="0"/>
          </a:p>
        </p:txBody>
      </p:sp>
    </p:spTree>
    <p:extLst>
      <p:ext uri="{BB962C8B-B14F-4D97-AF65-F5344CB8AC3E}">
        <p14:creationId xmlns="" xmlns:p14="http://schemas.microsoft.com/office/powerpoint/2010/main" val="3636551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 Enclosure / Air Ventilation </a:t>
            </a:r>
            <a:endParaRPr lang="en-US" dirty="0"/>
          </a:p>
        </p:txBody>
      </p:sp>
      <p:grpSp>
        <p:nvGrpSpPr>
          <p:cNvPr id="3" name="Group 6"/>
          <p:cNvGrpSpPr/>
          <p:nvPr/>
        </p:nvGrpSpPr>
        <p:grpSpPr>
          <a:xfrm>
            <a:off x="152400" y="2109434"/>
            <a:ext cx="8885215" cy="3771900"/>
            <a:chOff x="3124200" y="3505200"/>
            <a:chExt cx="6372225" cy="270510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3505200"/>
              <a:ext cx="6372225" cy="2705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3155156" y="3531066"/>
              <a:ext cx="6310312" cy="2647950"/>
            </a:xfrm>
            <a:prstGeom prst="rect">
              <a:avLst/>
            </a:prstGeom>
            <a:solidFill>
              <a:schemeClr val="accent6">
                <a:alpha val="68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rot="5400000">
            <a:off x="4160394" y="3011049"/>
            <a:ext cx="457200" cy="20424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1" name="Picture 3"/>
          <p:cNvPicPr>
            <a:picLocks noChangeAspect="1" noChangeArrowheads="1"/>
          </p:cNvPicPr>
          <p:nvPr/>
        </p:nvPicPr>
        <p:blipFill>
          <a:blip r:embed="rId3" cstate="print"/>
          <a:srcRect l="44085" t="26000" r="41774" b="56000"/>
          <a:stretch>
            <a:fillRect/>
          </a:stretch>
        </p:blipFill>
        <p:spPr bwMode="auto">
          <a:xfrm>
            <a:off x="1513588" y="4627427"/>
            <a:ext cx="2159000" cy="1005028"/>
          </a:xfrm>
          <a:prstGeom prst="ellipse">
            <a:avLst/>
          </a:prstGeom>
          <a:ln w="63500" cap="rnd">
            <a:solidFill>
              <a:srgbClr val="FF0000"/>
            </a:solidFill>
          </a:ln>
          <a:effectLst>
            <a:outerShdw blurRad="381000" dist="292100" dir="2700000" sx="-80000" sy="-18000" rotWithShape="0">
              <a:srgbClr val="000000">
                <a:alpha val="96000"/>
              </a:srgbClr>
            </a:outerShdw>
          </a:effectLst>
          <a:scene3d>
            <a:camera prst="orthographicFront"/>
            <a:lightRig rig="contrasting" dir="t">
              <a:rot lat="0" lon="0" rev="3000000"/>
            </a:lightRig>
          </a:scene3d>
          <a:sp3d contourW="7620">
            <a:bevelT w="95250" h="31750"/>
            <a:contourClr>
              <a:srgbClr val="333333"/>
            </a:contourClr>
          </a:sp3d>
        </p:spPr>
      </p:pic>
      <p:cxnSp>
        <p:nvCxnSpPr>
          <p:cNvPr id="12" name="Straight Connector 11"/>
          <p:cNvCxnSpPr>
            <a:stCxn id="10" idx="4"/>
            <a:endCxn id="11" idx="1"/>
          </p:cNvCxnSpPr>
          <p:nvPr/>
        </p:nvCxnSpPr>
        <p:spPr>
          <a:xfrm flipH="1">
            <a:off x="1829766" y="4032255"/>
            <a:ext cx="1538022" cy="7423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 idx="7"/>
            <a:endCxn id="11" idx="6"/>
          </p:cNvCxnSpPr>
          <p:nvPr/>
        </p:nvCxnSpPr>
        <p:spPr>
          <a:xfrm flipH="1">
            <a:off x="3672588" y="4193900"/>
            <a:ext cx="1438508" cy="93604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6" idx="6"/>
            <a:endCxn id="17" idx="7"/>
          </p:cNvCxnSpPr>
          <p:nvPr/>
        </p:nvCxnSpPr>
        <p:spPr>
          <a:xfrm>
            <a:off x="6362700" y="4017687"/>
            <a:ext cx="920987" cy="6838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6" idx="2"/>
            <a:endCxn id="17" idx="2"/>
          </p:cNvCxnSpPr>
          <p:nvPr/>
        </p:nvCxnSpPr>
        <p:spPr>
          <a:xfrm>
            <a:off x="5410200" y="4017687"/>
            <a:ext cx="533400" cy="116065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410200" y="3557233"/>
            <a:ext cx="952500" cy="9209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p:cNvPicPr>
            <a:picLocks noChangeAspect="1" noChangeArrowheads="1"/>
          </p:cNvPicPr>
          <p:nvPr/>
        </p:nvPicPr>
        <p:blipFill>
          <a:blip r:embed="rId3" cstate="print"/>
          <a:srcRect l="13309" t="62000" r="65064" b="16000"/>
          <a:stretch>
            <a:fillRect/>
          </a:stretch>
        </p:blipFill>
        <p:spPr bwMode="auto">
          <a:xfrm>
            <a:off x="5943600" y="4504006"/>
            <a:ext cx="1570009" cy="1348666"/>
          </a:xfrm>
          <a:prstGeom prst="ellipse">
            <a:avLst/>
          </a:prstGeom>
          <a:ln w="63500" cap="rnd">
            <a:solidFill>
              <a:srgbClr val="FF0000"/>
            </a:solidFill>
          </a:ln>
          <a:effectLst>
            <a:outerShdw blurRad="381000" dist="292100" dir="2700000" sx="-80000" sy="-18000" rotWithShape="0">
              <a:srgbClr val="000000">
                <a:alpha val="96000"/>
              </a:srgbClr>
            </a:outerShdw>
          </a:effectLst>
          <a:scene3d>
            <a:camera prst="orthographicFront"/>
            <a:lightRig rig="contrasting" dir="t">
              <a:rot lat="0" lon="0" rev="3000000"/>
            </a:lightRig>
          </a:scene3d>
          <a:sp3d contourW="7620">
            <a:bevelT w="95250" h="31750"/>
            <a:contourClr>
              <a:srgbClr val="333333"/>
            </a:contourClr>
          </a:sp3d>
        </p:spPr>
      </p:pic>
      <p:sp>
        <p:nvSpPr>
          <p:cNvPr id="20" name="Oval 19"/>
          <p:cNvSpPr/>
          <p:nvPr/>
        </p:nvSpPr>
        <p:spPr>
          <a:xfrm>
            <a:off x="1513588" y="4656843"/>
            <a:ext cx="2159000" cy="94027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1" name="TextBox 20"/>
          <p:cNvSpPr txBox="1"/>
          <p:nvPr/>
        </p:nvSpPr>
        <p:spPr>
          <a:xfrm>
            <a:off x="1593128" y="4888468"/>
            <a:ext cx="1980863" cy="369332"/>
          </a:xfrm>
          <a:prstGeom prst="rect">
            <a:avLst/>
          </a:prstGeom>
          <a:noFill/>
        </p:spPr>
        <p:txBody>
          <a:bodyPr wrap="none" rtlCol="0">
            <a:spAutoFit/>
          </a:bodyPr>
          <a:lstStyle/>
          <a:p>
            <a:r>
              <a:rPr lang="en-US" b="1" dirty="0" smtClean="0"/>
              <a:t>Driver Encasement</a:t>
            </a:r>
            <a:endParaRPr lang="en-US" b="1" dirty="0"/>
          </a:p>
        </p:txBody>
      </p:sp>
      <p:sp>
        <p:nvSpPr>
          <p:cNvPr id="22" name="Oval 21"/>
          <p:cNvSpPr/>
          <p:nvPr/>
        </p:nvSpPr>
        <p:spPr>
          <a:xfrm>
            <a:off x="5966604" y="4513377"/>
            <a:ext cx="1524000" cy="134558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6362700" y="4598013"/>
            <a:ext cx="71682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079528" y="4598013"/>
            <a:ext cx="0" cy="11169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p:cNvCxnSpPr/>
          <p:nvPr/>
        </p:nvCxnSpPr>
        <p:spPr>
          <a:xfrm flipH="1">
            <a:off x="6317528" y="5715000"/>
            <a:ext cx="76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29" name="Rectangle 1028"/>
          <p:cNvSpPr/>
          <p:nvPr/>
        </p:nvSpPr>
        <p:spPr>
          <a:xfrm>
            <a:off x="6241328" y="4800600"/>
            <a:ext cx="838200" cy="76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Air Vent</a:t>
            </a:r>
            <a:endParaRPr lang="en-US" b="1" dirty="0">
              <a:solidFill>
                <a:schemeClr val="tx1"/>
              </a:solidFill>
            </a:endParaRPr>
          </a:p>
        </p:txBody>
      </p:sp>
      <p:cxnSp>
        <p:nvCxnSpPr>
          <p:cNvPr id="1031" name="Straight Connector 1030"/>
          <p:cNvCxnSpPr>
            <a:stCxn id="1029" idx="3"/>
            <a:endCxn id="17" idx="6"/>
          </p:cNvCxnSpPr>
          <p:nvPr/>
        </p:nvCxnSpPr>
        <p:spPr>
          <a:xfrm flipV="1">
            <a:off x="7079528" y="5178339"/>
            <a:ext cx="434081" cy="32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5943599" y="4498597"/>
            <a:ext cx="1570009" cy="1345587"/>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2"/>
          </p:nvPr>
        </p:nvSpPr>
        <p:spPr/>
        <p:txBody>
          <a:bodyPr/>
          <a:lstStyle/>
          <a:p>
            <a:fld id="{A4FE5023-CA2E-471D-AD7C-F20E543AC3EB}"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 Enclosure</a:t>
            </a:r>
            <a:endParaRPr lang="en-US" dirty="0"/>
          </a:p>
        </p:txBody>
      </p:sp>
      <p:sp>
        <p:nvSpPr>
          <p:cNvPr id="3" name="Content Placeholder 2"/>
          <p:cNvSpPr>
            <a:spLocks noGrp="1"/>
          </p:cNvSpPr>
          <p:nvPr>
            <p:ph idx="1"/>
          </p:nvPr>
        </p:nvSpPr>
        <p:spPr>
          <a:xfrm>
            <a:off x="457200" y="1828800"/>
            <a:ext cx="3962400" cy="4525963"/>
          </a:xfrm>
        </p:spPr>
        <p:txBody>
          <a:bodyPr/>
          <a:lstStyle/>
          <a:p>
            <a:r>
              <a:rPr lang="en-US" sz="2800" dirty="0" smtClean="0"/>
              <a:t>Increase aerodynamic profile</a:t>
            </a:r>
            <a:br>
              <a:rPr lang="en-US" sz="2800" dirty="0" smtClean="0"/>
            </a:br>
            <a:endParaRPr lang="en-US" sz="2800" dirty="0" smtClean="0"/>
          </a:p>
          <a:p>
            <a:r>
              <a:rPr lang="en-US" sz="2800" dirty="0" smtClean="0"/>
              <a:t>Protection from debris and insects</a:t>
            </a:r>
            <a:br>
              <a:rPr lang="en-US" sz="2800" dirty="0" smtClean="0"/>
            </a:br>
            <a:endParaRPr lang="en-US" sz="2800" dirty="0" smtClean="0"/>
          </a:p>
          <a:p>
            <a:r>
              <a:rPr lang="en-US" sz="2800" dirty="0" smtClean="0"/>
              <a:t>Keep driver shaded from sun</a:t>
            </a:r>
          </a:p>
          <a:p>
            <a:pPr marL="0" indent="0">
              <a:buNone/>
            </a:pPr>
            <a:endParaRPr lang="en-US" dirty="0" smtClean="0"/>
          </a:p>
          <a:p>
            <a:endParaRPr lang="en-US" dirty="0"/>
          </a:p>
        </p:txBody>
      </p:sp>
      <p:pic>
        <p:nvPicPr>
          <p:cNvPr id="4" name="Picture 3" descr="seat and hood scoop.jpg"/>
          <p:cNvPicPr>
            <a:picLocks noChangeAspect="1"/>
          </p:cNvPicPr>
          <p:nvPr/>
        </p:nvPicPr>
        <p:blipFill>
          <a:blip r:embed="rId2" cstate="print"/>
          <a:srcRect t="20000"/>
          <a:stretch>
            <a:fillRect/>
          </a:stretch>
        </p:blipFill>
        <p:spPr>
          <a:xfrm>
            <a:off x="4696437" y="1828800"/>
            <a:ext cx="4000500" cy="4267200"/>
          </a:xfrm>
          <a:prstGeom prst="rect">
            <a:avLst/>
          </a:prstGeom>
          <a:ln>
            <a:solidFill>
              <a:schemeClr val="tx1"/>
            </a:solidFill>
          </a:ln>
        </p:spPr>
      </p:pic>
      <p:sp>
        <p:nvSpPr>
          <p:cNvPr id="5" name="Title 1"/>
          <p:cNvSpPr txBox="1">
            <a:spLocks/>
          </p:cNvSpPr>
          <p:nvPr/>
        </p:nvSpPr>
        <p:spPr>
          <a:xfrm>
            <a:off x="-2514600" y="1524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dirty="0"/>
          </a:p>
        </p:txBody>
      </p:sp>
      <p:sp>
        <p:nvSpPr>
          <p:cNvPr id="6" name="Slide Number Placeholder 5"/>
          <p:cNvSpPr>
            <a:spLocks noGrp="1"/>
          </p:cNvSpPr>
          <p:nvPr>
            <p:ph type="sldNum" sz="quarter" idx="12"/>
          </p:nvPr>
        </p:nvSpPr>
        <p:spPr/>
        <p:txBody>
          <a:bodyPr/>
          <a:lstStyle/>
          <a:p>
            <a:fld id="{A4FE5023-CA2E-471D-AD7C-F20E543AC3EB}" type="slidenum">
              <a:rPr lang="en-US" smtClean="0"/>
              <a:pPr/>
              <a:t>27</a:t>
            </a:fld>
            <a:endParaRPr lang="en-US" dirty="0"/>
          </a:p>
        </p:txBody>
      </p:sp>
    </p:spTree>
    <p:extLst>
      <p:ext uri="{BB962C8B-B14F-4D97-AF65-F5344CB8AC3E}">
        <p14:creationId xmlns:p14="http://schemas.microsoft.com/office/powerpoint/2010/main" xmlns="" val="7769357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 Enclosure, cont.</a:t>
            </a:r>
            <a:endParaRPr lang="en-US" dirty="0"/>
          </a:p>
        </p:txBody>
      </p:sp>
      <p:pic>
        <p:nvPicPr>
          <p:cNvPr id="2050" name="Picture 9" descr="Description: https://lh6.googleusercontent.com/2wrH76OVu9PWSKZ0kl0lX7BCimFEIdFvmwxdC-Lf_GKPRIuAyeMdKMj62xnxJEukWkQJgil92X3iLexUti36A6kHFXeTy0NW2GJfJHQLuD8-R5idog"/>
          <p:cNvPicPr>
            <a:picLocks noChangeAspect="1" noChangeArrowheads="1"/>
          </p:cNvPicPr>
          <p:nvPr/>
        </p:nvPicPr>
        <p:blipFill>
          <a:blip r:embed="rId2" cstate="print">
            <a:extLst>
              <a:ext uri="{28A0092B-C50C-407E-A947-70E740481C1C}">
                <a14:useLocalDpi xmlns:a14="http://schemas.microsoft.com/office/drawing/2010/main" xmlns="" val="0"/>
              </a:ext>
            </a:extLst>
          </a:blip>
          <a:srcRect t="11765" r="4540" b="3922"/>
          <a:stretch>
            <a:fillRect/>
          </a:stretch>
        </p:blipFill>
        <p:spPr bwMode="auto">
          <a:xfrm>
            <a:off x="1524000" y="2667000"/>
            <a:ext cx="610486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152400" y="1371600"/>
            <a:ext cx="8686800" cy="1524000"/>
          </a:xfrm>
        </p:spPr>
        <p:txBody>
          <a:bodyPr>
            <a:normAutofit lnSpcReduction="10000"/>
          </a:bodyPr>
          <a:lstStyle/>
          <a:p>
            <a:r>
              <a:rPr lang="en-US" sz="2800" dirty="0" smtClean="0"/>
              <a:t>COMSOL simulation of airflow over one of the proposed bubble designs</a:t>
            </a:r>
            <a:endParaRPr lang="en-US" sz="2800" b="1" dirty="0" smtClean="0"/>
          </a:p>
          <a:p>
            <a:r>
              <a:rPr lang="en-US" sz="2800" dirty="0" smtClean="0"/>
              <a:t>Wind velocity = 20 m/s</a:t>
            </a:r>
            <a:r>
              <a:rPr lang="en-US" dirty="0" smtClean="0"/>
              <a:t>	</a:t>
            </a:r>
          </a:p>
          <a:p>
            <a:pPr marL="457200" lvl="1" indent="0">
              <a:buNone/>
            </a:pPr>
            <a:endParaRPr lang="en-US" dirty="0" smtClean="0"/>
          </a:p>
          <a:p>
            <a:pPr marL="457200" lvl="1" indent="0">
              <a:buNone/>
            </a:pPr>
            <a:endParaRPr lang="en-US" dirty="0"/>
          </a:p>
          <a:p>
            <a:pPr marL="457200" lvl="1" indent="0">
              <a:buNone/>
            </a:pPr>
            <a:endParaRPr lang="en-US" dirty="0" smtClean="0"/>
          </a:p>
          <a:p>
            <a:pPr marL="0" indent="0">
              <a:buNone/>
            </a:pPr>
            <a:endParaRPr lang="en-US" dirty="0" smtClean="0"/>
          </a:p>
          <a:p>
            <a:endParaRPr lang="en-US" dirty="0"/>
          </a:p>
        </p:txBody>
      </p:sp>
      <p:sp>
        <p:nvSpPr>
          <p:cNvPr id="5" name="Slide Number Placeholder 4"/>
          <p:cNvSpPr>
            <a:spLocks noGrp="1"/>
          </p:cNvSpPr>
          <p:nvPr>
            <p:ph type="sldNum" sz="quarter" idx="12"/>
          </p:nvPr>
        </p:nvSpPr>
        <p:spPr/>
        <p:txBody>
          <a:bodyPr/>
          <a:lstStyle/>
          <a:p>
            <a:fld id="{A4FE5023-CA2E-471D-AD7C-F20E543AC3EB}" type="slidenum">
              <a:rPr lang="en-US" smtClean="0"/>
              <a:pPr/>
              <a:t>28</a:t>
            </a:fld>
            <a:endParaRPr lang="en-US" dirty="0"/>
          </a:p>
        </p:txBody>
      </p:sp>
    </p:spTree>
    <p:extLst>
      <p:ext uri="{BB962C8B-B14F-4D97-AF65-F5344CB8AC3E}">
        <p14:creationId xmlns:p14="http://schemas.microsoft.com/office/powerpoint/2010/main" xmlns="" val="1717210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Driver </a:t>
            </a:r>
            <a:r>
              <a:rPr lang="en-US" dirty="0" smtClean="0"/>
              <a:t>Enclosure, cont.</a:t>
            </a:r>
            <a:endParaRPr lang="en-US" dirty="0"/>
          </a:p>
        </p:txBody>
      </p:sp>
      <p:sp>
        <p:nvSpPr>
          <p:cNvPr id="3" name="Content Placeholder 2"/>
          <p:cNvSpPr>
            <a:spLocks noGrp="1"/>
          </p:cNvSpPr>
          <p:nvPr>
            <p:ph idx="1"/>
          </p:nvPr>
        </p:nvSpPr>
        <p:spPr>
          <a:xfrm>
            <a:off x="228600" y="1524000"/>
            <a:ext cx="4343400" cy="1904999"/>
          </a:xfrm>
        </p:spPr>
        <p:txBody>
          <a:bodyPr>
            <a:noAutofit/>
          </a:bodyPr>
          <a:lstStyle/>
          <a:p>
            <a:r>
              <a:rPr lang="en-US" sz="2800" dirty="0" smtClean="0"/>
              <a:t>Final design</a:t>
            </a:r>
            <a:br>
              <a:rPr lang="en-US" sz="2800" dirty="0" smtClean="0"/>
            </a:br>
            <a:endParaRPr lang="en-US" sz="2800" dirty="0" smtClean="0"/>
          </a:p>
          <a:p>
            <a:r>
              <a:rPr lang="en-US" sz="2800" dirty="0" smtClean="0"/>
              <a:t>Old bubble modified to reduce costs</a:t>
            </a:r>
            <a:endParaRPr lang="en-US" sz="2800" dirty="0"/>
          </a:p>
        </p:txBody>
      </p:sp>
      <p:sp>
        <p:nvSpPr>
          <p:cNvPr id="4" name="Content Placeholder 2"/>
          <p:cNvSpPr txBox="1">
            <a:spLocks/>
          </p:cNvSpPr>
          <p:nvPr/>
        </p:nvSpPr>
        <p:spPr>
          <a:xfrm>
            <a:off x="4876800" y="1752600"/>
            <a:ext cx="3657600" cy="19049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FF0000"/>
                </a:solidFill>
              </a:rPr>
              <a:t>PICTURE OF BUBBLE WITH ONLY THE $200 BASE</a:t>
            </a:r>
            <a:endParaRPr lang="en-US" sz="2400" dirty="0">
              <a:solidFill>
                <a:srgbClr val="FF0000"/>
              </a:solidFill>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4112531"/>
            <a:ext cx="3886200" cy="255222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Content Placeholder 2"/>
          <p:cNvSpPr txBox="1">
            <a:spLocks/>
          </p:cNvSpPr>
          <p:nvPr/>
        </p:nvSpPr>
        <p:spPr>
          <a:xfrm>
            <a:off x="4572000" y="4267200"/>
            <a:ext cx="4376257" cy="2362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Modified for seat and driver clearance</a:t>
            </a:r>
            <a:br>
              <a:rPr lang="en-US" sz="2800" dirty="0" smtClean="0"/>
            </a:br>
            <a:endParaRPr lang="en-US" sz="2800" dirty="0" smtClean="0"/>
          </a:p>
          <a:p>
            <a:r>
              <a:rPr lang="en-US" sz="2800" dirty="0" smtClean="0"/>
              <a:t>Mounted for modularity and future modifications</a:t>
            </a:r>
          </a:p>
        </p:txBody>
      </p:sp>
      <p:sp>
        <p:nvSpPr>
          <p:cNvPr id="5" name="Rectangle 4"/>
          <p:cNvSpPr/>
          <p:nvPr/>
        </p:nvSpPr>
        <p:spPr>
          <a:xfrm>
            <a:off x="4724400" y="1524000"/>
            <a:ext cx="3962400" cy="228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91542" y="1371600"/>
            <a:ext cx="4223858" cy="24511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Slide Number Placeholder 8"/>
          <p:cNvSpPr>
            <a:spLocks noGrp="1"/>
          </p:cNvSpPr>
          <p:nvPr>
            <p:ph type="sldNum" sz="quarter" idx="12"/>
          </p:nvPr>
        </p:nvSpPr>
        <p:spPr/>
        <p:txBody>
          <a:bodyPr/>
          <a:lstStyle/>
          <a:p>
            <a:fld id="{A4FE5023-CA2E-471D-AD7C-F20E543AC3EB}" type="slidenum">
              <a:rPr lang="en-US" smtClean="0"/>
              <a:pPr/>
              <a:t>29</a:t>
            </a:fld>
            <a:endParaRPr lang="en-US" dirty="0"/>
          </a:p>
        </p:txBody>
      </p:sp>
    </p:spTree>
    <p:extLst>
      <p:ext uri="{BB962C8B-B14F-4D97-AF65-F5344CB8AC3E}">
        <p14:creationId xmlns:p14="http://schemas.microsoft.com/office/powerpoint/2010/main" xmlns="" val="13584135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Components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Vehicle capable of solar charging</a:t>
            </a:r>
          </a:p>
          <a:p>
            <a:pPr lvl="1"/>
            <a:r>
              <a:rPr lang="en-US" dirty="0" smtClean="0"/>
              <a:t>Max </a:t>
            </a:r>
            <a:r>
              <a:rPr lang="en-US" dirty="0"/>
              <a:t>P</a:t>
            </a:r>
            <a:r>
              <a:rPr lang="en-US" dirty="0" smtClean="0"/>
              <a:t>ower Point </a:t>
            </a:r>
          </a:p>
          <a:p>
            <a:pPr lvl="1"/>
            <a:r>
              <a:rPr lang="en-US" dirty="0" smtClean="0"/>
              <a:t>Solar Array/protection circuit	  </a:t>
            </a:r>
          </a:p>
          <a:p>
            <a:pPr marL="514350" indent="-514350">
              <a:buFont typeface="+mj-lt"/>
              <a:buAutoNum type="arabicPeriod"/>
            </a:pPr>
            <a:r>
              <a:rPr lang="en-US" dirty="0"/>
              <a:t>Implement regenerative </a:t>
            </a:r>
            <a:r>
              <a:rPr lang="en-US" dirty="0" smtClean="0"/>
              <a:t>braking </a:t>
            </a:r>
          </a:p>
          <a:p>
            <a:pPr marL="514350" indent="-514350">
              <a:buFont typeface="+mj-lt"/>
              <a:buAutoNum type="arabicPeriod"/>
            </a:pPr>
            <a:r>
              <a:rPr lang="en-US" dirty="0"/>
              <a:t>Latch and hinge system </a:t>
            </a:r>
            <a:endParaRPr lang="en-US" dirty="0" smtClean="0"/>
          </a:p>
          <a:p>
            <a:pPr marL="514350" indent="-514350">
              <a:buFont typeface="+mj-lt"/>
              <a:buAutoNum type="arabicPeriod"/>
            </a:pPr>
            <a:r>
              <a:rPr lang="en-US" dirty="0"/>
              <a:t>Driver enclosure </a:t>
            </a:r>
            <a:r>
              <a:rPr lang="en-US" dirty="0" smtClean="0"/>
              <a:t>/ Air Circulation</a:t>
            </a:r>
          </a:p>
          <a:p>
            <a:pPr marL="514350" indent="-514350">
              <a:buFont typeface="+mj-lt"/>
              <a:buAutoNum type="arabicPeriod"/>
            </a:pPr>
            <a:r>
              <a:rPr lang="en-US" dirty="0"/>
              <a:t>Rear arm suspension &amp; Motor mount </a:t>
            </a:r>
            <a:endParaRPr lang="en-US" dirty="0" smtClean="0"/>
          </a:p>
          <a:p>
            <a:pPr marL="0" indent="0">
              <a:buNone/>
            </a:pPr>
            <a:endParaRPr lang="en-US" dirty="0" smtClean="0"/>
          </a:p>
          <a:p>
            <a:pPr marL="514350" indent="-514350">
              <a:buFont typeface="+mj-lt"/>
              <a:buAutoNum type="arabicPeriod"/>
            </a:pPr>
            <a:endParaRPr lang="en-US" dirty="0" smtClean="0"/>
          </a:p>
          <a:p>
            <a:endParaRPr lang="en-US" dirty="0"/>
          </a:p>
        </p:txBody>
      </p:sp>
      <p:sp>
        <p:nvSpPr>
          <p:cNvPr id="4" name="Slide Number Placeholder 3"/>
          <p:cNvSpPr>
            <a:spLocks noGrp="1"/>
          </p:cNvSpPr>
          <p:nvPr>
            <p:ph type="sldNum" sz="quarter" idx="12"/>
          </p:nvPr>
        </p:nvSpPr>
        <p:spPr/>
        <p:txBody>
          <a:bodyPr/>
          <a:lstStyle/>
          <a:p>
            <a:fld id="{A4FE5023-CA2E-471D-AD7C-F20E543AC3EB}"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Air Ventilation</a:t>
            </a:r>
            <a:endParaRPr lang="en-US" dirty="0"/>
          </a:p>
        </p:txBody>
      </p:sp>
      <p:sp>
        <p:nvSpPr>
          <p:cNvPr id="4" name="Content Placeholder 2"/>
          <p:cNvSpPr txBox="1">
            <a:spLocks/>
          </p:cNvSpPr>
          <p:nvPr/>
        </p:nvSpPr>
        <p:spPr>
          <a:xfrm>
            <a:off x="1066800" y="4114800"/>
            <a:ext cx="7620000" cy="2514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Uses no electrical energy from the system</a:t>
            </a:r>
            <a:br>
              <a:rPr lang="en-US" sz="2800" dirty="0" smtClean="0"/>
            </a:br>
            <a:endParaRPr lang="en-US" sz="2800" dirty="0" smtClean="0"/>
          </a:p>
          <a:p>
            <a:r>
              <a:rPr lang="en-US" sz="2800" dirty="0" smtClean="0"/>
              <a:t>Adds negligible weight</a:t>
            </a:r>
            <a:br>
              <a:rPr lang="en-US" sz="2800" dirty="0" smtClean="0"/>
            </a:br>
            <a:endParaRPr lang="en-US" sz="2800" dirty="0" smtClean="0"/>
          </a:p>
          <a:p>
            <a:r>
              <a:rPr lang="en-US" sz="2800" dirty="0" smtClean="0"/>
              <a:t>Easy to implement</a:t>
            </a:r>
          </a:p>
          <a:p>
            <a:pPr marL="0" indent="0">
              <a:buFont typeface="Arial" pitchFamily="34" charset="0"/>
              <a:buNone/>
            </a:pPr>
            <a:endParaRPr lang="en-US" dirty="0" smtClean="0"/>
          </a:p>
          <a:p>
            <a:endParaRPr lang="en-US" dirty="0"/>
          </a:p>
        </p:txBody>
      </p:sp>
      <p:sp>
        <p:nvSpPr>
          <p:cNvPr id="5" name="Title 1"/>
          <p:cNvSpPr txBox="1">
            <a:spLocks/>
          </p:cNvSpPr>
          <p:nvPr/>
        </p:nvSpPr>
        <p:spPr>
          <a:xfrm>
            <a:off x="-3352800" y="403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dirty="0"/>
          </a:p>
        </p:txBody>
      </p:sp>
      <p:pic>
        <p:nvPicPr>
          <p:cNvPr id="4097" name="Picture 38" descr="Description: Description: finished solar module mounting"/>
          <p:cNvPicPr>
            <a:picLocks noChangeAspect="1" noChangeArrowheads="1"/>
          </p:cNvPicPr>
          <p:nvPr/>
        </p:nvPicPr>
        <p:blipFill>
          <a:blip r:embed="rId2" cstate="print">
            <a:extLst>
              <a:ext uri="{28A0092B-C50C-407E-A947-70E740481C1C}">
                <a14:useLocalDpi xmlns:a14="http://schemas.microsoft.com/office/drawing/2010/main" xmlns="" val="0"/>
              </a:ext>
            </a:extLst>
          </a:blip>
          <a:srcRect t="18716"/>
          <a:stretch>
            <a:fillRect/>
          </a:stretch>
        </p:blipFill>
        <p:spPr bwMode="auto">
          <a:xfrm>
            <a:off x="1371600" y="1066800"/>
            <a:ext cx="6019800" cy="29366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6" name="Freeform 2"/>
          <p:cNvSpPr>
            <a:spLocks/>
          </p:cNvSpPr>
          <p:nvPr/>
        </p:nvSpPr>
        <p:spPr bwMode="auto">
          <a:xfrm rot="-5400000">
            <a:off x="4233863" y="2454274"/>
            <a:ext cx="492125" cy="425450"/>
          </a:xfrm>
          <a:custGeom>
            <a:avLst/>
            <a:gdLst>
              <a:gd name="T0" fmla="*/ 0 w 210820"/>
              <a:gd name="T1" fmla="*/ 252730 h 252730"/>
              <a:gd name="T2" fmla="*/ 52705 w 210820"/>
              <a:gd name="T3" fmla="*/ 0 h 252730"/>
              <a:gd name="T4" fmla="*/ 158115 w 210820"/>
              <a:gd name="T5" fmla="*/ 0 h 252730"/>
              <a:gd name="T6" fmla="*/ 210820 w 210820"/>
              <a:gd name="T7" fmla="*/ 252730 h 252730"/>
              <a:gd name="T8" fmla="*/ 0 w 210820"/>
              <a:gd name="T9" fmla="*/ 252730 h 2527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820" h="252730">
                <a:moveTo>
                  <a:pt x="0" y="252730"/>
                </a:moveTo>
                <a:lnTo>
                  <a:pt x="52705" y="0"/>
                </a:lnTo>
                <a:lnTo>
                  <a:pt x="158115" y="0"/>
                </a:lnTo>
                <a:lnTo>
                  <a:pt x="210820" y="252730"/>
                </a:lnTo>
                <a:lnTo>
                  <a:pt x="0" y="252730"/>
                </a:lnTo>
                <a:close/>
              </a:path>
            </a:pathLst>
          </a:custGeom>
          <a:solidFill>
            <a:srgbClr val="FF0000"/>
          </a:solidFill>
          <a:ln w="254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Slide Number Placeholder 8"/>
          <p:cNvSpPr>
            <a:spLocks noGrp="1"/>
          </p:cNvSpPr>
          <p:nvPr>
            <p:ph type="sldNum" sz="quarter" idx="12"/>
          </p:nvPr>
        </p:nvSpPr>
        <p:spPr/>
        <p:txBody>
          <a:bodyPr/>
          <a:lstStyle/>
          <a:p>
            <a:fld id="{A4FE5023-CA2E-471D-AD7C-F20E543AC3EB}" type="slidenum">
              <a:rPr lang="en-US" smtClean="0"/>
              <a:pPr/>
              <a:t>30</a:t>
            </a:fld>
            <a:endParaRPr lang="en-US" dirty="0"/>
          </a:p>
        </p:txBody>
      </p:sp>
    </p:spTree>
    <p:extLst>
      <p:ext uri="{BB962C8B-B14F-4D97-AF65-F5344CB8AC3E}">
        <p14:creationId xmlns:p14="http://schemas.microsoft.com/office/powerpoint/2010/main" xmlns="" val="3994928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10600" cy="4068763"/>
          </a:xfrm>
        </p:spPr>
        <p:txBody>
          <a:bodyPr>
            <a:normAutofit/>
          </a:bodyPr>
          <a:lstStyle/>
          <a:p>
            <a:r>
              <a:rPr lang="en-US" sz="2800" dirty="0" smtClean="0"/>
              <a:t>Hood scoop adds minimal drag</a:t>
            </a:r>
          </a:p>
          <a:p>
            <a:r>
              <a:rPr lang="en-US" sz="2800" dirty="0" smtClean="0"/>
              <a:t>Front centered hood scoop adds 0.169 kg/s mass air flow to cabin</a:t>
            </a:r>
          </a:p>
          <a:p>
            <a:endParaRPr lang="en-US" sz="2800" dirty="0" smtClean="0"/>
          </a:p>
        </p:txBody>
      </p:sp>
      <p:sp>
        <p:nvSpPr>
          <p:cNvPr id="4" name="Title 1"/>
          <p:cNvSpPr>
            <a:spLocks noGrp="1"/>
          </p:cNvSpPr>
          <p:nvPr>
            <p:ph type="title"/>
          </p:nvPr>
        </p:nvSpPr>
        <p:spPr/>
        <p:txBody>
          <a:bodyPr/>
          <a:lstStyle/>
          <a:p>
            <a:r>
              <a:rPr lang="en-US" dirty="0" smtClean="0"/>
              <a:t>Air Ventilation, cont.</a:t>
            </a:r>
            <a:endParaRPr lang="en-US" dirty="0"/>
          </a:p>
        </p:txBody>
      </p:sp>
      <p:pic>
        <p:nvPicPr>
          <p:cNvPr id="6151"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3429000"/>
            <a:ext cx="7391400" cy="31045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Content Placeholder 2"/>
          <p:cNvSpPr txBox="1">
            <a:spLocks/>
          </p:cNvSpPr>
          <p:nvPr/>
        </p:nvSpPr>
        <p:spPr>
          <a:xfrm>
            <a:off x="0" y="4648200"/>
            <a:ext cx="3810000" cy="2367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p>
        </p:txBody>
      </p:sp>
      <p:sp>
        <p:nvSpPr>
          <p:cNvPr id="6" name="Slide Number Placeholder 5"/>
          <p:cNvSpPr>
            <a:spLocks noGrp="1"/>
          </p:cNvSpPr>
          <p:nvPr>
            <p:ph type="sldNum" sz="quarter" idx="12"/>
          </p:nvPr>
        </p:nvSpPr>
        <p:spPr/>
        <p:txBody>
          <a:bodyPr/>
          <a:lstStyle/>
          <a:p>
            <a:fld id="{A4FE5023-CA2E-471D-AD7C-F20E543AC3EB}" type="slidenum">
              <a:rPr lang="en-US" smtClean="0"/>
              <a:pPr/>
              <a:t>31</a:t>
            </a:fld>
            <a:endParaRPr lang="en-US" dirty="0"/>
          </a:p>
        </p:txBody>
      </p:sp>
    </p:spTree>
    <p:extLst>
      <p:ext uri="{BB962C8B-B14F-4D97-AF65-F5344CB8AC3E}">
        <p14:creationId xmlns:p14="http://schemas.microsoft.com/office/powerpoint/2010/main" xmlns="" val="18685199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dirty="0" smtClean="0"/>
              <a:t>Latch / Hinge</a:t>
            </a:r>
            <a:endParaRPr lang="en-US" dirty="0"/>
          </a:p>
        </p:txBody>
      </p:sp>
      <p:sp>
        <p:nvSpPr>
          <p:cNvPr id="6" name="Oval 5"/>
          <p:cNvSpPr/>
          <p:nvPr/>
        </p:nvSpPr>
        <p:spPr>
          <a:xfrm>
            <a:off x="457200" y="4724400"/>
            <a:ext cx="24384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0" y="2133600"/>
            <a:ext cx="9160844" cy="3810000"/>
          </a:xfrm>
          <a:prstGeom prst="rect">
            <a:avLst/>
          </a:prstGeom>
          <a:noFill/>
          <a:ln w="9525">
            <a:noFill/>
            <a:miter lim="800000"/>
            <a:headEnd/>
            <a:tailEnd/>
          </a:ln>
        </p:spPr>
      </p:pic>
      <p:sp>
        <p:nvSpPr>
          <p:cNvPr id="11" name="Oval 10"/>
          <p:cNvSpPr/>
          <p:nvPr/>
        </p:nvSpPr>
        <p:spPr>
          <a:xfrm>
            <a:off x="152400" y="1981200"/>
            <a:ext cx="86868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Oval 24"/>
          <p:cNvSpPr/>
          <p:nvPr/>
        </p:nvSpPr>
        <p:spPr>
          <a:xfrm>
            <a:off x="8763000" y="3657600"/>
            <a:ext cx="6096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5400000">
            <a:off x="4800600" y="5410200"/>
            <a:ext cx="6096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4" name="Oval 23"/>
          <p:cNvSpPr/>
          <p:nvPr/>
        </p:nvSpPr>
        <p:spPr>
          <a:xfrm rot="5400000">
            <a:off x="4457700" y="2857500"/>
            <a:ext cx="4572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cxnSp>
        <p:nvCxnSpPr>
          <p:cNvPr id="28" name="Straight Connector 27"/>
          <p:cNvCxnSpPr>
            <a:stCxn id="20" idx="2"/>
            <a:endCxn id="54" idx="1"/>
          </p:cNvCxnSpPr>
          <p:nvPr/>
        </p:nvCxnSpPr>
        <p:spPr>
          <a:xfrm flipV="1">
            <a:off x="5105400" y="4739388"/>
            <a:ext cx="1468254" cy="7470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0" idx="7"/>
            <a:endCxn id="54" idx="4"/>
          </p:cNvCxnSpPr>
          <p:nvPr/>
        </p:nvCxnSpPr>
        <p:spPr>
          <a:xfrm flipV="1">
            <a:off x="5374808" y="5715000"/>
            <a:ext cx="1984080" cy="29172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54" idx="0"/>
            <a:endCxn id="25" idx="1"/>
          </p:cNvCxnSpPr>
          <p:nvPr/>
        </p:nvCxnSpPr>
        <p:spPr>
          <a:xfrm flipV="1">
            <a:off x="7358888" y="3769192"/>
            <a:ext cx="1493386" cy="80280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54" idx="6"/>
            <a:endCxn id="25" idx="4"/>
          </p:cNvCxnSpPr>
          <p:nvPr/>
        </p:nvCxnSpPr>
        <p:spPr>
          <a:xfrm flipV="1">
            <a:off x="8469375" y="4419600"/>
            <a:ext cx="598425" cy="7239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46" name="Picture 3"/>
          <p:cNvPicPr>
            <a:picLocks noChangeAspect="1" noChangeArrowheads="1"/>
          </p:cNvPicPr>
          <p:nvPr/>
        </p:nvPicPr>
        <p:blipFill>
          <a:blip r:embed="rId3" cstate="print"/>
          <a:srcRect l="44085" t="26000" r="41774" b="56000"/>
          <a:stretch>
            <a:fillRect/>
          </a:stretch>
        </p:blipFill>
        <p:spPr bwMode="auto">
          <a:xfrm>
            <a:off x="2260600" y="3886200"/>
            <a:ext cx="2159000" cy="1143000"/>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9" name="Straight Connector 48"/>
          <p:cNvCxnSpPr>
            <a:stCxn id="24" idx="4"/>
            <a:endCxn id="46" idx="1"/>
          </p:cNvCxnSpPr>
          <p:nvPr/>
        </p:nvCxnSpPr>
        <p:spPr>
          <a:xfrm flipH="1">
            <a:off x="2576778" y="3429000"/>
            <a:ext cx="1538022" cy="624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24" idx="7"/>
            <a:endCxn id="46" idx="6"/>
          </p:cNvCxnSpPr>
          <p:nvPr/>
        </p:nvCxnSpPr>
        <p:spPr>
          <a:xfrm flipH="1">
            <a:off x="4419600" y="3590645"/>
            <a:ext cx="670812" cy="8670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54" name="Picture 3"/>
          <p:cNvPicPr>
            <a:picLocks noChangeAspect="1" noChangeArrowheads="1"/>
          </p:cNvPicPr>
          <p:nvPr/>
        </p:nvPicPr>
        <p:blipFill>
          <a:blip r:embed="rId3" cstate="print"/>
          <a:srcRect l="50739" t="92182" r="39563" b="-2000"/>
          <a:stretch>
            <a:fillRect/>
          </a:stretch>
        </p:blipFill>
        <p:spPr bwMode="auto">
          <a:xfrm>
            <a:off x="6248400" y="4572000"/>
            <a:ext cx="2220975" cy="1143000"/>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9" name="Rectangle 58"/>
          <p:cNvSpPr/>
          <p:nvPr/>
        </p:nvSpPr>
        <p:spPr>
          <a:xfrm>
            <a:off x="7772400" y="50292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noChangeArrowheads="1"/>
          </p:cNvPicPr>
          <p:nvPr/>
        </p:nvPicPr>
        <p:blipFill>
          <a:blip r:embed="rId3" cstate="print"/>
          <a:srcRect l="38263" t="-4000" r="36784" b="94000"/>
          <a:stretch>
            <a:fillRect/>
          </a:stretch>
        </p:blipFill>
        <p:spPr bwMode="auto">
          <a:xfrm>
            <a:off x="4724400" y="2514600"/>
            <a:ext cx="3657600" cy="609600"/>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69" name="Straight Connector 68"/>
          <p:cNvCxnSpPr>
            <a:stCxn id="11" idx="6"/>
            <a:endCxn id="68" idx="6"/>
          </p:cNvCxnSpPr>
          <p:nvPr/>
        </p:nvCxnSpPr>
        <p:spPr>
          <a:xfrm flipH="1">
            <a:off x="8382000" y="2247900"/>
            <a:ext cx="457200" cy="571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68" idx="2"/>
            <a:endCxn id="11" idx="3"/>
          </p:cNvCxnSpPr>
          <p:nvPr/>
        </p:nvCxnSpPr>
        <p:spPr>
          <a:xfrm flipH="1" flipV="1">
            <a:off x="1424553" y="2436485"/>
            <a:ext cx="3299847" cy="3829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2"/>
          </p:nvPr>
        </p:nvSpPr>
        <p:spPr/>
        <p:txBody>
          <a:bodyPr/>
          <a:lstStyle/>
          <a:p>
            <a:fld id="{A4FE5023-CA2E-471D-AD7C-F20E543AC3EB}"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Double-Point Remote-Release </a:t>
            </a:r>
            <a:br>
              <a:rPr lang="en-US" dirty="0" smtClean="0"/>
            </a:br>
            <a:r>
              <a:rPr lang="en-US" dirty="0" smtClean="0"/>
              <a:t>Cable Latch</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29334" y="1649562"/>
            <a:ext cx="3124200" cy="2124877"/>
          </a:xfrm>
          <a:prstGeom prst="rect">
            <a:avLst/>
          </a:prstGeom>
        </p:spPr>
      </p:pic>
      <p:pic>
        <p:nvPicPr>
          <p:cNvPr id="7" name="Picture 6"/>
          <p:cNvPicPr>
            <a:picLocks noChangeAspect="1" noChangeArrowheads="1"/>
          </p:cNvPicPr>
          <p:nvPr/>
        </p:nvPicPr>
        <p:blipFill>
          <a:blip r:embed="rId4" cstate="print"/>
          <a:srcRect l="10948" r="12415"/>
          <a:stretch>
            <a:fillRect/>
          </a:stretch>
        </p:blipFill>
        <p:spPr bwMode="auto">
          <a:xfrm rot="10800000" flipV="1">
            <a:off x="4776935" y="3926841"/>
            <a:ext cx="3429000" cy="2672346"/>
          </a:xfrm>
          <a:prstGeom prst="rect">
            <a:avLst/>
          </a:prstGeom>
          <a:noFill/>
        </p:spPr>
      </p:pic>
      <p:sp>
        <p:nvSpPr>
          <p:cNvPr id="8" name="Content Placeholder 2"/>
          <p:cNvSpPr>
            <a:spLocks noGrp="1"/>
          </p:cNvSpPr>
          <p:nvPr>
            <p:ph idx="1"/>
          </p:nvPr>
        </p:nvSpPr>
        <p:spPr>
          <a:xfrm>
            <a:off x="381000" y="2108784"/>
            <a:ext cx="4191000" cy="4525963"/>
          </a:xfrm>
        </p:spPr>
        <p:txBody>
          <a:bodyPr/>
          <a:lstStyle/>
          <a:p>
            <a:r>
              <a:rPr lang="en-US" dirty="0" smtClean="0"/>
              <a:t>Flexible cable </a:t>
            </a:r>
          </a:p>
          <a:p>
            <a:r>
              <a:rPr lang="en-US" dirty="0" smtClean="0"/>
              <a:t>Two latch points</a:t>
            </a:r>
          </a:p>
          <a:p>
            <a:r>
              <a:rPr lang="en-US" dirty="0" smtClean="0"/>
              <a:t>Spring-loaded</a:t>
            </a:r>
          </a:p>
          <a:p>
            <a:r>
              <a:rPr lang="en-US" dirty="0" smtClean="0"/>
              <a:t>Actuate T-handle</a:t>
            </a:r>
          </a:p>
          <a:p>
            <a:r>
              <a:rPr lang="en-US" dirty="0" smtClean="0"/>
              <a:t>Easy to install</a:t>
            </a:r>
          </a:p>
          <a:p>
            <a:endParaRPr lang="en-US" dirty="0"/>
          </a:p>
        </p:txBody>
      </p:sp>
      <p:sp>
        <p:nvSpPr>
          <p:cNvPr id="6" name="Slide Number Placeholder 5"/>
          <p:cNvSpPr>
            <a:spLocks noGrp="1"/>
          </p:cNvSpPr>
          <p:nvPr>
            <p:ph type="sldNum" sz="quarter" idx="12"/>
          </p:nvPr>
        </p:nvSpPr>
        <p:spPr/>
        <p:txBody>
          <a:bodyPr/>
          <a:lstStyle/>
          <a:p>
            <a:fld id="{A4FE5023-CA2E-471D-AD7C-F20E543AC3EB}" type="slidenum">
              <a:rPr lang="en-US" smtClean="0"/>
              <a:pPr/>
              <a:t>33</a:t>
            </a:fld>
            <a:endParaRPr lang="en-US" dirty="0"/>
          </a:p>
        </p:txBody>
      </p:sp>
    </p:spTree>
    <p:extLst>
      <p:ext uri="{BB962C8B-B14F-4D97-AF65-F5344CB8AC3E}">
        <p14:creationId xmlns:p14="http://schemas.microsoft.com/office/powerpoint/2010/main" xmlns="" val="4094426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enior Design\IMG_502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0956"/>
          <a:stretch/>
        </p:blipFill>
        <p:spPr bwMode="auto">
          <a:xfrm>
            <a:off x="162339" y="1104640"/>
            <a:ext cx="8753061" cy="552476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30480"/>
            <a:ext cx="8229600" cy="1143000"/>
          </a:xfrm>
        </p:spPr>
        <p:txBody>
          <a:bodyPr/>
          <a:lstStyle/>
          <a:p>
            <a:r>
              <a:rPr lang="en-US" dirty="0" smtClean="0"/>
              <a:t>Latch Placement</a:t>
            </a:r>
            <a:endParaRPr lang="en-US" dirty="0"/>
          </a:p>
        </p:txBody>
      </p:sp>
      <p:sp>
        <p:nvSpPr>
          <p:cNvPr id="5" name="Oval 4"/>
          <p:cNvSpPr/>
          <p:nvPr/>
        </p:nvSpPr>
        <p:spPr>
          <a:xfrm>
            <a:off x="5801802" y="1170940"/>
            <a:ext cx="990600" cy="8585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914861" y="5306060"/>
            <a:ext cx="990600" cy="8585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60120" y="4876800"/>
            <a:ext cx="990600" cy="85852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60120" y="3472934"/>
            <a:ext cx="1021080" cy="369332"/>
          </a:xfrm>
          <a:prstGeom prst="rect">
            <a:avLst/>
          </a:prstGeom>
          <a:solidFill>
            <a:schemeClr val="bg1"/>
          </a:solidFill>
          <a:ln w="38100">
            <a:solidFill>
              <a:srgbClr val="00B050"/>
            </a:solidFill>
          </a:ln>
        </p:spPr>
        <p:txBody>
          <a:bodyPr wrap="square" rtlCol="0">
            <a:spAutoFit/>
          </a:bodyPr>
          <a:lstStyle/>
          <a:p>
            <a:pPr algn="ctr"/>
            <a:r>
              <a:rPr lang="en-US" dirty="0" smtClean="0"/>
              <a:t>T-handle</a:t>
            </a:r>
            <a:endParaRPr lang="en-US" dirty="0"/>
          </a:p>
        </p:txBody>
      </p:sp>
      <p:sp>
        <p:nvSpPr>
          <p:cNvPr id="8" name="TextBox 7"/>
          <p:cNvSpPr txBox="1"/>
          <p:nvPr/>
        </p:nvSpPr>
        <p:spPr>
          <a:xfrm>
            <a:off x="7162800" y="2274054"/>
            <a:ext cx="1295400" cy="369332"/>
          </a:xfrm>
          <a:prstGeom prst="rect">
            <a:avLst/>
          </a:prstGeom>
          <a:solidFill>
            <a:schemeClr val="bg1"/>
          </a:solidFill>
          <a:ln w="38100">
            <a:solidFill>
              <a:srgbClr val="FF0000"/>
            </a:solidFill>
          </a:ln>
        </p:spPr>
        <p:txBody>
          <a:bodyPr wrap="square" rtlCol="0">
            <a:spAutoFit/>
          </a:bodyPr>
          <a:lstStyle/>
          <a:p>
            <a:pPr algn="ctr"/>
            <a:r>
              <a:rPr lang="en-US" dirty="0" smtClean="0"/>
              <a:t>Latch Point</a:t>
            </a:r>
            <a:endParaRPr lang="en-US" dirty="0"/>
          </a:p>
        </p:txBody>
      </p:sp>
      <p:cxnSp>
        <p:nvCxnSpPr>
          <p:cNvPr id="10" name="Straight Arrow Connector 9"/>
          <p:cNvCxnSpPr>
            <a:stCxn id="4" idx="2"/>
            <a:endCxn id="7" idx="0"/>
          </p:cNvCxnSpPr>
          <p:nvPr/>
        </p:nvCxnSpPr>
        <p:spPr>
          <a:xfrm flipH="1">
            <a:off x="1455420" y="3842266"/>
            <a:ext cx="15240" cy="103453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1"/>
            <a:endCxn id="5" idx="5"/>
          </p:cNvCxnSpPr>
          <p:nvPr/>
        </p:nvCxnSpPr>
        <p:spPr>
          <a:xfrm flipH="1" flipV="1">
            <a:off x="6647332" y="1903733"/>
            <a:ext cx="515468" cy="5549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2"/>
            <a:endCxn id="6" idx="0"/>
          </p:cNvCxnSpPr>
          <p:nvPr/>
        </p:nvCxnSpPr>
        <p:spPr>
          <a:xfrm>
            <a:off x="7810500" y="2643386"/>
            <a:ext cx="599661" cy="26626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A4FE5023-CA2E-471D-AD7C-F20E543AC3EB}" type="slidenum">
              <a:rPr lang="en-US" smtClean="0"/>
              <a:pPr/>
              <a:t>34</a:t>
            </a:fld>
            <a:endParaRPr lang="en-US" dirty="0"/>
          </a:p>
        </p:txBody>
      </p:sp>
    </p:spTree>
    <p:extLst>
      <p:ext uri="{BB962C8B-B14F-4D97-AF65-F5344CB8AC3E}">
        <p14:creationId xmlns:p14="http://schemas.microsoft.com/office/powerpoint/2010/main" xmlns="" val="3287839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T-Handle Actuator</a:t>
            </a:r>
            <a:endParaRPr lang="en-US" dirty="0"/>
          </a:p>
        </p:txBody>
      </p:sp>
      <p:sp>
        <p:nvSpPr>
          <p:cNvPr id="6" name="TextBox 5"/>
          <p:cNvSpPr txBox="1"/>
          <p:nvPr/>
        </p:nvSpPr>
        <p:spPr>
          <a:xfrm>
            <a:off x="609600" y="5430741"/>
            <a:ext cx="3581400" cy="523220"/>
          </a:xfrm>
          <a:prstGeom prst="rect">
            <a:avLst/>
          </a:prstGeom>
          <a:noFill/>
        </p:spPr>
        <p:txBody>
          <a:bodyPr wrap="square" rtlCol="0">
            <a:spAutoFit/>
          </a:bodyPr>
          <a:lstStyle/>
          <a:p>
            <a:pPr algn="ctr"/>
            <a:r>
              <a:rPr lang="en-US" sz="2800" dirty="0" smtClean="0"/>
              <a:t>“Latched” position</a:t>
            </a:r>
            <a:endParaRPr lang="en-US" sz="2800" dirty="0"/>
          </a:p>
        </p:txBody>
      </p:sp>
      <p:sp>
        <p:nvSpPr>
          <p:cNvPr id="7" name="TextBox 6"/>
          <p:cNvSpPr txBox="1"/>
          <p:nvPr/>
        </p:nvSpPr>
        <p:spPr>
          <a:xfrm>
            <a:off x="4458215" y="5413342"/>
            <a:ext cx="4495800" cy="954107"/>
          </a:xfrm>
          <a:prstGeom prst="rect">
            <a:avLst/>
          </a:prstGeom>
          <a:noFill/>
        </p:spPr>
        <p:txBody>
          <a:bodyPr wrap="square" rtlCol="0">
            <a:spAutoFit/>
          </a:bodyPr>
          <a:lstStyle/>
          <a:p>
            <a:pPr algn="ctr"/>
            <a:r>
              <a:rPr lang="en-US" sz="2800" dirty="0" smtClean="0"/>
              <a:t>T-handle with insert to keep in “unlatched” position</a:t>
            </a:r>
            <a:endParaRPr lang="en-US" sz="2800" dirty="0"/>
          </a:p>
        </p:txBody>
      </p:sp>
      <p:pic>
        <p:nvPicPr>
          <p:cNvPr id="1026" name="Picture 2" descr="H:\Senior Design\IMG_501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705" r="6788"/>
          <a:stretch/>
        </p:blipFill>
        <p:spPr bwMode="auto">
          <a:xfrm>
            <a:off x="4576343" y="1905000"/>
            <a:ext cx="4259544" cy="344424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H:\Senior Design\IMG_501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6012" t="4421" r="15487" b="13304"/>
          <a:stretch/>
        </p:blipFill>
        <p:spPr bwMode="auto">
          <a:xfrm>
            <a:off x="609600" y="1885955"/>
            <a:ext cx="3652521" cy="348233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lide Number Placeholder 7"/>
          <p:cNvSpPr>
            <a:spLocks noGrp="1"/>
          </p:cNvSpPr>
          <p:nvPr>
            <p:ph type="sldNum" sz="quarter" idx="12"/>
          </p:nvPr>
        </p:nvSpPr>
        <p:spPr/>
        <p:txBody>
          <a:bodyPr/>
          <a:lstStyle/>
          <a:p>
            <a:fld id="{A4FE5023-CA2E-471D-AD7C-F20E543AC3EB}" type="slidenum">
              <a:rPr lang="en-US" smtClean="0"/>
              <a:pPr/>
              <a:t>35</a:t>
            </a:fld>
            <a:endParaRPr lang="en-US" dirty="0"/>
          </a:p>
        </p:txBody>
      </p:sp>
    </p:spTree>
    <p:extLst>
      <p:ext uri="{BB962C8B-B14F-4D97-AF65-F5344CB8AC3E}">
        <p14:creationId xmlns:p14="http://schemas.microsoft.com/office/powerpoint/2010/main" xmlns="" val="38095176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Latch Point</a:t>
            </a:r>
            <a:endParaRPr lang="en-US" dirty="0"/>
          </a:p>
        </p:txBody>
      </p:sp>
      <p:pic>
        <p:nvPicPr>
          <p:cNvPr id="2050" name="Picture 2" descr="H:\Senior Design\IMG_5013.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802" t="12683" r="12234" b="23550"/>
          <a:stretch/>
        </p:blipFill>
        <p:spPr bwMode="auto">
          <a:xfrm>
            <a:off x="228600" y="1143000"/>
            <a:ext cx="4419601" cy="2296802"/>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H:\Senior Design\IMG_501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538" t="25522" r="21886" b="18798"/>
          <a:stretch/>
        </p:blipFill>
        <p:spPr bwMode="auto">
          <a:xfrm>
            <a:off x="228599" y="3839566"/>
            <a:ext cx="4419601" cy="278983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H:\Senior Design\IMG_5014.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1888" t="15096" r="28875" b="8575"/>
          <a:stretch/>
        </p:blipFill>
        <p:spPr bwMode="auto">
          <a:xfrm>
            <a:off x="5181600" y="1600200"/>
            <a:ext cx="3763617" cy="41148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val 3"/>
          <p:cNvSpPr/>
          <p:nvPr/>
        </p:nvSpPr>
        <p:spPr>
          <a:xfrm>
            <a:off x="241852" y="1179443"/>
            <a:ext cx="609600" cy="6096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rPr>
              <a:t>1</a:t>
            </a:r>
          </a:p>
        </p:txBody>
      </p:sp>
      <p:sp>
        <p:nvSpPr>
          <p:cNvPr id="12" name="Oval 11"/>
          <p:cNvSpPr/>
          <p:nvPr/>
        </p:nvSpPr>
        <p:spPr>
          <a:xfrm>
            <a:off x="5224670" y="1600200"/>
            <a:ext cx="609600" cy="6096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rPr>
              <a:t>2</a:t>
            </a:r>
            <a:endParaRPr lang="en-US" sz="3600" b="1" dirty="0">
              <a:solidFill>
                <a:sysClr val="windowText" lastClr="000000"/>
              </a:solidFill>
            </a:endParaRPr>
          </a:p>
        </p:txBody>
      </p:sp>
      <p:sp>
        <p:nvSpPr>
          <p:cNvPr id="13" name="Oval 12"/>
          <p:cNvSpPr/>
          <p:nvPr/>
        </p:nvSpPr>
        <p:spPr>
          <a:xfrm>
            <a:off x="241852" y="3839566"/>
            <a:ext cx="609600" cy="6096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rPr>
              <a:t>3</a:t>
            </a:r>
            <a:endParaRPr lang="en-US" sz="3600" b="1" dirty="0">
              <a:solidFill>
                <a:sysClr val="windowText" lastClr="000000"/>
              </a:solidFill>
            </a:endParaRPr>
          </a:p>
        </p:txBody>
      </p:sp>
      <p:cxnSp>
        <p:nvCxnSpPr>
          <p:cNvPr id="6" name="Straight Arrow Connector 5"/>
          <p:cNvCxnSpPr>
            <a:stCxn id="2050" idx="3"/>
          </p:cNvCxnSpPr>
          <p:nvPr/>
        </p:nvCxnSpPr>
        <p:spPr>
          <a:xfrm>
            <a:off x="4648201" y="2291401"/>
            <a:ext cx="57646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648201" y="3439802"/>
            <a:ext cx="533400" cy="3997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A4FE5023-CA2E-471D-AD7C-F20E543AC3EB}" type="slidenum">
              <a:rPr lang="en-US" smtClean="0"/>
              <a:pPr/>
              <a:t>36</a:t>
            </a:fld>
            <a:endParaRPr lang="en-US" dirty="0"/>
          </a:p>
        </p:txBody>
      </p:sp>
    </p:spTree>
    <p:extLst>
      <p:ext uri="{BB962C8B-B14F-4D97-AF65-F5344CB8AC3E}">
        <p14:creationId xmlns:p14="http://schemas.microsoft.com/office/powerpoint/2010/main" xmlns="" val="2892458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Piano/Continuous Hinge</a:t>
            </a:r>
            <a:endParaRPr lang="en-US" dirty="0"/>
          </a:p>
        </p:txBody>
      </p:sp>
      <p:pic>
        <p:nvPicPr>
          <p:cNvPr id="6" name="Picture 9" descr="piano-continuous.bmp"/>
          <p:cNvPicPr>
            <a:picLocks noChangeAspect="1" noChangeArrowheads="1"/>
          </p:cNvPicPr>
          <p:nvPr/>
        </p:nvPicPr>
        <p:blipFill>
          <a:blip r:embed="rId3" cstate="print"/>
          <a:srcRect t="10654" r="42786" b="1370"/>
          <a:stretch>
            <a:fillRect/>
          </a:stretch>
        </p:blipFill>
        <p:spPr bwMode="auto">
          <a:xfrm>
            <a:off x="6096000" y="1828800"/>
            <a:ext cx="1752600" cy="4045245"/>
          </a:xfrm>
          <a:prstGeom prst="rect">
            <a:avLst/>
          </a:prstGeom>
          <a:noFill/>
          <a:ln w="9525">
            <a:noFill/>
            <a:miter lim="800000"/>
            <a:headEnd/>
            <a:tailEnd/>
          </a:ln>
        </p:spPr>
      </p:pic>
      <p:sp>
        <p:nvSpPr>
          <p:cNvPr id="8" name="Content Placeholder 2"/>
          <p:cNvSpPr>
            <a:spLocks noGrp="1"/>
          </p:cNvSpPr>
          <p:nvPr>
            <p:ph idx="1"/>
          </p:nvPr>
        </p:nvSpPr>
        <p:spPr>
          <a:xfrm>
            <a:off x="304800" y="1981200"/>
            <a:ext cx="5486400" cy="4525963"/>
          </a:xfrm>
        </p:spPr>
        <p:txBody>
          <a:bodyPr/>
          <a:lstStyle/>
          <a:p>
            <a:r>
              <a:rPr lang="en-US" dirty="0" smtClean="0"/>
              <a:t>Customizable lengths</a:t>
            </a:r>
          </a:p>
          <a:p>
            <a:pPr lvl="1"/>
            <a:r>
              <a:rPr lang="en-US" dirty="0" smtClean="0"/>
              <a:t>Purchased two 4-foot lengths</a:t>
            </a:r>
          </a:p>
          <a:p>
            <a:r>
              <a:rPr lang="en-US" dirty="0" smtClean="0"/>
              <a:t>Withstand large loads</a:t>
            </a:r>
          </a:p>
          <a:p>
            <a:r>
              <a:rPr lang="en-US" dirty="0" smtClean="0"/>
              <a:t>Easy to install</a:t>
            </a:r>
          </a:p>
          <a:p>
            <a:endParaRPr lang="en-US" dirty="0"/>
          </a:p>
        </p:txBody>
      </p:sp>
      <p:sp>
        <p:nvSpPr>
          <p:cNvPr id="5" name="Slide Number Placeholder 4"/>
          <p:cNvSpPr>
            <a:spLocks noGrp="1"/>
          </p:cNvSpPr>
          <p:nvPr>
            <p:ph type="sldNum" sz="quarter" idx="12"/>
          </p:nvPr>
        </p:nvSpPr>
        <p:spPr/>
        <p:txBody>
          <a:bodyPr/>
          <a:lstStyle/>
          <a:p>
            <a:fld id="{A4FE5023-CA2E-471D-AD7C-F20E543AC3EB}" type="slidenum">
              <a:rPr lang="en-US" smtClean="0"/>
              <a:pPr/>
              <a:t>37</a:t>
            </a:fld>
            <a:endParaRPr lang="en-US" dirty="0"/>
          </a:p>
        </p:txBody>
      </p:sp>
    </p:spTree>
    <p:extLst>
      <p:ext uri="{BB962C8B-B14F-4D97-AF65-F5344CB8AC3E}">
        <p14:creationId xmlns:p14="http://schemas.microsoft.com/office/powerpoint/2010/main" xmlns="" val="21114485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86200" y="1485900"/>
            <a:ext cx="5029200" cy="3771900"/>
          </a:xfrm>
          <a:prstGeom prst="rect">
            <a:avLst/>
          </a:prstGeom>
        </p:spPr>
      </p:pic>
      <p:sp>
        <p:nvSpPr>
          <p:cNvPr id="2" name="Title 1"/>
          <p:cNvSpPr>
            <a:spLocks noGrp="1"/>
          </p:cNvSpPr>
          <p:nvPr>
            <p:ph type="title"/>
          </p:nvPr>
        </p:nvSpPr>
        <p:spPr>
          <a:xfrm>
            <a:off x="457200" y="30480"/>
            <a:ext cx="8229600" cy="1143000"/>
          </a:xfrm>
        </p:spPr>
        <p:txBody>
          <a:bodyPr/>
          <a:lstStyle/>
          <a:p>
            <a:r>
              <a:rPr lang="en-US" dirty="0" smtClean="0"/>
              <a:t>Hinge Placement</a:t>
            </a:r>
            <a:endParaRPr lang="en-US" dirty="0"/>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xmlns="" val="0"/>
              </a:ext>
            </a:extLst>
          </a:blip>
          <a:srcRect t="7112" b="23419"/>
          <a:stretch/>
        </p:blipFill>
        <p:spPr>
          <a:xfrm>
            <a:off x="457200" y="4124960"/>
            <a:ext cx="4953000" cy="2580640"/>
          </a:xfrm>
        </p:spPr>
      </p:pic>
      <p:sp>
        <p:nvSpPr>
          <p:cNvPr id="7" name="TextBox 6"/>
          <p:cNvSpPr txBox="1"/>
          <p:nvPr/>
        </p:nvSpPr>
        <p:spPr>
          <a:xfrm>
            <a:off x="152400" y="1295400"/>
            <a:ext cx="3581400" cy="2492990"/>
          </a:xfrm>
          <a:prstGeom prst="rect">
            <a:avLst/>
          </a:prstGeom>
          <a:noFill/>
        </p:spPr>
        <p:txBody>
          <a:bodyPr wrap="square" rtlCol="0">
            <a:spAutoFit/>
          </a:bodyPr>
          <a:lstStyle/>
          <a:p>
            <a:pPr marL="285750" indent="-285750">
              <a:buFont typeface="Arial" pitchFamily="34" charset="0"/>
              <a:buChar char="•"/>
            </a:pPr>
            <a:r>
              <a:rPr lang="en-US" sz="2600" dirty="0" smtClean="0"/>
              <a:t>Two 4-foot hinges on left side of car</a:t>
            </a:r>
            <a:br>
              <a:rPr lang="en-US" sz="2600" dirty="0" smtClean="0"/>
            </a:br>
            <a:endParaRPr lang="en-US" sz="2600" dirty="0" smtClean="0"/>
          </a:p>
          <a:p>
            <a:pPr marL="285750" indent="-285750">
              <a:buFont typeface="Arial" pitchFamily="34" charset="0"/>
              <a:buChar char="•"/>
            </a:pPr>
            <a:r>
              <a:rPr lang="en-US" sz="2600" dirty="0" smtClean="0"/>
              <a:t>Bolted L-brackets between hinge and body for extra stability </a:t>
            </a:r>
            <a:endParaRPr lang="en-US" sz="2600" dirty="0"/>
          </a:p>
        </p:txBody>
      </p:sp>
      <p:sp>
        <p:nvSpPr>
          <p:cNvPr id="8" name="Slide Number Placeholder 7"/>
          <p:cNvSpPr>
            <a:spLocks noGrp="1"/>
          </p:cNvSpPr>
          <p:nvPr>
            <p:ph type="sldNum" sz="quarter" idx="12"/>
          </p:nvPr>
        </p:nvSpPr>
        <p:spPr/>
        <p:txBody>
          <a:bodyPr/>
          <a:lstStyle/>
          <a:p>
            <a:fld id="{A4FE5023-CA2E-471D-AD7C-F20E543AC3EB}" type="slidenum">
              <a:rPr lang="en-US" smtClean="0"/>
              <a:pPr/>
              <a:t>38</a:t>
            </a:fld>
            <a:endParaRPr lang="en-US" dirty="0"/>
          </a:p>
        </p:txBody>
      </p:sp>
    </p:spTree>
    <p:extLst>
      <p:ext uri="{BB962C8B-B14F-4D97-AF65-F5344CB8AC3E}">
        <p14:creationId xmlns:p14="http://schemas.microsoft.com/office/powerpoint/2010/main" xmlns="" val="4135923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Hinge and L-bracket Placement</a:t>
            </a:r>
            <a:endParaRPr lang="en-US" dirty="0"/>
          </a:p>
        </p:txBody>
      </p:sp>
      <p:pic>
        <p:nvPicPr>
          <p:cNvPr id="4" name="Picture 2" descr="H:\Senior Design\IMG_502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0956"/>
          <a:stretch/>
        </p:blipFill>
        <p:spPr bwMode="auto">
          <a:xfrm>
            <a:off x="162339" y="1104640"/>
            <a:ext cx="8753061" cy="552476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p:cNvSpPr/>
          <p:nvPr/>
        </p:nvSpPr>
        <p:spPr>
          <a:xfrm rot="19345302">
            <a:off x="480006" y="2135821"/>
            <a:ext cx="3757075" cy="110311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81134">
            <a:off x="4229893" y="1088336"/>
            <a:ext cx="4470075" cy="892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409447">
            <a:off x="6866158" y="3234048"/>
            <a:ext cx="3454901" cy="892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A4FE5023-CA2E-471D-AD7C-F20E543AC3EB}" type="slidenum">
              <a:rPr lang="en-US" smtClean="0"/>
              <a:pPr/>
              <a:t>39</a:t>
            </a:fld>
            <a:endParaRPr lang="en-US" dirty="0"/>
          </a:p>
        </p:txBody>
      </p:sp>
    </p:spTree>
    <p:extLst>
      <p:ext uri="{BB962C8B-B14F-4D97-AF65-F5344CB8AC3E}">
        <p14:creationId xmlns:p14="http://schemas.microsoft.com/office/powerpoint/2010/main" xmlns="" val="1069479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a:t>
            </a:r>
            <a:r>
              <a:rPr lang="en-US" dirty="0"/>
              <a:t>P</a:t>
            </a:r>
            <a:r>
              <a:rPr lang="en-US" dirty="0" smtClean="0"/>
              <a:t>ower Flow</a:t>
            </a:r>
            <a:endParaRPr lang="en-US" dirty="0"/>
          </a:p>
        </p:txBody>
      </p:sp>
      <p:sp>
        <p:nvSpPr>
          <p:cNvPr id="3" name="Rectangle 2"/>
          <p:cNvSpPr/>
          <p:nvPr/>
        </p:nvSpPr>
        <p:spPr>
          <a:xfrm>
            <a:off x="3352800" y="5638800"/>
            <a:ext cx="2213939" cy="523220"/>
          </a:xfrm>
          <a:prstGeom prst="rect">
            <a:avLst/>
          </a:prstGeom>
        </p:spPr>
        <p:txBody>
          <a:bodyPr wrap="none">
            <a:spAutoFit/>
          </a:bodyPr>
          <a:lstStyle/>
          <a:p>
            <a:pPr algn="ctr"/>
            <a:r>
              <a:rPr lang="en-US" sz="2800" dirty="0" smtClean="0"/>
              <a:t>Top </a:t>
            </a:r>
            <a:r>
              <a:rPr lang="en-US" sz="2800" dirty="0"/>
              <a:t>of Vehicle</a:t>
            </a:r>
          </a:p>
        </p:txBody>
      </p:sp>
      <p:pic>
        <p:nvPicPr>
          <p:cNvPr id="5" name="Picture 4" descr="Screen Shot 2012-04-11 at 7.17.13 PM.png"/>
          <p:cNvPicPr>
            <a:picLocks noChangeAspect="1"/>
          </p:cNvPicPr>
          <p:nvPr/>
        </p:nvPicPr>
        <p:blipFill>
          <a:blip r:embed="rId2" cstate="print"/>
          <a:stretch>
            <a:fillRect/>
          </a:stretch>
        </p:blipFill>
        <p:spPr>
          <a:xfrm>
            <a:off x="0" y="1714988"/>
            <a:ext cx="9144000" cy="3428024"/>
          </a:xfrm>
          <a:prstGeom prst="rect">
            <a:avLst/>
          </a:prstGeom>
        </p:spPr>
      </p:pic>
      <p:sp>
        <p:nvSpPr>
          <p:cNvPr id="6" name="Slide Number Placeholder 5"/>
          <p:cNvSpPr>
            <a:spLocks noGrp="1"/>
          </p:cNvSpPr>
          <p:nvPr>
            <p:ph type="sldNum" sz="quarter" idx="12"/>
          </p:nvPr>
        </p:nvSpPr>
        <p:spPr/>
        <p:txBody>
          <a:bodyPr/>
          <a:lstStyle/>
          <a:p>
            <a:fld id="{A4FE5023-CA2E-471D-AD7C-F20E543AC3EB}"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1" y="152400"/>
            <a:ext cx="8229600" cy="1143000"/>
          </a:xfrm>
        </p:spPr>
        <p:txBody>
          <a:bodyPr/>
          <a:lstStyle/>
          <a:p>
            <a:r>
              <a:rPr lang="en-US" dirty="0" smtClean="0"/>
              <a:t>Budget</a:t>
            </a:r>
            <a:endParaRPr lang="en-US" dirty="0"/>
          </a:p>
        </p:txBody>
      </p:sp>
      <p:pic>
        <p:nvPicPr>
          <p:cNvPr id="4" name="table"/>
          <p:cNvPicPr>
            <a:picLocks noChangeAspect="1"/>
          </p:cNvPicPr>
          <p:nvPr/>
        </p:nvPicPr>
        <p:blipFill>
          <a:blip r:embed="rId3" cstate="print"/>
          <a:stretch>
            <a:fillRect/>
          </a:stretch>
        </p:blipFill>
        <p:spPr>
          <a:xfrm>
            <a:off x="76200" y="1600200"/>
            <a:ext cx="8981437" cy="3962400"/>
          </a:xfrm>
          <a:prstGeom prst="rect">
            <a:avLst/>
          </a:prstGeom>
        </p:spPr>
      </p:pic>
      <p:sp>
        <p:nvSpPr>
          <p:cNvPr id="5" name="Slide Number Placeholder 4"/>
          <p:cNvSpPr>
            <a:spLocks noGrp="1"/>
          </p:cNvSpPr>
          <p:nvPr>
            <p:ph type="sldNum" sz="quarter" idx="12"/>
          </p:nvPr>
        </p:nvSpPr>
        <p:spPr/>
        <p:txBody>
          <a:bodyPr/>
          <a:lstStyle/>
          <a:p>
            <a:fld id="{A4FE5023-CA2E-471D-AD7C-F20E543AC3EB}" type="slidenum">
              <a:rPr lang="en-US" smtClean="0"/>
              <a:pPr/>
              <a:t>40</a:t>
            </a:fld>
            <a:endParaRPr lang="en-US" dirty="0"/>
          </a:p>
        </p:txBody>
      </p:sp>
    </p:spTree>
    <p:extLst>
      <p:ext uri="{BB962C8B-B14F-4D97-AF65-F5344CB8AC3E}">
        <p14:creationId xmlns:p14="http://schemas.microsoft.com/office/powerpoint/2010/main" xmlns="" val="12454747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Status of Objectives</a:t>
            </a:r>
            <a:endParaRPr lang="en-US" dirty="0"/>
          </a:p>
        </p:txBody>
      </p:sp>
      <p:graphicFrame>
        <p:nvGraphicFramePr>
          <p:cNvPr id="5" name="Table 4"/>
          <p:cNvGraphicFramePr>
            <a:graphicFrameLocks noGrp="1"/>
          </p:cNvGraphicFramePr>
          <p:nvPr/>
        </p:nvGraphicFramePr>
        <p:xfrm>
          <a:off x="304800" y="1447800"/>
          <a:ext cx="8305800" cy="4953003"/>
        </p:xfrm>
        <a:graphic>
          <a:graphicData uri="http://schemas.openxmlformats.org/drawingml/2006/table">
            <a:tbl>
              <a:tblPr>
                <a:tableStyleId>{B301B821-A1FF-4177-AEE7-76D212191A09}</a:tableStyleId>
              </a:tblPr>
              <a:tblGrid>
                <a:gridCol w="6205483"/>
                <a:gridCol w="2100317"/>
              </a:tblGrid>
              <a:tr h="450273">
                <a:tc>
                  <a:txBody>
                    <a:bodyPr/>
                    <a:lstStyle/>
                    <a:p>
                      <a:pPr marL="0" marR="0" algn="ctr">
                        <a:spcBef>
                          <a:spcPts val="0"/>
                        </a:spcBef>
                        <a:spcAft>
                          <a:spcPts val="0"/>
                        </a:spcAft>
                      </a:pPr>
                      <a:r>
                        <a:rPr lang="en-US" sz="2400" b="1" dirty="0" smtClean="0"/>
                        <a:t>Objectives</a:t>
                      </a:r>
                      <a:endParaRPr lang="en-US" sz="2400" b="1" dirty="0">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solidFill>
                      <a:schemeClr val="accent5">
                        <a:lumMod val="60000"/>
                        <a:lumOff val="40000"/>
                      </a:schemeClr>
                    </a:solidFill>
                  </a:tcPr>
                </a:tc>
                <a:tc>
                  <a:txBody>
                    <a:bodyPr/>
                    <a:lstStyle/>
                    <a:p>
                      <a:pPr marL="0" marR="0" algn="ctr">
                        <a:spcBef>
                          <a:spcPts val="0"/>
                        </a:spcBef>
                        <a:spcAft>
                          <a:spcPts val="0"/>
                        </a:spcAft>
                      </a:pPr>
                      <a:r>
                        <a:rPr lang="en-US" sz="2400" b="1" dirty="0"/>
                        <a:t>Progress</a:t>
                      </a:r>
                      <a:endParaRPr lang="en-US" sz="2400" b="1"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solidFill>
                      <a:schemeClr val="accent5">
                        <a:lumMod val="60000"/>
                        <a:lumOff val="40000"/>
                      </a:schemeClr>
                    </a:solidFill>
                  </a:tcPr>
                </a:tc>
              </a:tr>
              <a:tr h="450273">
                <a:tc>
                  <a:txBody>
                    <a:bodyPr/>
                    <a:lstStyle/>
                    <a:p>
                      <a:pPr marL="514350" indent="-514350">
                        <a:buFont typeface="+mj-lt"/>
                        <a:buNone/>
                      </a:pPr>
                      <a:r>
                        <a:rPr lang="en-US" sz="2400" dirty="0" smtClean="0"/>
                        <a:t>Vehicle capable of solar charging</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dirty="0" smtClean="0"/>
                        <a:t>Completed</a:t>
                      </a:r>
                      <a:endParaRPr lang="en-US" sz="2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tcPr>
                </a:tc>
              </a:tr>
              <a:tr h="450273">
                <a:tc>
                  <a:txBody>
                    <a:bodyPr/>
                    <a:lstStyle/>
                    <a:p>
                      <a:pPr marL="457200" marR="0" lvl="1">
                        <a:spcBef>
                          <a:spcPts val="0"/>
                        </a:spcBef>
                        <a:spcAft>
                          <a:spcPts val="0"/>
                        </a:spcAft>
                      </a:pPr>
                      <a:r>
                        <a:rPr lang="en-US" sz="2400" dirty="0"/>
                        <a:t>Solar array</a:t>
                      </a:r>
                      <a:endParaRPr lang="en-US" sz="2400" dirty="0">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dirty="0" smtClean="0"/>
                        <a:t>Completed</a:t>
                      </a:r>
                      <a:endParaRPr lang="en-US" sz="2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tcPr>
                </a:tc>
              </a:tr>
              <a:tr h="450273">
                <a:tc>
                  <a:txBody>
                    <a:bodyPr/>
                    <a:lstStyle/>
                    <a:p>
                      <a:pPr marL="457200" marR="0" lvl="1">
                        <a:spcBef>
                          <a:spcPts val="0"/>
                        </a:spcBef>
                        <a:spcAft>
                          <a:spcPts val="0"/>
                        </a:spcAft>
                      </a:pPr>
                      <a:r>
                        <a:rPr lang="en-US" sz="2400" dirty="0"/>
                        <a:t>Max power point tracker</a:t>
                      </a:r>
                      <a:endParaRPr lang="en-US" sz="2400" dirty="0">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dirty="0" smtClean="0"/>
                        <a:t>Completed</a:t>
                      </a:r>
                      <a:endParaRPr lang="en-US" sz="2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tcPr>
                </a:tc>
              </a:tr>
              <a:tr h="450273">
                <a:tc>
                  <a:txBody>
                    <a:bodyPr/>
                    <a:lstStyle/>
                    <a:p>
                      <a:pPr marL="0" marR="0">
                        <a:spcBef>
                          <a:spcPts val="0"/>
                        </a:spcBef>
                        <a:spcAft>
                          <a:spcPts val="0"/>
                        </a:spcAft>
                      </a:pPr>
                      <a:r>
                        <a:rPr lang="en-US" sz="2400" dirty="0" smtClean="0"/>
                        <a:t>Implement </a:t>
                      </a:r>
                      <a:r>
                        <a:rPr lang="en-US" sz="2400" dirty="0"/>
                        <a:t>regenerative </a:t>
                      </a:r>
                      <a:r>
                        <a:rPr lang="en-US" sz="2400" dirty="0" smtClean="0"/>
                        <a:t>braking</a:t>
                      </a:r>
                      <a:endParaRPr lang="en-US" sz="2400" dirty="0">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dirty="0" smtClean="0"/>
                        <a:t>Completed</a:t>
                      </a:r>
                      <a:endParaRPr lang="en-US" sz="2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tcPr>
                </a:tc>
              </a:tr>
              <a:tr h="450273">
                <a:tc>
                  <a:txBody>
                    <a:bodyPr/>
                    <a:lstStyle/>
                    <a:p>
                      <a:pPr marL="0" marR="0">
                        <a:spcBef>
                          <a:spcPts val="0"/>
                        </a:spcBef>
                        <a:spcAft>
                          <a:spcPts val="0"/>
                        </a:spcAft>
                      </a:pPr>
                      <a:r>
                        <a:rPr lang="en-US" sz="2400" dirty="0"/>
                        <a:t>Latch and hinge system</a:t>
                      </a:r>
                      <a:endParaRPr lang="en-US" sz="2400" dirty="0">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dirty="0" smtClean="0"/>
                        <a:t>Completed</a:t>
                      </a:r>
                      <a:endParaRPr lang="en-US" sz="2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tcPr>
                </a:tc>
              </a:tr>
              <a:tr h="450273">
                <a:tc>
                  <a:txBody>
                    <a:bodyPr/>
                    <a:lstStyle/>
                    <a:p>
                      <a:pPr marL="0" marR="0">
                        <a:spcBef>
                          <a:spcPts val="0"/>
                        </a:spcBef>
                        <a:spcAft>
                          <a:spcPts val="0"/>
                        </a:spcAft>
                      </a:pPr>
                      <a:r>
                        <a:rPr lang="en-US" sz="2400" dirty="0"/>
                        <a:t>Driver enclosure</a:t>
                      </a:r>
                      <a:endParaRPr lang="en-US" sz="2400" dirty="0">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dirty="0" smtClean="0"/>
                        <a:t>Completed</a:t>
                      </a:r>
                      <a:endParaRPr lang="en-US" sz="2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tcPr>
                </a:tc>
              </a:tr>
              <a:tr h="450273">
                <a:tc>
                  <a:txBody>
                    <a:bodyPr/>
                    <a:lstStyle/>
                    <a:p>
                      <a:pPr marL="0" marR="0">
                        <a:spcBef>
                          <a:spcPts val="0"/>
                        </a:spcBef>
                        <a:spcAft>
                          <a:spcPts val="0"/>
                        </a:spcAft>
                      </a:pPr>
                      <a:r>
                        <a:rPr lang="en-US" sz="2400" dirty="0"/>
                        <a:t>Air circulation</a:t>
                      </a:r>
                      <a:endParaRPr lang="en-US" sz="2400" dirty="0">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dirty="0" smtClean="0"/>
                        <a:t>Completed</a:t>
                      </a:r>
                      <a:endParaRPr lang="en-US" sz="2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tcPr>
                </a:tc>
              </a:tr>
              <a:tr h="450273">
                <a:tc>
                  <a:txBody>
                    <a:bodyPr/>
                    <a:lstStyle/>
                    <a:p>
                      <a:pPr marL="0" marR="0">
                        <a:spcBef>
                          <a:spcPts val="0"/>
                        </a:spcBef>
                        <a:spcAft>
                          <a:spcPts val="0"/>
                        </a:spcAft>
                      </a:pPr>
                      <a:r>
                        <a:rPr lang="en-US" sz="2400" dirty="0"/>
                        <a:t>Conversion from </a:t>
                      </a:r>
                      <a:r>
                        <a:rPr lang="en-US" sz="2400" dirty="0" smtClean="0"/>
                        <a:t>96V </a:t>
                      </a:r>
                      <a:r>
                        <a:rPr lang="en-US" sz="2400" dirty="0"/>
                        <a:t>to 48V/12V</a:t>
                      </a:r>
                      <a:endParaRPr lang="en-US" sz="2400" dirty="0">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dirty="0" smtClean="0"/>
                        <a:t>Completed</a:t>
                      </a:r>
                      <a:endParaRPr lang="en-US" sz="2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tcPr>
                </a:tc>
              </a:tr>
              <a:tr h="450273">
                <a:tc>
                  <a:txBody>
                    <a:bodyPr/>
                    <a:lstStyle/>
                    <a:p>
                      <a:pPr marL="0" marR="0">
                        <a:spcBef>
                          <a:spcPts val="0"/>
                        </a:spcBef>
                        <a:spcAft>
                          <a:spcPts val="0"/>
                        </a:spcAft>
                      </a:pPr>
                      <a:r>
                        <a:rPr lang="en-US" sz="2400" dirty="0"/>
                        <a:t>Rear arm suspension &amp; Motor mount</a:t>
                      </a:r>
                      <a:endParaRPr lang="en-US" sz="2400" dirty="0">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dirty="0" smtClean="0"/>
                        <a:t>Completed</a:t>
                      </a:r>
                      <a:endParaRPr lang="en-US" sz="2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tcPr>
                </a:tc>
              </a:tr>
              <a:tr h="450273">
                <a:tc>
                  <a:txBody>
                    <a:bodyPr/>
                    <a:lstStyle/>
                    <a:p>
                      <a:pPr marL="0" marR="0">
                        <a:spcBef>
                          <a:spcPts val="0"/>
                        </a:spcBef>
                        <a:spcAft>
                          <a:spcPts val="0"/>
                        </a:spcAft>
                      </a:pPr>
                      <a:r>
                        <a:rPr lang="en-US" sz="2400" b="1" dirty="0" smtClean="0"/>
                        <a:t>Three-year solar car </a:t>
                      </a:r>
                      <a:r>
                        <a:rPr lang="en-US" sz="2400" b="1" dirty="0"/>
                        <a:t>project</a:t>
                      </a:r>
                      <a:endParaRPr lang="en-US" sz="2400" b="1" dirty="0">
                        <a:solidFill>
                          <a:schemeClr val="tx1"/>
                        </a:solidFill>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2400" b="1" dirty="0" smtClean="0"/>
                        <a:t>Completed</a:t>
                      </a:r>
                      <a:endParaRPr lang="en-US" sz="2400" b="1" dirty="0">
                        <a:solidFill>
                          <a:schemeClr val="tx1"/>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r>
            </a:tbl>
          </a:graphicData>
        </a:graphic>
      </p:graphicFrame>
      <p:sp>
        <p:nvSpPr>
          <p:cNvPr id="4" name="Slide Number Placeholder 3"/>
          <p:cNvSpPr>
            <a:spLocks noGrp="1"/>
          </p:cNvSpPr>
          <p:nvPr>
            <p:ph type="sldNum" sz="quarter" idx="12"/>
          </p:nvPr>
        </p:nvSpPr>
        <p:spPr/>
        <p:txBody>
          <a:bodyPr/>
          <a:lstStyle/>
          <a:p>
            <a:fld id="{A4FE5023-CA2E-471D-AD7C-F20E543AC3EB}" type="slidenum">
              <a:rPr lang="en-US" smtClean="0"/>
              <a:pPr/>
              <a:t>41</a:t>
            </a:fld>
            <a:endParaRPr lang="en-US" dirty="0"/>
          </a:p>
        </p:txBody>
      </p:sp>
    </p:spTree>
    <p:extLst>
      <p:ext uri="{BB962C8B-B14F-4D97-AF65-F5344CB8AC3E}">
        <p14:creationId xmlns:p14="http://schemas.microsoft.com/office/powerpoint/2010/main" xmlns="" val="42685467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Runs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4FE5023-CA2E-471D-AD7C-F20E543AC3EB}" type="slidenum">
              <a:rPr lang="en-US" smtClean="0"/>
              <a:pPr/>
              <a:t>42</a:t>
            </a:fld>
            <a:endParaRPr lang="en-US" dirty="0"/>
          </a:p>
        </p:txBody>
      </p:sp>
    </p:spTree>
    <p:extLst>
      <p:ext uri="{BB962C8B-B14F-4D97-AF65-F5344CB8AC3E}">
        <p14:creationId xmlns:p14="http://schemas.microsoft.com/office/powerpoint/2010/main" xmlns="" val="30919692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85800" y="1371600"/>
            <a:ext cx="7779996" cy="5181600"/>
          </a:xfrm>
        </p:spPr>
      </p:pic>
      <p:sp>
        <p:nvSpPr>
          <p:cNvPr id="5" name="Slide Number Placeholder 4"/>
          <p:cNvSpPr>
            <a:spLocks noGrp="1"/>
          </p:cNvSpPr>
          <p:nvPr>
            <p:ph type="sldNum" sz="quarter" idx="12"/>
          </p:nvPr>
        </p:nvSpPr>
        <p:spPr/>
        <p:txBody>
          <a:bodyPr/>
          <a:lstStyle/>
          <a:p>
            <a:fld id="{A4FE5023-CA2E-471D-AD7C-F20E543AC3EB}" type="slidenum">
              <a:rPr lang="en-US" smtClean="0"/>
              <a:pPr/>
              <a:t>43</a:t>
            </a:fld>
            <a:endParaRPr lang="en-US" dirty="0"/>
          </a:p>
        </p:txBody>
      </p:sp>
    </p:spTree>
    <p:extLst>
      <p:ext uri="{BB962C8B-B14F-4D97-AF65-F5344CB8AC3E}">
        <p14:creationId xmlns:p14="http://schemas.microsoft.com/office/powerpoint/2010/main" xmlns="" val="1079310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Power Flow</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6844" y="1752600"/>
            <a:ext cx="9160844" cy="3810000"/>
          </a:xfrm>
          <a:prstGeom prst="rect">
            <a:avLst/>
          </a:prstGeom>
          <a:noFill/>
          <a:ln w="9525">
            <a:noFill/>
            <a:miter lim="800000"/>
            <a:headEnd/>
            <a:tailEnd/>
          </a:ln>
        </p:spPr>
      </p:pic>
      <p:sp>
        <p:nvSpPr>
          <p:cNvPr id="5" name="Rectangle 4"/>
          <p:cNvSpPr/>
          <p:nvPr/>
        </p:nvSpPr>
        <p:spPr>
          <a:xfrm>
            <a:off x="304800" y="2057400"/>
            <a:ext cx="1371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5715000"/>
            <a:ext cx="9144000" cy="523220"/>
          </a:xfrm>
          <a:prstGeom prst="rect">
            <a:avLst/>
          </a:prstGeom>
          <a:noFill/>
        </p:spPr>
        <p:txBody>
          <a:bodyPr wrap="square" rtlCol="0">
            <a:spAutoFit/>
          </a:bodyPr>
          <a:lstStyle/>
          <a:p>
            <a:pPr algn="ctr"/>
            <a:r>
              <a:rPr lang="en-US" sz="2800" dirty="0" smtClean="0"/>
              <a:t>Bottom of Vehicle</a:t>
            </a:r>
            <a:endParaRPr lang="en-US" sz="1200" dirty="0"/>
          </a:p>
        </p:txBody>
      </p:sp>
      <p:sp>
        <p:nvSpPr>
          <p:cNvPr id="7" name="Slide Number Placeholder 6"/>
          <p:cNvSpPr>
            <a:spLocks noGrp="1"/>
          </p:cNvSpPr>
          <p:nvPr>
            <p:ph type="sldNum" sz="quarter" idx="12"/>
          </p:nvPr>
        </p:nvSpPr>
        <p:spPr/>
        <p:txBody>
          <a:bodyPr/>
          <a:lstStyle/>
          <a:p>
            <a:fld id="{A4FE5023-CA2E-471D-AD7C-F20E543AC3EB}" type="slidenum">
              <a:rPr lang="en-US" smtClean="0"/>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r>
              <a:rPr lang="en-US" dirty="0" smtClean="0"/>
              <a:t>Motor / Motor Controller</a:t>
            </a:r>
            <a:endParaRPr lang="en-US" dirty="0"/>
          </a:p>
        </p:txBody>
      </p:sp>
      <p:sp>
        <p:nvSpPr>
          <p:cNvPr id="7" name="Oval 6"/>
          <p:cNvSpPr/>
          <p:nvPr/>
        </p:nvSpPr>
        <p:spPr>
          <a:xfrm>
            <a:off x="457200" y="3200400"/>
            <a:ext cx="24384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16844" y="1524000"/>
            <a:ext cx="9160844" cy="3810000"/>
          </a:xfrm>
          <a:prstGeom prst="rect">
            <a:avLst/>
          </a:prstGeom>
          <a:noFill/>
          <a:ln w="9525">
            <a:noFill/>
            <a:miter lim="800000"/>
            <a:headEnd/>
            <a:tailEnd/>
          </a:ln>
        </p:spPr>
      </p:pic>
      <p:cxnSp>
        <p:nvCxnSpPr>
          <p:cNvPr id="10" name="Straight Connector 9"/>
          <p:cNvCxnSpPr>
            <a:stCxn id="9" idx="6"/>
            <a:endCxn id="13" idx="6"/>
          </p:cNvCxnSpPr>
          <p:nvPr/>
        </p:nvCxnSpPr>
        <p:spPr>
          <a:xfrm flipV="1">
            <a:off x="1676400" y="2214034"/>
            <a:ext cx="1295400" cy="10625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2"/>
            <a:endCxn id="13" idx="2"/>
          </p:cNvCxnSpPr>
          <p:nvPr/>
        </p:nvCxnSpPr>
        <p:spPr>
          <a:xfrm flipV="1">
            <a:off x="685800" y="2214034"/>
            <a:ext cx="76200" cy="10625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p:nvPicPr>
        <p:blipFill>
          <a:blip r:embed="rId3" cstate="print"/>
          <a:srcRect l="9982" t="42000" r="82532" b="48000"/>
          <a:stretch>
            <a:fillRect/>
          </a:stretch>
        </p:blipFill>
        <p:spPr bwMode="auto">
          <a:xfrm>
            <a:off x="762000" y="1600200"/>
            <a:ext cx="2209800" cy="1227667"/>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Oval 8"/>
          <p:cNvSpPr/>
          <p:nvPr/>
        </p:nvSpPr>
        <p:spPr>
          <a:xfrm>
            <a:off x="685800" y="3048000"/>
            <a:ext cx="9906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28" idx="6"/>
            <a:endCxn id="25" idx="7"/>
          </p:cNvCxnSpPr>
          <p:nvPr/>
        </p:nvCxnSpPr>
        <p:spPr>
          <a:xfrm>
            <a:off x="3124200" y="4305300"/>
            <a:ext cx="1174234" cy="10887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8" idx="2"/>
            <a:endCxn id="25" idx="2"/>
          </p:cNvCxnSpPr>
          <p:nvPr/>
        </p:nvCxnSpPr>
        <p:spPr>
          <a:xfrm>
            <a:off x="1219200" y="4305300"/>
            <a:ext cx="152400" cy="16016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219200" y="3810000"/>
            <a:ext cx="1905000"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p:cNvPicPr>
            <a:picLocks noChangeAspect="1" noChangeArrowheads="1"/>
          </p:cNvPicPr>
          <p:nvPr/>
        </p:nvPicPr>
        <p:blipFill>
          <a:blip r:embed="rId3" cstate="print"/>
          <a:srcRect l="13309" t="62000" r="65064" b="16000"/>
          <a:stretch>
            <a:fillRect/>
          </a:stretch>
        </p:blipFill>
        <p:spPr bwMode="auto">
          <a:xfrm>
            <a:off x="1371600" y="5181600"/>
            <a:ext cx="3429000" cy="1450731"/>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Slide Number Placeholder 13"/>
          <p:cNvSpPr>
            <a:spLocks noGrp="1"/>
          </p:cNvSpPr>
          <p:nvPr>
            <p:ph type="sldNum" sz="quarter" idx="12"/>
          </p:nvPr>
        </p:nvSpPr>
        <p:spPr/>
        <p:txBody>
          <a:bodyPr/>
          <a:lstStyle/>
          <a:p>
            <a:fld id="{A4FE5023-CA2E-471D-AD7C-F20E543AC3EB}"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Motor Replacement </a:t>
            </a:r>
            <a:endParaRPr lang="en-US" dirty="0"/>
          </a:p>
        </p:txBody>
      </p:sp>
      <p:sp>
        <p:nvSpPr>
          <p:cNvPr id="6" name="Rectangle 5"/>
          <p:cNvSpPr/>
          <p:nvPr/>
        </p:nvSpPr>
        <p:spPr>
          <a:xfrm>
            <a:off x="1295400" y="5334000"/>
            <a:ext cx="3004349" cy="707886"/>
          </a:xfrm>
          <a:prstGeom prst="rect">
            <a:avLst/>
          </a:prstGeom>
        </p:spPr>
        <p:txBody>
          <a:bodyPr wrap="none">
            <a:spAutoFit/>
          </a:bodyPr>
          <a:lstStyle/>
          <a:p>
            <a:pPr algn="ctr">
              <a:spcBef>
                <a:spcPct val="0"/>
              </a:spcBef>
              <a:defRPr/>
            </a:pPr>
            <a:r>
              <a:rPr lang="en-US" sz="2000" dirty="0" err="1" smtClean="0">
                <a:latin typeface="+mj-lt"/>
                <a:cs typeface="Times New Roman" pitchFamily="18" charset="0"/>
              </a:rPr>
              <a:t>Lemco</a:t>
            </a:r>
            <a:r>
              <a:rPr lang="en-US" sz="2000" dirty="0" smtClean="0">
                <a:latin typeface="+mj-lt"/>
                <a:cs typeface="Times New Roman" pitchFamily="18" charset="0"/>
              </a:rPr>
              <a:t> DC Brushed Motor </a:t>
            </a:r>
          </a:p>
          <a:p>
            <a:pPr algn="ctr">
              <a:spcBef>
                <a:spcPct val="0"/>
              </a:spcBef>
              <a:defRPr/>
            </a:pPr>
            <a:r>
              <a:rPr lang="en-US" sz="2000" dirty="0" smtClean="0">
                <a:latin typeface="+mj-lt"/>
                <a:cs typeface="Times New Roman" pitchFamily="18" charset="0"/>
              </a:rPr>
              <a:t>(LEM200-127)</a:t>
            </a:r>
            <a:endParaRPr lang="en-US" sz="2000" dirty="0">
              <a:latin typeface="+mj-lt"/>
              <a:cs typeface="Times New Roman" pitchFamily="18" charset="0"/>
            </a:endParaRPr>
          </a:p>
        </p:txBody>
      </p:sp>
      <p:pic>
        <p:nvPicPr>
          <p:cNvPr id="10" name="Picture 9" descr="photo.JPG"/>
          <p:cNvPicPr>
            <a:picLocks noChangeAspect="1"/>
          </p:cNvPicPr>
          <p:nvPr/>
        </p:nvPicPr>
        <p:blipFill>
          <a:blip r:embed="rId2" cstate="print"/>
          <a:stretch>
            <a:fillRect/>
          </a:stretch>
        </p:blipFill>
        <p:spPr>
          <a:xfrm>
            <a:off x="762000" y="1143000"/>
            <a:ext cx="3924300" cy="3924300"/>
          </a:xfrm>
          <a:prstGeom prst="rect">
            <a:avLst/>
          </a:prstGeom>
        </p:spPr>
      </p:pic>
      <p:sp>
        <p:nvSpPr>
          <p:cNvPr id="11" name="TextBox 10"/>
          <p:cNvSpPr txBox="1"/>
          <p:nvPr/>
        </p:nvSpPr>
        <p:spPr>
          <a:xfrm>
            <a:off x="5105400" y="990600"/>
            <a:ext cx="3352800" cy="1938992"/>
          </a:xfrm>
          <a:prstGeom prst="rect">
            <a:avLst/>
          </a:prstGeom>
          <a:noFill/>
        </p:spPr>
        <p:txBody>
          <a:bodyPr wrap="square" rtlCol="0">
            <a:spAutoFit/>
          </a:bodyPr>
          <a:lstStyle/>
          <a:p>
            <a:pPr>
              <a:lnSpc>
                <a:spcPct val="150000"/>
              </a:lnSpc>
              <a:buFont typeface="Arial" pitchFamily="34" charset="0"/>
              <a:buChar char="•"/>
            </a:pPr>
            <a:r>
              <a:rPr lang="en-US" sz="2000" dirty="0" smtClean="0"/>
              <a:t>48 Volt Rated Motor</a:t>
            </a:r>
          </a:p>
          <a:p>
            <a:pPr>
              <a:lnSpc>
                <a:spcPct val="150000"/>
              </a:lnSpc>
              <a:buFont typeface="Arial" pitchFamily="34" charset="0"/>
              <a:buChar char="•"/>
            </a:pPr>
            <a:r>
              <a:rPr lang="en-US" sz="2000" dirty="0" smtClean="0"/>
              <a:t>88% Peak Efficiency</a:t>
            </a:r>
          </a:p>
          <a:p>
            <a:pPr>
              <a:lnSpc>
                <a:spcPct val="150000"/>
              </a:lnSpc>
              <a:buFont typeface="Arial" pitchFamily="34" charset="0"/>
              <a:buChar char="•"/>
            </a:pPr>
            <a:r>
              <a:rPr lang="en-US" sz="2000" dirty="0" smtClean="0"/>
              <a:t>215 Rated Current</a:t>
            </a:r>
          </a:p>
          <a:p>
            <a:pPr>
              <a:lnSpc>
                <a:spcPct val="150000"/>
              </a:lnSpc>
              <a:buFont typeface="Arial" pitchFamily="34" charset="0"/>
              <a:buChar char="•"/>
            </a:pPr>
            <a:r>
              <a:rPr lang="en-US" sz="2000" dirty="0" smtClean="0"/>
              <a:t>Relatively Inexpensive</a:t>
            </a:r>
            <a:endParaRPr lang="en-US" sz="2000" dirty="0"/>
          </a:p>
        </p:txBody>
      </p:sp>
      <p:pic>
        <p:nvPicPr>
          <p:cNvPr id="13" name="Picture 12" descr="photo(1).JPG"/>
          <p:cNvPicPr>
            <a:picLocks noChangeAspect="1"/>
          </p:cNvPicPr>
          <p:nvPr/>
        </p:nvPicPr>
        <p:blipFill>
          <a:blip r:embed="rId3" cstate="print"/>
          <a:srcRect b="15000"/>
          <a:stretch>
            <a:fillRect/>
          </a:stretch>
        </p:blipFill>
        <p:spPr>
          <a:xfrm>
            <a:off x="5334000" y="2971800"/>
            <a:ext cx="3048000" cy="2590800"/>
          </a:xfrm>
          <a:prstGeom prst="rect">
            <a:avLst/>
          </a:prstGeom>
        </p:spPr>
      </p:pic>
      <p:sp>
        <p:nvSpPr>
          <p:cNvPr id="14" name="TextBox 13"/>
          <p:cNvSpPr txBox="1"/>
          <p:nvPr/>
        </p:nvSpPr>
        <p:spPr>
          <a:xfrm>
            <a:off x="5257800" y="5715000"/>
            <a:ext cx="3200400" cy="400110"/>
          </a:xfrm>
          <a:prstGeom prst="rect">
            <a:avLst/>
          </a:prstGeom>
          <a:noFill/>
        </p:spPr>
        <p:txBody>
          <a:bodyPr wrap="square" rtlCol="0">
            <a:spAutoFit/>
          </a:bodyPr>
          <a:lstStyle/>
          <a:p>
            <a:pPr algn="ctr"/>
            <a:r>
              <a:rPr lang="en-US" sz="2000" dirty="0" smtClean="0"/>
              <a:t>SCM150 Brushless PM Motor</a:t>
            </a:r>
            <a:endParaRPr lang="en-US" sz="2000" dirty="0"/>
          </a:p>
        </p:txBody>
      </p:sp>
      <p:sp>
        <p:nvSpPr>
          <p:cNvPr id="8" name="Slide Number Placeholder 7"/>
          <p:cNvSpPr>
            <a:spLocks noGrp="1"/>
          </p:cNvSpPr>
          <p:nvPr>
            <p:ph type="sldNum" sz="quarter" idx="12"/>
          </p:nvPr>
        </p:nvSpPr>
        <p:spPr/>
        <p:txBody>
          <a:bodyPr/>
          <a:lstStyle/>
          <a:p>
            <a:fld id="{A4FE5023-CA2E-471D-AD7C-F20E543AC3EB}"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 Controller (MC)</a:t>
            </a:r>
            <a:endParaRPr lang="en-US" dirty="0"/>
          </a:p>
        </p:txBody>
      </p:sp>
      <p:pic>
        <p:nvPicPr>
          <p:cNvPr id="7" name="Picture 6" descr="photo(2).JPG"/>
          <p:cNvPicPr>
            <a:picLocks noChangeAspect="1"/>
          </p:cNvPicPr>
          <p:nvPr/>
        </p:nvPicPr>
        <p:blipFill>
          <a:blip r:embed="rId2" cstate="print"/>
          <a:srcRect t="20000" b="24444"/>
          <a:stretch>
            <a:fillRect/>
          </a:stretch>
        </p:blipFill>
        <p:spPr>
          <a:xfrm>
            <a:off x="1143000" y="1219200"/>
            <a:ext cx="6858000" cy="3810000"/>
          </a:xfrm>
          <a:prstGeom prst="rect">
            <a:avLst/>
          </a:prstGeom>
        </p:spPr>
      </p:pic>
      <p:sp>
        <p:nvSpPr>
          <p:cNvPr id="5" name="Rectangle 4"/>
          <p:cNvSpPr/>
          <p:nvPr/>
        </p:nvSpPr>
        <p:spPr>
          <a:xfrm>
            <a:off x="5486400" y="4038600"/>
            <a:ext cx="2971800" cy="707886"/>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smtClean="0">
                <a:latin typeface="Times New Roman" pitchFamily="18" charset="0"/>
                <a:cs typeface="Times New Roman" pitchFamily="18" charset="0"/>
              </a:rPr>
              <a:t>Kelly Motor Controller </a:t>
            </a:r>
          </a:p>
          <a:p>
            <a:pPr algn="ctr">
              <a:spcBef>
                <a:spcPct val="0"/>
              </a:spcBef>
              <a:defRPr/>
            </a:pPr>
            <a:r>
              <a:rPr lang="en-US" sz="2000" dirty="0" smtClean="0">
                <a:latin typeface="Times New Roman" pitchFamily="18" charset="0"/>
                <a:cs typeface="Times New Roman" pitchFamily="18" charset="0"/>
              </a:rPr>
              <a:t>(KDZ48201)</a:t>
            </a:r>
            <a:endParaRPr lang="en-US" sz="2000" dirty="0">
              <a:latin typeface="Times New Roman" pitchFamily="18" charset="0"/>
              <a:cs typeface="Times New Roman" pitchFamily="18" charset="0"/>
            </a:endParaRPr>
          </a:p>
        </p:txBody>
      </p:sp>
      <p:sp>
        <p:nvSpPr>
          <p:cNvPr id="9" name="Rectangle 8"/>
          <p:cNvSpPr/>
          <p:nvPr/>
        </p:nvSpPr>
        <p:spPr>
          <a:xfrm>
            <a:off x="4419600" y="3581400"/>
            <a:ext cx="1828800" cy="400110"/>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smtClean="0">
                <a:latin typeface="Times New Roman" pitchFamily="18" charset="0"/>
                <a:cs typeface="Times New Roman" pitchFamily="18" charset="0"/>
              </a:rPr>
              <a:t>Power Relay</a:t>
            </a:r>
            <a:endParaRPr lang="en-US" sz="2000" dirty="0">
              <a:latin typeface="Times New Roman" pitchFamily="18" charset="0"/>
              <a:cs typeface="Times New Roman" pitchFamily="18" charset="0"/>
            </a:endParaRPr>
          </a:p>
        </p:txBody>
      </p:sp>
      <p:sp>
        <p:nvSpPr>
          <p:cNvPr id="10" name="Right Arrow 9"/>
          <p:cNvSpPr/>
          <p:nvPr/>
        </p:nvSpPr>
        <p:spPr>
          <a:xfrm rot="14011112">
            <a:off x="4539256" y="2992933"/>
            <a:ext cx="822113" cy="381000"/>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3505200" y="4114800"/>
            <a:ext cx="1828800" cy="400110"/>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smtClean="0">
                <a:latin typeface="Times New Roman" pitchFamily="18" charset="0"/>
                <a:cs typeface="Times New Roman" pitchFamily="18" charset="0"/>
              </a:rPr>
              <a:t>Reverse Relay</a:t>
            </a:r>
            <a:endParaRPr lang="en-US" sz="2000" dirty="0">
              <a:latin typeface="Times New Roman" pitchFamily="18" charset="0"/>
              <a:cs typeface="Times New Roman" pitchFamily="18" charset="0"/>
            </a:endParaRPr>
          </a:p>
        </p:txBody>
      </p:sp>
      <p:sp>
        <p:nvSpPr>
          <p:cNvPr id="12" name="Right Arrow 11"/>
          <p:cNvSpPr/>
          <p:nvPr/>
        </p:nvSpPr>
        <p:spPr>
          <a:xfrm rot="14293332">
            <a:off x="3716569" y="3552869"/>
            <a:ext cx="518682" cy="381000"/>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1676400" y="4572000"/>
            <a:ext cx="1828800" cy="400110"/>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smtClean="0">
                <a:latin typeface="Times New Roman" pitchFamily="18" charset="0"/>
                <a:cs typeface="Times New Roman" pitchFamily="18" charset="0"/>
              </a:rPr>
              <a:t>Forward Relay</a:t>
            </a:r>
            <a:endParaRPr lang="en-US" sz="2000" dirty="0">
              <a:latin typeface="Times New Roman" pitchFamily="18" charset="0"/>
              <a:cs typeface="Times New Roman" pitchFamily="18" charset="0"/>
            </a:endParaRPr>
          </a:p>
        </p:txBody>
      </p:sp>
      <p:sp>
        <p:nvSpPr>
          <p:cNvPr id="16" name="TextBox 15"/>
          <p:cNvSpPr txBox="1"/>
          <p:nvPr/>
        </p:nvSpPr>
        <p:spPr>
          <a:xfrm>
            <a:off x="4800600" y="5105400"/>
            <a:ext cx="3429000" cy="1200329"/>
          </a:xfrm>
          <a:prstGeom prst="rect">
            <a:avLst/>
          </a:prstGeom>
          <a:noFill/>
        </p:spPr>
        <p:txBody>
          <a:bodyPr wrap="square" rtlCol="0">
            <a:spAutoFit/>
          </a:bodyPr>
          <a:lstStyle/>
          <a:p>
            <a:pPr>
              <a:buFont typeface="Arial" pitchFamily="34" charset="0"/>
              <a:buChar char="•"/>
            </a:pPr>
            <a:r>
              <a:rPr lang="en-US" dirty="0" smtClean="0"/>
              <a:t>Motor Controller chosen for:</a:t>
            </a:r>
          </a:p>
          <a:p>
            <a:pPr lvl="1">
              <a:buFont typeface="Arial" pitchFamily="34" charset="0"/>
              <a:buChar char="•"/>
            </a:pPr>
            <a:r>
              <a:rPr lang="en-US" dirty="0" smtClean="0"/>
              <a:t>Compatibility</a:t>
            </a:r>
          </a:p>
          <a:p>
            <a:pPr lvl="1">
              <a:buFont typeface="Arial" pitchFamily="34" charset="0"/>
              <a:buChar char="•"/>
            </a:pPr>
            <a:r>
              <a:rPr lang="en-US" dirty="0" smtClean="0"/>
              <a:t>Regenerative braking</a:t>
            </a:r>
          </a:p>
          <a:p>
            <a:pPr>
              <a:buFont typeface="Arial" pitchFamily="34" charset="0"/>
              <a:buChar char="•"/>
            </a:pPr>
            <a:endParaRPr lang="en-US" dirty="0"/>
          </a:p>
        </p:txBody>
      </p:sp>
      <p:sp>
        <p:nvSpPr>
          <p:cNvPr id="17" name="TextBox 16"/>
          <p:cNvSpPr txBox="1"/>
          <p:nvPr/>
        </p:nvSpPr>
        <p:spPr>
          <a:xfrm>
            <a:off x="1143000" y="5181600"/>
            <a:ext cx="3505200" cy="646331"/>
          </a:xfrm>
          <a:prstGeom prst="rect">
            <a:avLst/>
          </a:prstGeom>
          <a:noFill/>
        </p:spPr>
        <p:txBody>
          <a:bodyPr wrap="square" rtlCol="0">
            <a:spAutoFit/>
          </a:bodyPr>
          <a:lstStyle/>
          <a:p>
            <a:pPr>
              <a:buFont typeface="Arial" pitchFamily="34" charset="0"/>
              <a:buChar char="•"/>
            </a:pPr>
            <a:r>
              <a:rPr lang="en-US" dirty="0" smtClean="0"/>
              <a:t>Pre-Charge Circuit</a:t>
            </a:r>
          </a:p>
          <a:p>
            <a:pPr>
              <a:buFont typeface="Arial" pitchFamily="34" charset="0"/>
              <a:buChar char="•"/>
            </a:pPr>
            <a:r>
              <a:rPr lang="en-US" dirty="0" smtClean="0"/>
              <a:t>Power relay delivers power to MC</a:t>
            </a:r>
            <a:endParaRPr lang="en-US" dirty="0"/>
          </a:p>
        </p:txBody>
      </p:sp>
      <p:sp>
        <p:nvSpPr>
          <p:cNvPr id="14" name="Slide Number Placeholder 13"/>
          <p:cNvSpPr>
            <a:spLocks noGrp="1"/>
          </p:cNvSpPr>
          <p:nvPr>
            <p:ph type="sldNum" sz="quarter" idx="12"/>
          </p:nvPr>
        </p:nvSpPr>
        <p:spPr/>
        <p:txBody>
          <a:bodyPr/>
          <a:lstStyle/>
          <a:p>
            <a:fld id="{A4FE5023-CA2E-471D-AD7C-F20E543AC3EB}"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Motor Controller Cont.</a:t>
            </a:r>
            <a:endParaRPr lang="en-US" dirty="0"/>
          </a:p>
        </p:txBody>
      </p:sp>
      <p:pic>
        <p:nvPicPr>
          <p:cNvPr id="4" name="Content Placeholder 3" descr="photo(3).JPG"/>
          <p:cNvPicPr>
            <a:picLocks noGrp="1" noChangeAspect="1"/>
          </p:cNvPicPr>
          <p:nvPr>
            <p:ph idx="1"/>
          </p:nvPr>
        </p:nvPicPr>
        <p:blipFill>
          <a:blip r:embed="rId2" cstate="print"/>
          <a:srcRect t="11785" r="666" b="12452"/>
          <a:stretch>
            <a:fillRect/>
          </a:stretch>
        </p:blipFill>
        <p:spPr>
          <a:xfrm>
            <a:off x="533400" y="1066800"/>
            <a:ext cx="4595707" cy="3505200"/>
          </a:xfrm>
        </p:spPr>
      </p:pic>
      <p:pic>
        <p:nvPicPr>
          <p:cNvPr id="1027" name="Picture 3" descr="C:\Users\Greg\Desktop\photo(6).JPG"/>
          <p:cNvPicPr>
            <a:picLocks noChangeAspect="1" noChangeArrowheads="1"/>
          </p:cNvPicPr>
          <p:nvPr/>
        </p:nvPicPr>
        <p:blipFill>
          <a:blip r:embed="rId3" cstate="print"/>
          <a:srcRect/>
          <a:stretch>
            <a:fillRect/>
          </a:stretch>
        </p:blipFill>
        <p:spPr bwMode="auto">
          <a:xfrm>
            <a:off x="5867400" y="1676400"/>
            <a:ext cx="2514600" cy="2514600"/>
          </a:xfrm>
          <a:prstGeom prst="rect">
            <a:avLst/>
          </a:prstGeom>
          <a:noFill/>
        </p:spPr>
      </p:pic>
      <p:sp>
        <p:nvSpPr>
          <p:cNvPr id="7" name="Oval 6"/>
          <p:cNvSpPr/>
          <p:nvPr/>
        </p:nvSpPr>
        <p:spPr>
          <a:xfrm>
            <a:off x="2971800" y="2209800"/>
            <a:ext cx="13716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733800" y="2971800"/>
            <a:ext cx="2514600" cy="1295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486400" y="1295400"/>
            <a:ext cx="3200400" cy="3200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7" idx="0"/>
          </p:cNvCxnSpPr>
          <p:nvPr/>
        </p:nvCxnSpPr>
        <p:spPr>
          <a:xfrm flipV="1">
            <a:off x="3657600" y="1371600"/>
            <a:ext cx="28956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3400" y="4800600"/>
            <a:ext cx="4343400" cy="1754326"/>
          </a:xfrm>
          <a:prstGeom prst="rect">
            <a:avLst/>
          </a:prstGeom>
          <a:noFill/>
        </p:spPr>
        <p:txBody>
          <a:bodyPr wrap="square" rtlCol="0">
            <a:spAutoFit/>
          </a:bodyPr>
          <a:lstStyle/>
          <a:p>
            <a:pPr>
              <a:buFont typeface="Arial" pitchFamily="34" charset="0"/>
              <a:buChar char="•"/>
            </a:pPr>
            <a:r>
              <a:rPr lang="en-US" dirty="0" smtClean="0"/>
              <a:t>Brakes enable switch tells MC :</a:t>
            </a:r>
          </a:p>
          <a:p>
            <a:pPr lvl="1">
              <a:buFont typeface="Arial" pitchFamily="34" charset="0"/>
              <a:buChar char="•"/>
            </a:pPr>
            <a:r>
              <a:rPr lang="en-US" dirty="0" smtClean="0"/>
              <a:t>Regenerative braking is activated </a:t>
            </a:r>
          </a:p>
          <a:p>
            <a:pPr lvl="1">
              <a:buFont typeface="Arial" pitchFamily="34" charset="0"/>
              <a:buChar char="•"/>
            </a:pPr>
            <a:r>
              <a:rPr lang="en-US" dirty="0" smtClean="0"/>
              <a:t> read potentiometer </a:t>
            </a:r>
          </a:p>
          <a:p>
            <a:pPr lvl="1">
              <a:buFont typeface="Arial" pitchFamily="34" charset="0"/>
              <a:buChar char="•"/>
            </a:pPr>
            <a:r>
              <a:rPr lang="en-US" dirty="0" smtClean="0"/>
              <a:t>Uses mechanical energy of the rotor to        drive electrical energy into stator</a:t>
            </a:r>
          </a:p>
          <a:p>
            <a:r>
              <a:rPr lang="en-US" dirty="0" smtClean="0"/>
              <a:t> </a:t>
            </a:r>
          </a:p>
        </p:txBody>
      </p:sp>
      <p:sp>
        <p:nvSpPr>
          <p:cNvPr id="16" name="TextBox 15"/>
          <p:cNvSpPr txBox="1"/>
          <p:nvPr/>
        </p:nvSpPr>
        <p:spPr>
          <a:xfrm>
            <a:off x="5410200" y="4800600"/>
            <a:ext cx="3733800" cy="923330"/>
          </a:xfrm>
          <a:prstGeom prst="rect">
            <a:avLst/>
          </a:prstGeom>
          <a:noFill/>
        </p:spPr>
        <p:txBody>
          <a:bodyPr wrap="square" rtlCol="0">
            <a:spAutoFit/>
          </a:bodyPr>
          <a:lstStyle/>
          <a:p>
            <a:pPr>
              <a:buFont typeface="Arial" pitchFamily="34" charset="0"/>
              <a:buChar char="•"/>
            </a:pPr>
            <a:r>
              <a:rPr lang="en-US" dirty="0" smtClean="0"/>
              <a:t>Accelerator enable switch tells MC to read the potentiometer of the pedal</a:t>
            </a:r>
          </a:p>
          <a:p>
            <a:endParaRPr lang="en-US" dirty="0" smtClean="0"/>
          </a:p>
        </p:txBody>
      </p:sp>
      <p:sp>
        <p:nvSpPr>
          <p:cNvPr id="17" name="Rectangle 16"/>
          <p:cNvSpPr/>
          <p:nvPr/>
        </p:nvSpPr>
        <p:spPr>
          <a:xfrm>
            <a:off x="533400" y="1066800"/>
            <a:ext cx="1981200" cy="400110"/>
          </a:xfrm>
          <a:prstGeom prst="rect">
            <a:avLst/>
          </a:prstGeom>
          <a:solidFill>
            <a:schemeClr val="lt1">
              <a:alpha val="51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defRPr/>
            </a:pPr>
            <a:r>
              <a:rPr lang="en-US" sz="2000" dirty="0" smtClean="0">
                <a:latin typeface="Times New Roman" pitchFamily="18" charset="0"/>
                <a:cs typeface="Times New Roman" pitchFamily="18" charset="0"/>
              </a:rPr>
              <a:t>Enable Switches</a:t>
            </a:r>
            <a:endParaRPr lang="en-US" sz="2000" dirty="0">
              <a:latin typeface="Times New Roman" pitchFamily="18" charset="0"/>
              <a:cs typeface="Times New Roman" pitchFamily="18" charset="0"/>
            </a:endParaRPr>
          </a:p>
        </p:txBody>
      </p:sp>
      <p:sp>
        <p:nvSpPr>
          <p:cNvPr id="18" name="Right Arrow 17"/>
          <p:cNvSpPr/>
          <p:nvPr/>
        </p:nvSpPr>
        <p:spPr>
          <a:xfrm rot="3681157">
            <a:off x="1613577" y="1731991"/>
            <a:ext cx="718913" cy="381000"/>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ight Arrow 18"/>
          <p:cNvSpPr/>
          <p:nvPr/>
        </p:nvSpPr>
        <p:spPr>
          <a:xfrm rot="2602208">
            <a:off x="2318396" y="1749915"/>
            <a:ext cx="1072217" cy="381000"/>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A4FE5023-CA2E-471D-AD7C-F20E543AC3EB}" type="slidenum">
              <a:rPr lang="en-US" smtClean="0"/>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324</TotalTime>
  <Words>1493</Words>
  <Application>Microsoft Office PowerPoint</Application>
  <PresentationFormat>On-screen Show (4:3)</PresentationFormat>
  <Paragraphs>274</Paragraphs>
  <Slides>43</Slides>
  <Notes>9</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 Solar Car Project Senior Design 2011 – 2012   </vt:lpstr>
      <vt:lpstr>Overview of presentation</vt:lpstr>
      <vt:lpstr>Key Components</vt:lpstr>
      <vt:lpstr>Overview of Power Flow</vt:lpstr>
      <vt:lpstr>Overview of Power Flow</vt:lpstr>
      <vt:lpstr>Motor / Motor Controller</vt:lpstr>
      <vt:lpstr>Motor Replacement </vt:lpstr>
      <vt:lpstr>Motor Controller (MC)</vt:lpstr>
      <vt:lpstr>Motor Controller Cont.</vt:lpstr>
      <vt:lpstr>Rear Arm / Rear Suspension</vt:lpstr>
      <vt:lpstr>Old Rear Arm/Suspension</vt:lpstr>
      <vt:lpstr>Preliminary Design</vt:lpstr>
      <vt:lpstr>Drawbacks to Preliminary Design</vt:lpstr>
      <vt:lpstr>Final Rear Arm/Suspension</vt:lpstr>
      <vt:lpstr>Final Rear Arm/Suspension</vt:lpstr>
      <vt:lpstr>Recommendations for Future Work</vt:lpstr>
      <vt:lpstr>Battery / Solar Array</vt:lpstr>
      <vt:lpstr>Slide 18</vt:lpstr>
      <vt:lpstr>Solar Array</vt:lpstr>
      <vt:lpstr>Solar Array</vt:lpstr>
      <vt:lpstr>Completed Solar Array</vt:lpstr>
      <vt:lpstr>MPPT / Boost Converter</vt:lpstr>
      <vt:lpstr>Max Power Point Tracker (MPPT) and Boost Converter</vt:lpstr>
      <vt:lpstr>Slide 24</vt:lpstr>
      <vt:lpstr>Varying Irradiation</vt:lpstr>
      <vt:lpstr>Driver Enclosure / Air Ventilation </vt:lpstr>
      <vt:lpstr>Driver Enclosure</vt:lpstr>
      <vt:lpstr>Driver Enclosure, cont.</vt:lpstr>
      <vt:lpstr>Driver Enclosure, cont.</vt:lpstr>
      <vt:lpstr>Air Ventilation</vt:lpstr>
      <vt:lpstr>Air Ventilation, cont.</vt:lpstr>
      <vt:lpstr>Latch / Hinge</vt:lpstr>
      <vt:lpstr>Double-Point Remote-Release  Cable Latch</vt:lpstr>
      <vt:lpstr>Latch Placement</vt:lpstr>
      <vt:lpstr>T-Handle Actuator</vt:lpstr>
      <vt:lpstr>Latch Point</vt:lpstr>
      <vt:lpstr>Piano/Continuous Hinge</vt:lpstr>
      <vt:lpstr>Hinge Placement</vt:lpstr>
      <vt:lpstr>Hinge and L-bracket Placement</vt:lpstr>
      <vt:lpstr>Budget</vt:lpstr>
      <vt:lpstr>Status of Objectives</vt:lpstr>
      <vt:lpstr>Test Runs</vt:lpstr>
      <vt:lpstr>Questions?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Jordan</dc:creator>
  <cp:lastModifiedBy>cmstest</cp:lastModifiedBy>
  <cp:revision>50</cp:revision>
  <dcterms:created xsi:type="dcterms:W3CDTF">2012-04-10T19:39:31Z</dcterms:created>
  <dcterms:modified xsi:type="dcterms:W3CDTF">2012-04-19T18:25:41Z</dcterms:modified>
</cp:coreProperties>
</file>