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5"/>
  </p:notesMasterIdLst>
  <p:sldIdLst>
    <p:sldId id="256" r:id="rId2"/>
    <p:sldId id="285" r:id="rId3"/>
    <p:sldId id="259" r:id="rId4"/>
    <p:sldId id="257" r:id="rId5"/>
    <p:sldId id="262" r:id="rId6"/>
    <p:sldId id="278" r:id="rId7"/>
    <p:sldId id="280" r:id="rId8"/>
    <p:sldId id="358" r:id="rId9"/>
    <p:sldId id="303" r:id="rId10"/>
    <p:sldId id="304" r:id="rId11"/>
    <p:sldId id="305" r:id="rId12"/>
    <p:sldId id="289" r:id="rId13"/>
    <p:sldId id="324" r:id="rId14"/>
    <p:sldId id="325" r:id="rId15"/>
    <p:sldId id="328" r:id="rId16"/>
    <p:sldId id="330" r:id="rId17"/>
    <p:sldId id="332" r:id="rId18"/>
    <p:sldId id="334" r:id="rId19"/>
    <p:sldId id="336" r:id="rId20"/>
    <p:sldId id="350" r:id="rId21"/>
    <p:sldId id="339" r:id="rId22"/>
    <p:sldId id="354" r:id="rId23"/>
    <p:sldId id="355" r:id="rId24"/>
    <p:sldId id="356" r:id="rId25"/>
    <p:sldId id="357" r:id="rId26"/>
    <p:sldId id="306" r:id="rId27"/>
    <p:sldId id="307" r:id="rId28"/>
    <p:sldId id="308" r:id="rId29"/>
    <p:sldId id="309" r:id="rId30"/>
    <p:sldId id="310" r:id="rId31"/>
    <p:sldId id="311" r:id="rId32"/>
    <p:sldId id="351" r:id="rId33"/>
    <p:sldId id="352" r:id="rId34"/>
    <p:sldId id="348" r:id="rId35"/>
    <p:sldId id="349" r:id="rId36"/>
    <p:sldId id="363" r:id="rId37"/>
    <p:sldId id="364" r:id="rId38"/>
    <p:sldId id="365" r:id="rId39"/>
    <p:sldId id="344" r:id="rId40"/>
    <p:sldId id="345" r:id="rId41"/>
    <p:sldId id="346" r:id="rId42"/>
    <p:sldId id="347" r:id="rId43"/>
    <p:sldId id="260" r:id="rId44"/>
    <p:sldId id="261" r:id="rId45"/>
    <p:sldId id="283" r:id="rId46"/>
    <p:sldId id="284" r:id="rId47"/>
    <p:sldId id="293" r:id="rId48"/>
    <p:sldId id="295" r:id="rId49"/>
    <p:sldId id="359" r:id="rId50"/>
    <p:sldId id="360" r:id="rId51"/>
    <p:sldId id="361" r:id="rId52"/>
    <p:sldId id="362"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98"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95117-DDA2-42B2-98A3-34714DF1BF14}" type="datetimeFigureOut">
              <a:rPr lang="en-US" smtClean="0"/>
              <a:pPr/>
              <a:t>10/25/2011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0AE8B-37DC-4EB1-8DC3-2A7D77629419}" type="slidenum">
              <a:rPr lang="en-US" smtClean="0"/>
              <a:pPr/>
              <a:t>‹#›</a:t>
            </a:fld>
            <a:endParaRPr lang="en-US" dirty="0"/>
          </a:p>
        </p:txBody>
      </p:sp>
    </p:spTree>
    <p:extLst>
      <p:ext uri="{BB962C8B-B14F-4D97-AF65-F5344CB8AC3E}">
        <p14:creationId xmlns="" xmlns:p14="http://schemas.microsoft.com/office/powerpoint/2010/main" val="65901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maximum power point tracker is at its most useful in adverse conditions.</a:t>
            </a:r>
            <a:r>
              <a:rPr lang="en-US" baseline="0" dirty="0" smtClean="0"/>
              <a:t> Say during a race when you have non-optimal conditions like clouds, rain, etc the MPPT will have to manipulate the current flow and voltage levels to produce the most power. However, during optimal conditions MPPT will not be utilized because power to the system will be abundant.   </a:t>
            </a:r>
            <a:endParaRPr lang="en-US" dirty="0"/>
          </a:p>
        </p:txBody>
      </p:sp>
      <p:sp>
        <p:nvSpPr>
          <p:cNvPr id="4" name="Slide Number Placeholder 3"/>
          <p:cNvSpPr>
            <a:spLocks noGrp="1"/>
          </p:cNvSpPr>
          <p:nvPr>
            <p:ph type="sldNum" sz="quarter" idx="10"/>
          </p:nvPr>
        </p:nvSpPr>
        <p:spPr/>
        <p:txBody>
          <a:bodyPr/>
          <a:lstStyle/>
          <a:p>
            <a:fld id="{FAD0AE8B-37DC-4EB1-8DC3-2A7D77629419}"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Boost converter </a:t>
            </a:r>
            <a:r>
              <a:rPr lang="en-US" dirty="0" err="1" smtClean="0"/>
              <a:t>pwm</a:t>
            </a:r>
            <a:r>
              <a:rPr lang="en-US" dirty="0" smtClean="0"/>
              <a:t> </a:t>
            </a:r>
            <a:endParaRPr lang="en-US" dirty="0"/>
          </a:p>
        </p:txBody>
      </p:sp>
      <p:sp>
        <p:nvSpPr>
          <p:cNvPr id="4" name="Slide Number Placeholder 3"/>
          <p:cNvSpPr>
            <a:spLocks noGrp="1"/>
          </p:cNvSpPr>
          <p:nvPr>
            <p:ph type="sldNum" sz="quarter" idx="10"/>
          </p:nvPr>
        </p:nvSpPr>
        <p:spPr/>
        <p:txBody>
          <a:bodyPr/>
          <a:lstStyle/>
          <a:p>
            <a:fld id="{FAD0AE8B-37DC-4EB1-8DC3-2A7D77629419}" type="slidenum">
              <a:rPr lang="en-US" smtClean="0"/>
              <a:pPr/>
              <a:t>35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0D2402-9FED-494B-A070-5EB20C3F22C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5E3A80-392E-4B5E-8F5A-DC1ADD0C137D}"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90D2402-9FED-494B-A070-5EB20C3F22C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5E3A80-392E-4B5E-8F5A-DC1ADD0C137D}" type="datetimeFigureOut">
              <a:rPr lang="en-US" smtClean="0"/>
              <a:pPr/>
              <a:t>10/25/2011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0D2402-9FED-494B-A070-5EB20C3F22C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57200"/>
            <a:ext cx="7851648" cy="2667000"/>
          </a:xfrm>
          <a:prstGeom prst="rect">
            <a:avLst/>
          </a:prstGeom>
        </p:spPr>
        <p:txBody>
          <a:bodyPr vert="horz"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chemeClr val="bg1"/>
                </a:solidFill>
                <a:effectLst/>
                <a:uLnTx/>
                <a:uFillTx/>
                <a:latin typeface="+mj-lt"/>
                <a:ea typeface="+mj-ea"/>
                <a:cs typeface="+mj-cs"/>
              </a:rPr>
              <a:t>Team #2 </a:t>
            </a:r>
            <a:br>
              <a:rPr kumimoji="0" lang="en-US" sz="6600" b="0" i="0" u="none" strike="noStrike" kern="1200" cap="none" spc="0" normalizeH="0" baseline="0" noProof="0" dirty="0" smtClean="0">
                <a:ln>
                  <a:noFill/>
                </a:ln>
                <a:solidFill>
                  <a:schemeClr val="bg1"/>
                </a:solidFill>
                <a:effectLst/>
                <a:uLnTx/>
                <a:uFillTx/>
                <a:latin typeface="+mj-lt"/>
                <a:ea typeface="+mj-ea"/>
                <a:cs typeface="+mj-cs"/>
              </a:rPr>
            </a:br>
            <a:r>
              <a:rPr kumimoji="0" lang="en-US" sz="6600" b="0" i="0" u="none" strike="noStrike" kern="1200" cap="none" spc="0" normalizeH="0" baseline="0" noProof="0" dirty="0" smtClean="0">
                <a:ln>
                  <a:noFill/>
                </a:ln>
                <a:solidFill>
                  <a:schemeClr val="bg1"/>
                </a:solidFill>
                <a:effectLst/>
                <a:uLnTx/>
                <a:uFillTx/>
                <a:latin typeface="+mj-lt"/>
                <a:ea typeface="+mj-ea"/>
                <a:cs typeface="+mj-cs"/>
              </a:rPr>
              <a:t>Solar Car Project</a:t>
            </a:r>
            <a:br>
              <a:rPr kumimoji="0" lang="en-US" sz="6600" b="0" i="0" u="none" strike="noStrike" kern="1200" cap="none" spc="0" normalizeH="0" baseline="0" noProof="0" dirty="0" smtClean="0">
                <a:ln>
                  <a:noFill/>
                </a:ln>
                <a:solidFill>
                  <a:schemeClr val="bg1"/>
                </a:solidFill>
                <a:effectLst/>
                <a:uLnTx/>
                <a:uFillTx/>
                <a:latin typeface="+mj-lt"/>
                <a:ea typeface="+mj-ea"/>
                <a:cs typeface="+mj-cs"/>
              </a:rPr>
            </a:br>
            <a:r>
              <a:rPr kumimoji="0" lang="en-US" sz="4000" b="0" i="0" u="none" strike="noStrike" kern="1200" cap="none" spc="0" normalizeH="0" baseline="0" noProof="0" dirty="0" smtClean="0">
                <a:ln>
                  <a:noFill/>
                </a:ln>
                <a:solidFill>
                  <a:schemeClr val="bg1"/>
                </a:solidFill>
                <a:effectLst/>
                <a:uLnTx/>
                <a:uFillTx/>
                <a:latin typeface="+mj-lt"/>
                <a:ea typeface="+mj-ea"/>
                <a:cs typeface="+mj-cs"/>
              </a:rPr>
              <a:t>Senior Design 2011 - 2012</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5" name="Group 5"/>
          <p:cNvGrpSpPr/>
          <p:nvPr/>
        </p:nvGrpSpPr>
        <p:grpSpPr>
          <a:xfrm>
            <a:off x="0" y="4724400"/>
            <a:ext cx="9144000" cy="1325880"/>
            <a:chOff x="731520" y="5394960"/>
            <a:chExt cx="7680960" cy="1097280"/>
          </a:xfrm>
        </p:grpSpPr>
        <p:pic>
          <p:nvPicPr>
            <p:cNvPr id="6" name="Picture 5" descr="::Desktop:Picture 5 13-28-36.png"/>
            <p:cNvPicPr/>
            <p:nvPr/>
          </p:nvPicPr>
          <p:blipFill>
            <a:blip r:embed="rId2" cstate="print"/>
            <a:srcRect/>
            <a:stretch>
              <a:fillRect/>
            </a:stretch>
          </p:blipFill>
          <p:spPr bwMode="auto">
            <a:xfrm>
              <a:off x="7315200" y="5394960"/>
              <a:ext cx="1097280" cy="1097280"/>
            </a:xfrm>
            <a:prstGeom prst="rect">
              <a:avLst/>
            </a:prstGeom>
            <a:noFill/>
            <a:ln w="9525">
              <a:noFill/>
              <a:miter lim="800000"/>
              <a:headEnd/>
              <a:tailEnd/>
            </a:ln>
          </p:spPr>
        </p:pic>
        <p:pic>
          <p:nvPicPr>
            <p:cNvPr id="7" name="Picture 6" descr="::Desktop:Picture 6 13-29-01.png"/>
            <p:cNvPicPr/>
            <p:nvPr/>
          </p:nvPicPr>
          <p:blipFill>
            <a:blip r:embed="rId3" cstate="print"/>
            <a:srcRect/>
            <a:stretch>
              <a:fillRect/>
            </a:stretch>
          </p:blipFill>
          <p:spPr bwMode="auto">
            <a:xfrm>
              <a:off x="731520" y="5394960"/>
              <a:ext cx="1097280" cy="1097280"/>
            </a:xfrm>
            <a:prstGeom prst="rect">
              <a:avLst/>
            </a:prstGeom>
            <a:noFill/>
            <a:ln w="9525">
              <a:noFill/>
              <a:miter lim="800000"/>
              <a:headEnd/>
              <a:tailEnd/>
            </a:ln>
          </p:spPr>
        </p:pic>
      </p:grpSp>
      <p:pic>
        <p:nvPicPr>
          <p:cNvPr id="1026" name="Picture 2"/>
          <p:cNvPicPr>
            <a:picLocks noChangeAspect="1" noChangeArrowheads="1"/>
          </p:cNvPicPr>
          <p:nvPr/>
        </p:nvPicPr>
        <p:blipFill>
          <a:blip r:embed="rId4" cstate="print"/>
          <a:srcRect/>
          <a:stretch>
            <a:fillRect/>
          </a:stretch>
        </p:blipFill>
        <p:spPr bwMode="auto">
          <a:xfrm>
            <a:off x="1295399" y="3200400"/>
            <a:ext cx="655320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Qualities of Project Team</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98301844"/>
              </p:ext>
            </p:extLst>
          </p:nvPr>
        </p:nvGraphicFramePr>
        <p:xfrm>
          <a:off x="228600" y="2057400"/>
          <a:ext cx="8728837" cy="3817568"/>
        </p:xfrm>
        <a:graphic>
          <a:graphicData uri="http://schemas.openxmlformats.org/drawingml/2006/table">
            <a:tbl>
              <a:tblPr firstRow="1" bandRow="1">
                <a:tableStyleId>{5C22544A-7EE6-4342-B048-85BDC9FD1C3A}</a:tableStyleId>
              </a:tblPr>
              <a:tblGrid>
                <a:gridCol w="1798193"/>
                <a:gridCol w="6930644"/>
              </a:tblGrid>
              <a:tr h="617168">
                <a:tc>
                  <a:txBody>
                    <a:bodyPr/>
                    <a:lstStyle/>
                    <a:p>
                      <a:pPr marL="0" marR="0" algn="l">
                        <a:spcBef>
                          <a:spcPts val="0"/>
                        </a:spcBef>
                        <a:spcAft>
                          <a:spcPts val="0"/>
                        </a:spcAft>
                      </a:pPr>
                      <a:r>
                        <a:rPr lang="en-US" sz="2000" b="1" dirty="0">
                          <a:solidFill>
                            <a:srgbClr val="000000"/>
                          </a:solidFill>
                          <a:latin typeface="Times New Roman"/>
                          <a:ea typeface="Times New Roman"/>
                          <a:cs typeface="BPDPHC+TimesNewRoman"/>
                        </a:rPr>
                        <a:t>Team Member</a:t>
                      </a:r>
                      <a:endParaRPr lang="en-US" sz="20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2000" b="1" dirty="0">
                          <a:solidFill>
                            <a:srgbClr val="000000"/>
                          </a:solidFill>
                          <a:latin typeface="Times New Roman"/>
                          <a:ea typeface="Times New Roman"/>
                          <a:cs typeface="BPDPHC+TimesNewRoman"/>
                        </a:rPr>
                        <a:t>Skills and Knowledge </a:t>
                      </a:r>
                      <a:endParaRPr lang="en-US" sz="20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800" dirty="0" smtClean="0">
                          <a:solidFill>
                            <a:srgbClr val="000000"/>
                          </a:solidFill>
                          <a:latin typeface="Times New Roman"/>
                          <a:ea typeface="Times New Roman"/>
                          <a:cs typeface="BPDPHC+TimesNewRoman"/>
                        </a:rPr>
                        <a:t>Jordan Eldridge </a:t>
                      </a:r>
                      <a:endParaRPr lang="en-US" sz="1800" dirty="0">
                        <a:solidFill>
                          <a:srgbClr val="000000"/>
                        </a:solidFill>
                        <a:latin typeface="BPDPHC+TimesNewRoman"/>
                        <a:ea typeface="Times New Roman"/>
                        <a:cs typeface="BPDPHC+TimesNewRoman"/>
                      </a:endParaRPr>
                    </a:p>
                  </a:txBody>
                  <a:tcPr marL="68580" marR="68580" marT="0" marB="0" anchor="ctr"/>
                </a:tc>
                <a:tc>
                  <a:txBody>
                    <a:bodyPr/>
                    <a:lstStyle/>
                    <a:p>
                      <a:pPr marL="0" marR="0" algn="r">
                        <a:spcBef>
                          <a:spcPts val="0"/>
                        </a:spcBef>
                        <a:spcAft>
                          <a:spcPts val="0"/>
                        </a:spcAft>
                      </a:pPr>
                      <a:r>
                        <a:rPr lang="en-US" sz="1800" dirty="0">
                          <a:solidFill>
                            <a:srgbClr val="000000"/>
                          </a:solidFill>
                          <a:latin typeface="Times New Roman"/>
                          <a:ea typeface="Times New Roman"/>
                          <a:cs typeface="BPDPHC+TimesNewRoman"/>
                        </a:rPr>
                        <a:t>Photovoltaics</a:t>
                      </a:r>
                      <a:r>
                        <a:rPr lang="en-US" sz="1800" dirty="0">
                          <a:solidFill>
                            <a:schemeClr val="tx1"/>
                          </a:solidFill>
                          <a:latin typeface="Times New Roman"/>
                          <a:ea typeface="Times New Roman"/>
                          <a:cs typeface="BPDPHC+TimesNewRoman"/>
                        </a:rPr>
                        <a:t>, </a:t>
                      </a:r>
                      <a:r>
                        <a:rPr lang="en-US" sz="1800" b="1" dirty="0">
                          <a:solidFill>
                            <a:schemeClr val="tx1"/>
                          </a:solidFill>
                          <a:latin typeface="Times New Roman"/>
                          <a:ea typeface="Times New Roman"/>
                          <a:cs typeface="BPDPHC+TimesNewRoman"/>
                        </a:rPr>
                        <a:t>Programming</a:t>
                      </a:r>
                      <a:r>
                        <a:rPr lang="en-US" sz="1800" dirty="0">
                          <a:solidFill>
                            <a:srgbClr val="000000"/>
                          </a:solidFill>
                          <a:latin typeface="Times New Roman"/>
                          <a:ea typeface="Times New Roman"/>
                          <a:cs typeface="BPDPHC+TimesNewRoman"/>
                        </a:rPr>
                        <a:t>, </a:t>
                      </a:r>
                      <a:r>
                        <a:rPr lang="en-US" sz="1800" dirty="0" smtClean="0">
                          <a:solidFill>
                            <a:srgbClr val="000000"/>
                          </a:solidFill>
                          <a:latin typeface="Times New Roman"/>
                          <a:ea typeface="Times New Roman"/>
                          <a:cs typeface="BPDPHC+TimesNewRoman"/>
                        </a:rPr>
                        <a:t>Control </a:t>
                      </a:r>
                      <a:r>
                        <a:rPr lang="en-US" sz="1800" dirty="0">
                          <a:solidFill>
                            <a:srgbClr val="000000"/>
                          </a:solidFill>
                          <a:latin typeface="Times New Roman"/>
                          <a:ea typeface="Times New Roman"/>
                          <a:cs typeface="BPDPHC+TimesNewRoman"/>
                        </a:rPr>
                        <a:t>S</a:t>
                      </a:r>
                      <a:r>
                        <a:rPr lang="en-US" sz="1800" dirty="0" smtClean="0">
                          <a:solidFill>
                            <a:srgbClr val="000000"/>
                          </a:solidFill>
                          <a:latin typeface="Times New Roman"/>
                          <a:ea typeface="Times New Roman"/>
                          <a:cs typeface="BPDPHC+TimesNewRoman"/>
                        </a:rPr>
                        <a:t>ystems</a:t>
                      </a:r>
                      <a:r>
                        <a:rPr lang="en-US" sz="1800" dirty="0">
                          <a:solidFill>
                            <a:srgbClr val="000000"/>
                          </a:solidFill>
                          <a:latin typeface="Times New Roman"/>
                          <a:ea typeface="Times New Roman"/>
                          <a:cs typeface="BPDPHC+TimesNewRoman"/>
                        </a:rPr>
                        <a:t>, Electronics, and Testing   </a:t>
                      </a:r>
                      <a:endParaRPr lang="en-US" sz="18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800" dirty="0">
                          <a:solidFill>
                            <a:srgbClr val="000000"/>
                          </a:solidFill>
                          <a:latin typeface="Times New Roman"/>
                          <a:ea typeface="Times New Roman"/>
                          <a:cs typeface="BPDPHC+TimesNewRoman"/>
                        </a:rPr>
                        <a:t>Patrick Breslend </a:t>
                      </a:r>
                      <a:endParaRPr lang="en-US" sz="1800" dirty="0">
                        <a:solidFill>
                          <a:srgbClr val="000000"/>
                        </a:solidFill>
                        <a:latin typeface="BPDPHC+TimesNewRoman"/>
                        <a:ea typeface="Times New Roman"/>
                        <a:cs typeface="BPDPHC+TimesNewRoman"/>
                      </a:endParaRPr>
                    </a:p>
                  </a:txBody>
                  <a:tcPr marL="68580" marR="68580" marT="0" marB="0" anchor="ctr"/>
                </a:tc>
                <a:tc>
                  <a:txBody>
                    <a:bodyPr/>
                    <a:lstStyle/>
                    <a:p>
                      <a:pPr marL="0" marR="0" algn="r">
                        <a:spcBef>
                          <a:spcPts val="0"/>
                        </a:spcBef>
                        <a:spcAft>
                          <a:spcPts val="0"/>
                        </a:spcAft>
                      </a:pPr>
                      <a:r>
                        <a:rPr lang="en-US" sz="1800" b="1" dirty="0">
                          <a:solidFill>
                            <a:srgbClr val="000000"/>
                          </a:solidFill>
                          <a:latin typeface="Times New Roman"/>
                          <a:ea typeface="Times New Roman"/>
                          <a:cs typeface="BPDPHC+TimesNewRoman"/>
                        </a:rPr>
                        <a:t>Electrical </a:t>
                      </a:r>
                      <a:r>
                        <a:rPr lang="en-US" sz="1800" b="1" dirty="0" smtClean="0">
                          <a:solidFill>
                            <a:srgbClr val="000000"/>
                          </a:solidFill>
                          <a:latin typeface="Times New Roman"/>
                          <a:ea typeface="Times New Roman"/>
                          <a:cs typeface="BPDPHC+TimesNewRoman"/>
                        </a:rPr>
                        <a:t>Simulations</a:t>
                      </a:r>
                      <a:r>
                        <a:rPr lang="en-US" sz="1800" dirty="0">
                          <a:solidFill>
                            <a:srgbClr val="000000"/>
                          </a:solidFill>
                          <a:latin typeface="Times New Roman"/>
                          <a:ea typeface="Times New Roman"/>
                          <a:cs typeface="BPDPHC+TimesNewRoman"/>
                        </a:rPr>
                        <a:t>, Photovoltaics, and Power </a:t>
                      </a:r>
                      <a:endParaRPr lang="en-US" sz="18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800" dirty="0">
                          <a:solidFill>
                            <a:srgbClr val="000000"/>
                          </a:solidFill>
                          <a:latin typeface="Times New Roman"/>
                          <a:ea typeface="Times New Roman"/>
                          <a:cs typeface="BPDPHC+TimesNewRoman"/>
                        </a:rPr>
                        <a:t>Valerie Pezzullo</a:t>
                      </a:r>
                      <a:endParaRPr lang="en-US" sz="1800" dirty="0">
                        <a:solidFill>
                          <a:srgbClr val="000000"/>
                        </a:solidFill>
                        <a:latin typeface="BPDPHC+TimesNewRoman"/>
                        <a:ea typeface="Times New Roman"/>
                        <a:cs typeface="BPDPHC+TimesNewRoman"/>
                      </a:endParaRPr>
                    </a:p>
                  </a:txBody>
                  <a:tcPr marL="68580" marR="68580" marT="0" marB="0" anchor="ctr"/>
                </a:tc>
                <a:tc>
                  <a:txBody>
                    <a:bodyPr/>
                    <a:lstStyle/>
                    <a:p>
                      <a:pPr marL="0" marR="0" algn="r">
                        <a:spcBef>
                          <a:spcPts val="0"/>
                        </a:spcBef>
                        <a:spcAft>
                          <a:spcPts val="0"/>
                        </a:spcAft>
                      </a:pPr>
                      <a:r>
                        <a:rPr lang="en-US" sz="1800" dirty="0">
                          <a:solidFill>
                            <a:srgbClr val="000000"/>
                          </a:solidFill>
                          <a:latin typeface="Times New Roman"/>
                          <a:ea typeface="Times New Roman"/>
                          <a:cs typeface="BPDPHC+TimesNewRoman"/>
                        </a:rPr>
                        <a:t>Dynamic </a:t>
                      </a:r>
                      <a:r>
                        <a:rPr lang="en-US" sz="1800" dirty="0" smtClean="0">
                          <a:solidFill>
                            <a:srgbClr val="000000"/>
                          </a:solidFill>
                          <a:latin typeface="Times New Roman"/>
                          <a:ea typeface="Times New Roman"/>
                          <a:cs typeface="BPDPHC+TimesNewRoman"/>
                        </a:rPr>
                        <a:t>Systems</a:t>
                      </a:r>
                      <a:r>
                        <a:rPr lang="en-US" sz="1800" dirty="0">
                          <a:solidFill>
                            <a:srgbClr val="000000"/>
                          </a:solidFill>
                          <a:latin typeface="Times New Roman"/>
                          <a:ea typeface="Times New Roman"/>
                          <a:cs typeface="BPDPHC+TimesNewRoman"/>
                        </a:rPr>
                        <a:t>, </a:t>
                      </a:r>
                      <a:r>
                        <a:rPr lang="en-US" sz="1800" b="1" dirty="0">
                          <a:solidFill>
                            <a:srgbClr val="000000"/>
                          </a:solidFill>
                          <a:latin typeface="Times New Roman"/>
                          <a:ea typeface="Times New Roman"/>
                          <a:cs typeface="BPDPHC+TimesNewRoman"/>
                        </a:rPr>
                        <a:t>C</a:t>
                      </a:r>
                      <a:r>
                        <a:rPr lang="en-US" sz="1800" b="1" dirty="0" smtClean="0">
                          <a:solidFill>
                            <a:srgbClr val="000000"/>
                          </a:solidFill>
                          <a:latin typeface="Times New Roman"/>
                          <a:ea typeface="Times New Roman"/>
                          <a:cs typeface="BPDPHC+TimesNewRoman"/>
                        </a:rPr>
                        <a:t>ontrol Systems</a:t>
                      </a:r>
                      <a:r>
                        <a:rPr lang="en-US" sz="1800" dirty="0">
                          <a:solidFill>
                            <a:srgbClr val="000000"/>
                          </a:solidFill>
                          <a:latin typeface="Times New Roman"/>
                          <a:ea typeface="Times New Roman"/>
                          <a:cs typeface="BPDPHC+TimesNewRoman"/>
                        </a:rPr>
                        <a:t>, </a:t>
                      </a:r>
                      <a:r>
                        <a:rPr lang="en-US" sz="1800" dirty="0" smtClean="0">
                          <a:solidFill>
                            <a:srgbClr val="000000"/>
                          </a:solidFill>
                          <a:latin typeface="Times New Roman"/>
                          <a:ea typeface="Times New Roman"/>
                          <a:cs typeface="BPDPHC+TimesNewRoman"/>
                        </a:rPr>
                        <a:t>Vehicle </a:t>
                      </a:r>
                      <a:r>
                        <a:rPr lang="en-US" sz="1800" dirty="0">
                          <a:solidFill>
                            <a:srgbClr val="000000"/>
                          </a:solidFill>
                          <a:latin typeface="Times New Roman"/>
                          <a:ea typeface="Times New Roman"/>
                          <a:cs typeface="BPDPHC+TimesNewRoman"/>
                        </a:rPr>
                        <a:t>D</a:t>
                      </a:r>
                      <a:r>
                        <a:rPr lang="en-US" sz="1800" dirty="0" smtClean="0">
                          <a:solidFill>
                            <a:srgbClr val="000000"/>
                          </a:solidFill>
                          <a:latin typeface="Times New Roman"/>
                          <a:ea typeface="Times New Roman"/>
                          <a:cs typeface="BPDPHC+TimesNewRoman"/>
                        </a:rPr>
                        <a:t>esign</a:t>
                      </a:r>
                      <a:r>
                        <a:rPr lang="en-US" sz="1800" dirty="0">
                          <a:solidFill>
                            <a:srgbClr val="000000"/>
                          </a:solidFill>
                          <a:latin typeface="Times New Roman"/>
                          <a:ea typeface="Times New Roman"/>
                          <a:cs typeface="BPDPHC+TimesNewRoman"/>
                        </a:rPr>
                        <a:t>, </a:t>
                      </a:r>
                      <a:r>
                        <a:rPr lang="en-US" sz="1800" dirty="0" smtClean="0">
                          <a:solidFill>
                            <a:srgbClr val="000000"/>
                          </a:solidFill>
                          <a:latin typeface="Times New Roman"/>
                          <a:ea typeface="Times New Roman"/>
                          <a:cs typeface="BPDPHC+TimesNewRoman"/>
                        </a:rPr>
                        <a:t>Fluid </a:t>
                      </a:r>
                      <a:r>
                        <a:rPr lang="en-US" sz="1800" dirty="0">
                          <a:solidFill>
                            <a:srgbClr val="000000"/>
                          </a:solidFill>
                          <a:latin typeface="Times New Roman"/>
                          <a:ea typeface="Times New Roman"/>
                          <a:cs typeface="BPDPHC+TimesNewRoman"/>
                        </a:rPr>
                        <a:t>D</a:t>
                      </a:r>
                      <a:r>
                        <a:rPr lang="en-US" sz="1800" dirty="0" smtClean="0">
                          <a:solidFill>
                            <a:srgbClr val="000000"/>
                          </a:solidFill>
                          <a:latin typeface="Times New Roman"/>
                          <a:ea typeface="Times New Roman"/>
                          <a:cs typeface="BPDPHC+TimesNewRoman"/>
                        </a:rPr>
                        <a:t>ynamics</a:t>
                      </a:r>
                      <a:endParaRPr lang="en-US" sz="18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800" dirty="0">
                          <a:solidFill>
                            <a:srgbClr val="000000"/>
                          </a:solidFill>
                          <a:latin typeface="Times New Roman"/>
                          <a:ea typeface="Times New Roman"/>
                          <a:cs typeface="BPDPHC+TimesNewRoman"/>
                        </a:rPr>
                        <a:t>Greg Proctor</a:t>
                      </a:r>
                      <a:endParaRPr lang="en-US" sz="1800" dirty="0">
                        <a:solidFill>
                          <a:srgbClr val="000000"/>
                        </a:solidFill>
                        <a:latin typeface="BPDPHC+TimesNewRoman"/>
                        <a:ea typeface="Times New Roman"/>
                        <a:cs typeface="BPDPHC+TimesNewRoman"/>
                      </a:endParaRPr>
                    </a:p>
                  </a:txBody>
                  <a:tcPr marL="68580" marR="68580" marT="0" marB="0" anchor="ctr"/>
                </a:tc>
                <a:tc>
                  <a:txBody>
                    <a:bodyPr/>
                    <a:lstStyle/>
                    <a:p>
                      <a:pPr marL="0" marR="0" algn="r">
                        <a:spcBef>
                          <a:spcPts val="0"/>
                        </a:spcBef>
                        <a:spcAft>
                          <a:spcPts val="0"/>
                        </a:spcAft>
                      </a:pPr>
                      <a:r>
                        <a:rPr lang="en-US" sz="1800" dirty="0">
                          <a:solidFill>
                            <a:srgbClr val="000000"/>
                          </a:solidFill>
                          <a:latin typeface="Times New Roman"/>
                          <a:ea typeface="Times New Roman"/>
                          <a:cs typeface="BPDPHC+TimesNewRoman"/>
                        </a:rPr>
                        <a:t>Photovoltaics, Power, </a:t>
                      </a:r>
                      <a:r>
                        <a:rPr lang="en-US" sz="1800" b="1" dirty="0">
                          <a:solidFill>
                            <a:srgbClr val="000000"/>
                          </a:solidFill>
                          <a:latin typeface="Times New Roman"/>
                          <a:ea typeface="Times New Roman"/>
                          <a:cs typeface="BPDPHC+TimesNewRoman"/>
                        </a:rPr>
                        <a:t>Electronics</a:t>
                      </a:r>
                      <a:r>
                        <a:rPr lang="en-US" sz="1800" dirty="0">
                          <a:solidFill>
                            <a:srgbClr val="000000"/>
                          </a:solidFill>
                          <a:latin typeface="Times New Roman"/>
                          <a:ea typeface="Times New Roman"/>
                          <a:cs typeface="BPDPHC+TimesNewRoman"/>
                        </a:rPr>
                        <a:t>, and Electrical Simulations</a:t>
                      </a:r>
                      <a:endParaRPr lang="en-US" sz="1800" dirty="0">
                        <a:solidFill>
                          <a:srgbClr val="000000"/>
                        </a:solidFill>
                        <a:latin typeface="BPDPHC+TimesNewRoman"/>
                        <a:ea typeface="Times New Roman"/>
                        <a:cs typeface="BPDPHC+TimesNewRoman"/>
                      </a:endParaRPr>
                    </a:p>
                  </a:txBody>
                  <a:tcPr marL="68580" marR="68580" marT="0" marB="0"/>
                </a:tc>
              </a:tr>
              <a:tr h="457200">
                <a:tc>
                  <a:txBody>
                    <a:bodyPr/>
                    <a:lstStyle/>
                    <a:p>
                      <a:pPr marL="0" marR="0">
                        <a:spcBef>
                          <a:spcPts val="0"/>
                        </a:spcBef>
                        <a:spcAft>
                          <a:spcPts val="0"/>
                        </a:spcAft>
                      </a:pPr>
                      <a:r>
                        <a:rPr lang="en-US" sz="1800" dirty="0">
                          <a:solidFill>
                            <a:srgbClr val="000000"/>
                          </a:solidFill>
                          <a:latin typeface="Times New Roman"/>
                          <a:ea typeface="Times New Roman"/>
                          <a:cs typeface="BPDPHC+TimesNewRoman"/>
                        </a:rPr>
                        <a:t>Shawn Ryster</a:t>
                      </a:r>
                      <a:endParaRPr lang="en-US" sz="1800" dirty="0">
                        <a:solidFill>
                          <a:srgbClr val="000000"/>
                        </a:solidFill>
                        <a:latin typeface="BPDPHC+TimesNewRoman"/>
                        <a:ea typeface="Times New Roman"/>
                        <a:cs typeface="BPDPHC+TimesNewRoman"/>
                      </a:endParaRPr>
                    </a:p>
                  </a:txBody>
                  <a:tcPr marL="68580" marR="68580" marT="0" marB="0" anchor="ctr"/>
                </a:tc>
                <a:tc>
                  <a:txBody>
                    <a:bodyPr/>
                    <a:lstStyle/>
                    <a:p>
                      <a:pPr marL="0" marR="0" algn="r">
                        <a:spcBef>
                          <a:spcPts val="0"/>
                        </a:spcBef>
                        <a:spcAft>
                          <a:spcPts val="0"/>
                        </a:spcAft>
                      </a:pPr>
                      <a:r>
                        <a:rPr lang="en-US" sz="1800" dirty="0">
                          <a:solidFill>
                            <a:srgbClr val="000000"/>
                          </a:solidFill>
                          <a:latin typeface="Times New Roman"/>
                          <a:ea typeface="Times New Roman"/>
                          <a:cs typeface="BPDPHC+TimesNewRoman"/>
                        </a:rPr>
                        <a:t>Computer </a:t>
                      </a:r>
                      <a:r>
                        <a:rPr lang="en-US" sz="1800" dirty="0" smtClean="0">
                          <a:solidFill>
                            <a:srgbClr val="000000"/>
                          </a:solidFill>
                          <a:latin typeface="Times New Roman"/>
                          <a:ea typeface="Times New Roman"/>
                          <a:cs typeface="BPDPHC+TimesNewRoman"/>
                        </a:rPr>
                        <a:t>Programming</a:t>
                      </a:r>
                      <a:r>
                        <a:rPr lang="en-US" sz="1800" dirty="0">
                          <a:solidFill>
                            <a:srgbClr val="000000"/>
                          </a:solidFill>
                          <a:latin typeface="Times New Roman"/>
                          <a:ea typeface="Times New Roman"/>
                          <a:cs typeface="BPDPHC+TimesNewRoman"/>
                        </a:rPr>
                        <a:t>, Electrical </a:t>
                      </a:r>
                      <a:r>
                        <a:rPr lang="en-US" sz="1800" dirty="0" smtClean="0">
                          <a:solidFill>
                            <a:srgbClr val="000000"/>
                          </a:solidFill>
                          <a:latin typeface="Times New Roman"/>
                          <a:ea typeface="Times New Roman"/>
                          <a:cs typeface="BPDPHC+TimesNewRoman"/>
                        </a:rPr>
                        <a:t>Simulations </a:t>
                      </a:r>
                      <a:r>
                        <a:rPr lang="en-US" sz="1800" dirty="0">
                          <a:solidFill>
                            <a:srgbClr val="000000"/>
                          </a:solidFill>
                          <a:latin typeface="Times New Roman"/>
                          <a:ea typeface="Times New Roman"/>
                          <a:cs typeface="BPDPHC+TimesNewRoman"/>
                        </a:rPr>
                        <a:t>and </a:t>
                      </a:r>
                      <a:r>
                        <a:rPr lang="en-US" sz="1800" b="1" dirty="0">
                          <a:solidFill>
                            <a:srgbClr val="000000"/>
                          </a:solidFill>
                          <a:latin typeface="Times New Roman"/>
                          <a:ea typeface="Times New Roman"/>
                          <a:cs typeface="BPDPHC+TimesNewRoman"/>
                        </a:rPr>
                        <a:t>Power </a:t>
                      </a:r>
                      <a:r>
                        <a:rPr lang="en-US" sz="1800" b="1" dirty="0" smtClean="0">
                          <a:solidFill>
                            <a:srgbClr val="000000"/>
                          </a:solidFill>
                          <a:latin typeface="Times New Roman"/>
                          <a:ea typeface="Times New Roman"/>
                          <a:cs typeface="BPDPHC+TimesNewRoman"/>
                        </a:rPr>
                        <a:t>Systems</a:t>
                      </a:r>
                      <a:endParaRPr lang="en-US" sz="1800" b="1" dirty="0">
                        <a:solidFill>
                          <a:srgbClr val="000000"/>
                        </a:solidFill>
                        <a:latin typeface="BPDPHC+TimesNewRoman"/>
                        <a:ea typeface="Times New Roman"/>
                        <a:cs typeface="BPDPHC+TimesNewRoman"/>
                      </a:endParaRPr>
                    </a:p>
                  </a:txBody>
                  <a:tcPr marL="68580" marR="68580" marT="0" marB="0"/>
                </a:tc>
              </a:tr>
              <a:tr h="457200">
                <a:tc>
                  <a:txBody>
                    <a:bodyPr/>
                    <a:lstStyle/>
                    <a:p>
                      <a:pPr marL="0" marR="0">
                        <a:spcBef>
                          <a:spcPts val="0"/>
                        </a:spcBef>
                        <a:spcAft>
                          <a:spcPts val="0"/>
                        </a:spcAft>
                      </a:pPr>
                      <a:r>
                        <a:rPr lang="en-US" sz="1800" dirty="0">
                          <a:solidFill>
                            <a:srgbClr val="000000"/>
                          </a:solidFill>
                          <a:latin typeface="Times New Roman"/>
                          <a:ea typeface="Times New Roman"/>
                          <a:cs typeface="BPDPHC+TimesNewRoman"/>
                        </a:rPr>
                        <a:t>Bradford Burke</a:t>
                      </a:r>
                      <a:endParaRPr lang="en-US" sz="1800" dirty="0">
                        <a:solidFill>
                          <a:srgbClr val="000000"/>
                        </a:solidFill>
                        <a:latin typeface="BPDPHC+TimesNewRoman"/>
                        <a:ea typeface="Times New Roman"/>
                        <a:cs typeface="BPDPHC+TimesNewRoman"/>
                      </a:endParaRPr>
                    </a:p>
                  </a:txBody>
                  <a:tcPr marL="68580" marR="68580" marT="0" marB="0" anchor="ctr"/>
                </a:tc>
                <a:tc>
                  <a:txBody>
                    <a:bodyPr/>
                    <a:lstStyle/>
                    <a:p>
                      <a:pPr marL="0" marR="0" algn="r">
                        <a:spcBef>
                          <a:spcPts val="0"/>
                        </a:spcBef>
                        <a:spcAft>
                          <a:spcPts val="0"/>
                        </a:spcAft>
                      </a:pPr>
                      <a:r>
                        <a:rPr lang="en-US" sz="1800" b="0" dirty="0">
                          <a:solidFill>
                            <a:srgbClr val="000000"/>
                          </a:solidFill>
                          <a:latin typeface="Times New Roman"/>
                          <a:ea typeface="Times New Roman"/>
                          <a:cs typeface="BPDPHC+TimesNewRoman"/>
                        </a:rPr>
                        <a:t>Mechanical </a:t>
                      </a:r>
                      <a:r>
                        <a:rPr lang="en-US" sz="1800" b="0" dirty="0" smtClean="0">
                          <a:solidFill>
                            <a:srgbClr val="000000"/>
                          </a:solidFill>
                          <a:latin typeface="Times New Roman"/>
                          <a:ea typeface="Times New Roman"/>
                          <a:cs typeface="BPDPHC+TimesNewRoman"/>
                        </a:rPr>
                        <a:t>System</a:t>
                      </a:r>
                      <a:r>
                        <a:rPr lang="en-US" sz="1800" dirty="0">
                          <a:solidFill>
                            <a:srgbClr val="000000"/>
                          </a:solidFill>
                          <a:latin typeface="Times New Roman"/>
                          <a:ea typeface="Times New Roman"/>
                          <a:cs typeface="BPDPHC+TimesNewRoman"/>
                        </a:rPr>
                        <a:t>, </a:t>
                      </a:r>
                      <a:r>
                        <a:rPr lang="en-US" sz="1800" dirty="0" smtClean="0">
                          <a:solidFill>
                            <a:srgbClr val="000000"/>
                          </a:solidFill>
                          <a:latin typeface="Times New Roman"/>
                          <a:ea typeface="Times New Roman"/>
                          <a:cs typeface="BPDPHC+TimesNewRoman"/>
                        </a:rPr>
                        <a:t>Materials</a:t>
                      </a:r>
                      <a:r>
                        <a:rPr lang="en-US" sz="1800" dirty="0">
                          <a:solidFill>
                            <a:srgbClr val="000000"/>
                          </a:solidFill>
                          <a:latin typeface="Times New Roman"/>
                          <a:ea typeface="Times New Roman"/>
                          <a:cs typeface="BPDPHC+TimesNewRoman"/>
                        </a:rPr>
                        <a:t>, </a:t>
                      </a:r>
                      <a:r>
                        <a:rPr lang="en-US" sz="1800" dirty="0" smtClean="0">
                          <a:solidFill>
                            <a:srgbClr val="000000"/>
                          </a:solidFill>
                          <a:latin typeface="Times New Roman"/>
                          <a:ea typeface="Times New Roman"/>
                          <a:cs typeface="BPDPHC+TimesNewRoman"/>
                        </a:rPr>
                        <a:t>Vehicle </a:t>
                      </a:r>
                      <a:r>
                        <a:rPr lang="en-US" sz="1800" dirty="0">
                          <a:solidFill>
                            <a:srgbClr val="000000"/>
                          </a:solidFill>
                          <a:latin typeface="Times New Roman"/>
                          <a:ea typeface="Times New Roman"/>
                          <a:cs typeface="BPDPHC+TimesNewRoman"/>
                        </a:rPr>
                        <a:t>D</a:t>
                      </a:r>
                      <a:r>
                        <a:rPr lang="en-US" sz="1800" dirty="0" smtClean="0">
                          <a:solidFill>
                            <a:srgbClr val="000000"/>
                          </a:solidFill>
                          <a:latin typeface="Times New Roman"/>
                          <a:ea typeface="Times New Roman"/>
                          <a:cs typeface="BPDPHC+TimesNewRoman"/>
                        </a:rPr>
                        <a:t>esign </a:t>
                      </a:r>
                      <a:r>
                        <a:rPr lang="en-US" sz="1800" dirty="0">
                          <a:solidFill>
                            <a:srgbClr val="000000"/>
                          </a:solidFill>
                          <a:latin typeface="Times New Roman"/>
                          <a:ea typeface="Times New Roman"/>
                          <a:cs typeface="BPDPHC+TimesNewRoman"/>
                        </a:rPr>
                        <a:t>and </a:t>
                      </a:r>
                      <a:r>
                        <a:rPr lang="en-US" sz="1800" b="1" dirty="0" smtClean="0">
                          <a:solidFill>
                            <a:srgbClr val="000000"/>
                          </a:solidFill>
                          <a:latin typeface="Times New Roman"/>
                          <a:ea typeface="Times New Roman"/>
                          <a:cs typeface="BPDPHC+TimesNewRoman"/>
                        </a:rPr>
                        <a:t>Model </a:t>
                      </a:r>
                      <a:r>
                        <a:rPr lang="en-US" sz="1800" b="1" dirty="0">
                          <a:solidFill>
                            <a:srgbClr val="000000"/>
                          </a:solidFill>
                          <a:latin typeface="Times New Roman"/>
                          <a:ea typeface="Times New Roman"/>
                          <a:cs typeface="BPDPHC+TimesNewRoman"/>
                        </a:rPr>
                        <a:t>C</a:t>
                      </a:r>
                      <a:r>
                        <a:rPr lang="en-US" sz="1800" b="1" dirty="0" smtClean="0">
                          <a:solidFill>
                            <a:srgbClr val="000000"/>
                          </a:solidFill>
                          <a:latin typeface="Times New Roman"/>
                          <a:ea typeface="Times New Roman"/>
                          <a:cs typeface="BPDPHC+TimesNewRoman"/>
                        </a:rPr>
                        <a:t>onstruction</a:t>
                      </a:r>
                      <a:endParaRPr lang="en-US" sz="1800" b="1" dirty="0">
                        <a:solidFill>
                          <a:srgbClr val="000000"/>
                        </a:solidFill>
                        <a:latin typeface="BPDPHC+TimesNewRoman"/>
                        <a:ea typeface="Times New Roman"/>
                        <a:cs typeface="BPDPHC+TimesNewRoman"/>
                      </a:endParaRPr>
                    </a:p>
                  </a:txBody>
                  <a:tcPr marL="68580" marR="68580" marT="0" marB="0"/>
                </a:tc>
              </a:tr>
              <a:tr h="457200">
                <a:tc>
                  <a:txBody>
                    <a:bodyPr/>
                    <a:lstStyle/>
                    <a:p>
                      <a:pPr marL="0" marR="0">
                        <a:spcBef>
                          <a:spcPts val="0"/>
                        </a:spcBef>
                        <a:spcAft>
                          <a:spcPts val="0"/>
                        </a:spcAft>
                      </a:pPr>
                      <a:r>
                        <a:rPr lang="en-US" sz="1800" dirty="0">
                          <a:solidFill>
                            <a:srgbClr val="000000"/>
                          </a:solidFill>
                          <a:latin typeface="Times New Roman"/>
                          <a:ea typeface="Times New Roman"/>
                          <a:cs typeface="BPDPHC+TimesNewRoman"/>
                        </a:rPr>
                        <a:t>Tyler Holes</a:t>
                      </a:r>
                      <a:endParaRPr lang="en-US" sz="1800" dirty="0">
                        <a:solidFill>
                          <a:srgbClr val="000000"/>
                        </a:solidFill>
                        <a:latin typeface="BPDPHC+TimesNewRoman"/>
                        <a:ea typeface="Times New Roman"/>
                        <a:cs typeface="BPDPHC+TimesNewRoman"/>
                      </a:endParaRPr>
                    </a:p>
                  </a:txBody>
                  <a:tcPr marL="68580" marR="68580" marT="0" marB="0" anchor="ctr"/>
                </a:tc>
                <a:tc>
                  <a:txBody>
                    <a:bodyPr/>
                    <a:lstStyle/>
                    <a:p>
                      <a:pPr marL="0" marR="0" algn="r">
                        <a:spcBef>
                          <a:spcPts val="0"/>
                        </a:spcBef>
                        <a:spcAft>
                          <a:spcPts val="0"/>
                        </a:spcAft>
                      </a:pPr>
                      <a:r>
                        <a:rPr lang="en-US" sz="1800" dirty="0">
                          <a:solidFill>
                            <a:srgbClr val="000000"/>
                          </a:solidFill>
                          <a:latin typeface="Times New Roman"/>
                          <a:ea typeface="Times New Roman"/>
                          <a:cs typeface="BPDPHC+TimesNewRoman"/>
                        </a:rPr>
                        <a:t>Mechanical </a:t>
                      </a:r>
                      <a:r>
                        <a:rPr lang="en-US" sz="1800" dirty="0" smtClean="0">
                          <a:solidFill>
                            <a:srgbClr val="000000"/>
                          </a:solidFill>
                          <a:latin typeface="Times New Roman"/>
                          <a:ea typeface="Times New Roman"/>
                          <a:cs typeface="BPDPHC+TimesNewRoman"/>
                        </a:rPr>
                        <a:t>System</a:t>
                      </a:r>
                      <a:r>
                        <a:rPr lang="en-US" sz="1800" dirty="0">
                          <a:solidFill>
                            <a:srgbClr val="000000"/>
                          </a:solidFill>
                          <a:latin typeface="Times New Roman"/>
                          <a:ea typeface="Times New Roman"/>
                          <a:cs typeface="BPDPHC+TimesNewRoman"/>
                        </a:rPr>
                        <a:t>, </a:t>
                      </a:r>
                      <a:r>
                        <a:rPr lang="en-US" sz="1800" dirty="0" smtClean="0">
                          <a:solidFill>
                            <a:srgbClr val="000000"/>
                          </a:solidFill>
                          <a:latin typeface="Times New Roman"/>
                          <a:ea typeface="Times New Roman"/>
                          <a:cs typeface="BPDPHC+TimesNewRoman"/>
                        </a:rPr>
                        <a:t>Vehicle </a:t>
                      </a:r>
                      <a:r>
                        <a:rPr lang="en-US" sz="1800" dirty="0">
                          <a:solidFill>
                            <a:srgbClr val="000000"/>
                          </a:solidFill>
                          <a:latin typeface="Times New Roman"/>
                          <a:ea typeface="Times New Roman"/>
                          <a:cs typeface="BPDPHC+TimesNewRoman"/>
                        </a:rPr>
                        <a:t>D</a:t>
                      </a:r>
                      <a:r>
                        <a:rPr lang="en-US" sz="1800" dirty="0" smtClean="0">
                          <a:solidFill>
                            <a:srgbClr val="000000"/>
                          </a:solidFill>
                          <a:latin typeface="Times New Roman"/>
                          <a:ea typeface="Times New Roman"/>
                          <a:cs typeface="BPDPHC+TimesNewRoman"/>
                        </a:rPr>
                        <a:t>esign</a:t>
                      </a:r>
                      <a:r>
                        <a:rPr lang="en-US" sz="1800" dirty="0">
                          <a:solidFill>
                            <a:srgbClr val="000000"/>
                          </a:solidFill>
                          <a:latin typeface="Times New Roman"/>
                          <a:ea typeface="Times New Roman"/>
                          <a:cs typeface="BPDPHC+TimesNewRoman"/>
                        </a:rPr>
                        <a:t>, </a:t>
                      </a:r>
                      <a:r>
                        <a:rPr lang="en-US" sz="1800" b="1" dirty="0" smtClean="0">
                          <a:solidFill>
                            <a:srgbClr val="000000"/>
                          </a:solidFill>
                          <a:latin typeface="Times New Roman"/>
                          <a:ea typeface="Times New Roman"/>
                          <a:cs typeface="BPDPHC+TimesNewRoman"/>
                        </a:rPr>
                        <a:t>Thermo/Fluid </a:t>
                      </a:r>
                      <a:r>
                        <a:rPr lang="en-US" sz="1800" b="1" dirty="0">
                          <a:solidFill>
                            <a:srgbClr val="000000"/>
                          </a:solidFill>
                          <a:latin typeface="Times New Roman"/>
                          <a:ea typeface="Times New Roman"/>
                          <a:cs typeface="BPDPHC+TimesNewRoman"/>
                        </a:rPr>
                        <a:t>D</a:t>
                      </a:r>
                      <a:r>
                        <a:rPr lang="en-US" sz="1800" b="1" dirty="0" smtClean="0">
                          <a:solidFill>
                            <a:srgbClr val="000000"/>
                          </a:solidFill>
                          <a:latin typeface="Times New Roman"/>
                          <a:ea typeface="Times New Roman"/>
                          <a:cs typeface="BPDPHC+TimesNewRoman"/>
                        </a:rPr>
                        <a:t>ynamics</a:t>
                      </a:r>
                      <a:endParaRPr lang="en-US" sz="1800" b="1" dirty="0">
                        <a:solidFill>
                          <a:srgbClr val="000000"/>
                        </a:solidFill>
                        <a:latin typeface="BPDPHC+TimesNewRoman"/>
                        <a:ea typeface="Times New Roman"/>
                        <a:cs typeface="BPDPHC+TimesNew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Responsibilities of Project Team</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52348743"/>
              </p:ext>
            </p:extLst>
          </p:nvPr>
        </p:nvGraphicFramePr>
        <p:xfrm>
          <a:off x="152400" y="1676400"/>
          <a:ext cx="8839200" cy="5016742"/>
        </p:xfrm>
        <a:graphic>
          <a:graphicData uri="http://schemas.openxmlformats.org/drawingml/2006/table">
            <a:tbl>
              <a:tblPr firstRow="1" bandRow="1">
                <a:tableStyleId>{5C22544A-7EE6-4342-B048-85BDC9FD1C3A}</a:tableStyleId>
              </a:tblPr>
              <a:tblGrid>
                <a:gridCol w="3278569"/>
                <a:gridCol w="1250462"/>
                <a:gridCol w="4310169"/>
              </a:tblGrid>
              <a:tr h="444742">
                <a:tc>
                  <a:txBody>
                    <a:bodyPr/>
                    <a:lstStyle/>
                    <a:p>
                      <a:pPr marL="0" marR="0">
                        <a:spcBef>
                          <a:spcPts val="0"/>
                        </a:spcBef>
                        <a:spcAft>
                          <a:spcPts val="0"/>
                        </a:spcAft>
                      </a:pPr>
                      <a:r>
                        <a:rPr lang="en-US" sz="1600" dirty="0">
                          <a:solidFill>
                            <a:srgbClr val="000000"/>
                          </a:solidFill>
                          <a:latin typeface="Times New Roman"/>
                          <a:ea typeface="Times New Roman"/>
                          <a:cs typeface="BPDPHC+TimesNewRoman"/>
                        </a:rPr>
                        <a:t>Task </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spcBef>
                          <a:spcPts val="0"/>
                        </a:spcBef>
                        <a:spcAft>
                          <a:spcPts val="0"/>
                        </a:spcAft>
                      </a:pPr>
                      <a:r>
                        <a:rPr lang="en-US" sz="1600" dirty="0">
                          <a:solidFill>
                            <a:srgbClr val="000000"/>
                          </a:solidFill>
                          <a:latin typeface="Times New Roman"/>
                          <a:ea typeface="Times New Roman"/>
                          <a:cs typeface="BPDPHC+TimesNewRoman"/>
                        </a:rPr>
                        <a:t>Assignment </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spcBef>
                          <a:spcPts val="0"/>
                        </a:spcBef>
                        <a:spcAft>
                          <a:spcPts val="0"/>
                        </a:spcAft>
                      </a:pPr>
                      <a:r>
                        <a:rPr lang="en-US" sz="1600" dirty="0">
                          <a:solidFill>
                            <a:srgbClr val="000000"/>
                          </a:solidFill>
                          <a:latin typeface="Times New Roman"/>
                          <a:ea typeface="Times New Roman"/>
                          <a:cs typeface="BPDPHC+TimesNewRoman"/>
                        </a:rPr>
                        <a:t>Skills and Knowledge Needed</a:t>
                      </a:r>
                      <a:endParaRPr lang="en-US" sz="16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3.1: Project Management</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Team Lead</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Basic managerial skills, organization skills, and communications abilities</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3.2:Motor</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EE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Power systems, Simulink simulations,  control systems, mechanical devices theory, and circuit theory </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3.3: PV Array</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EE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Photovoltaics, Simulink simulations and circuit theory </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3.4:Maximum Power Point Tracker</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EE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smtClean="0">
                          <a:solidFill>
                            <a:srgbClr val="000000"/>
                          </a:solidFill>
                          <a:latin typeface="Times New Roman"/>
                          <a:ea typeface="Times New Roman"/>
                          <a:cs typeface="BPDPHC+TimesNewRoman"/>
                        </a:rPr>
                        <a:t>Controls, </a:t>
                      </a:r>
                      <a:r>
                        <a:rPr lang="en-US" sz="1400" dirty="0">
                          <a:solidFill>
                            <a:srgbClr val="000000"/>
                          </a:solidFill>
                          <a:latin typeface="Times New Roman"/>
                          <a:ea typeface="Times New Roman"/>
                          <a:cs typeface="BPDPHC+TimesNewRoman"/>
                        </a:rPr>
                        <a:t>circuit theory, and Simulink simulations</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3.5: Latch/Hinge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ME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Basic linkages &amp; materials </a:t>
                      </a:r>
                      <a:r>
                        <a:rPr lang="en-US" sz="1400" dirty="0" smtClean="0">
                          <a:solidFill>
                            <a:srgbClr val="000000"/>
                          </a:solidFill>
                          <a:latin typeface="Times New Roman"/>
                          <a:ea typeface="Times New Roman"/>
                          <a:cs typeface="BPDPHC+TimesNewRoman"/>
                        </a:rPr>
                        <a:t>selection</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3.6: Driver Encasement (Bubble)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ME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CFD and FEM modeling, fluid dynamics equations, materials selection &amp; design</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3.7: Parking Brake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ME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Vehicle design, brake installation, brake testing knowledge</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3.8: Rear Suspension and Arm</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ME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Vehicle design, suspension analysis</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3.9: Regenerative Braking</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ME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Basic mechanical &amp; vehicle design</a:t>
                      </a:r>
                      <a:endParaRPr lang="en-US" sz="1400" dirty="0">
                        <a:solidFill>
                          <a:srgbClr val="000000"/>
                        </a:solidFill>
                        <a:latin typeface="BPDPHC+TimesNewRoman"/>
                        <a:ea typeface="Times New Roman"/>
                        <a:cs typeface="BPDPHC+TimesNewRoman"/>
                      </a:endParaRPr>
                    </a:p>
                  </a:txBody>
                  <a:tcPr marL="68580" marR="68580" marT="0" marB="0" anchor="ctr"/>
                </a:tc>
              </a:tr>
              <a:tr h="457200">
                <a:tc>
                  <a:txBody>
                    <a:bodyPr/>
                    <a:lstStyle/>
                    <a:p>
                      <a:pPr marL="0" marR="0">
                        <a:spcBef>
                          <a:spcPts val="0"/>
                        </a:spcBef>
                        <a:spcAft>
                          <a:spcPts val="0"/>
                        </a:spcAft>
                      </a:pPr>
                      <a:r>
                        <a:rPr lang="en-US" sz="1600" b="1" dirty="0">
                          <a:solidFill>
                            <a:srgbClr val="000000"/>
                          </a:solidFill>
                          <a:latin typeface="Times New Roman"/>
                          <a:ea typeface="Times New Roman"/>
                          <a:cs typeface="BPDPHC+TimesNewRoman"/>
                        </a:rPr>
                        <a:t>3.10: Air circulation </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ctr">
                        <a:spcBef>
                          <a:spcPts val="0"/>
                        </a:spcBef>
                        <a:spcAft>
                          <a:spcPts val="0"/>
                        </a:spcAft>
                      </a:pPr>
                      <a:r>
                        <a:rPr lang="en-US" sz="1600" dirty="0">
                          <a:solidFill>
                            <a:srgbClr val="000000"/>
                          </a:solidFill>
                          <a:latin typeface="Times New Roman"/>
                          <a:ea typeface="Times New Roman"/>
                          <a:cs typeface="BPDPHC+TimesNewRoman"/>
                        </a:rPr>
                        <a:t>ME</a:t>
                      </a:r>
                      <a:endParaRPr lang="en-US" sz="1600" dirty="0">
                        <a:solidFill>
                          <a:srgbClr val="000000"/>
                        </a:solidFill>
                        <a:latin typeface="BPDPHC+TimesNewRoman"/>
                        <a:ea typeface="Times New Roman"/>
                        <a:cs typeface="BPDPHC+TimesNewRoman"/>
                      </a:endParaRPr>
                    </a:p>
                  </a:txBody>
                  <a:tcPr marL="68580" marR="68580" marT="0" marB="0" anchor="ctr"/>
                </a:tc>
                <a:tc>
                  <a:txBody>
                    <a:bodyPr/>
                    <a:lstStyle/>
                    <a:p>
                      <a:pPr marL="0" marR="0" algn="l">
                        <a:spcBef>
                          <a:spcPts val="0"/>
                        </a:spcBef>
                        <a:spcAft>
                          <a:spcPts val="0"/>
                        </a:spcAft>
                      </a:pPr>
                      <a:r>
                        <a:rPr lang="en-US" sz="1400" dirty="0">
                          <a:solidFill>
                            <a:srgbClr val="000000"/>
                          </a:solidFill>
                          <a:latin typeface="Times New Roman"/>
                          <a:ea typeface="Times New Roman"/>
                          <a:cs typeface="BPDPHC+TimesNewRoman"/>
                        </a:rPr>
                        <a:t>Thermodynamics</a:t>
                      </a:r>
                      <a:endParaRPr lang="en-US" sz="1400" dirty="0">
                        <a:solidFill>
                          <a:srgbClr val="000000"/>
                        </a:solidFill>
                        <a:latin typeface="BPDPHC+TimesNewRoman"/>
                        <a:ea typeface="Times New Roman"/>
                        <a:cs typeface="BPDPHC+TimesNew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828800"/>
          </a:xfrm>
        </p:spPr>
        <p:txBody>
          <a:bodyPr/>
          <a:lstStyle/>
          <a:p>
            <a:r>
              <a:rPr lang="en-US" dirty="0" smtClean="0"/>
              <a:t>Proposed Design</a:t>
            </a:r>
            <a:endParaRPr lang="en-US" dirty="0"/>
          </a:p>
        </p:txBody>
      </p:sp>
      <p:sp>
        <p:nvSpPr>
          <p:cNvPr id="3" name="Subtitle 2"/>
          <p:cNvSpPr>
            <a:spLocks noGrp="1"/>
          </p:cNvSpPr>
          <p:nvPr>
            <p:ph type="subTitle" idx="1"/>
          </p:nvPr>
        </p:nvSpPr>
        <p:spPr/>
        <p:txBody>
          <a:bodyPr/>
          <a:lstStyle/>
          <a:p>
            <a:r>
              <a:rPr lang="en-US" sz="2800" dirty="0"/>
              <a:t>Presented by: </a:t>
            </a:r>
            <a:r>
              <a:rPr lang="en-US" sz="2800" dirty="0" smtClean="0"/>
              <a:t>Tyler Holes</a:t>
            </a:r>
            <a:endParaRPr lang="en-US" sz="2800"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Top Level Design</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914400" y="1600200"/>
            <a:ext cx="7162800" cy="5029200"/>
          </a:xfrm>
          <a:prstGeom prst="rect">
            <a:avLst/>
          </a:prstGeom>
          <a:noFill/>
          <a:ln w="9525">
            <a:noFill/>
            <a:miter lim="800000"/>
            <a:headEnd/>
            <a:tailEnd/>
          </a:ln>
        </p:spPr>
      </p:pic>
      <p:sp>
        <p:nvSpPr>
          <p:cNvPr id="11" name="Curved Down Arrow 10"/>
          <p:cNvSpPr/>
          <p:nvPr/>
        </p:nvSpPr>
        <p:spPr>
          <a:xfrm>
            <a:off x="5181600" y="3992881"/>
            <a:ext cx="304800" cy="457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a:off x="5638800" y="4343400"/>
            <a:ext cx="45719"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a:off x="5791200" y="4831081"/>
            <a:ext cx="152400" cy="457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a:endCxn id="11" idx="1"/>
          </p:cNvCxnSpPr>
          <p:nvPr/>
        </p:nvCxnSpPr>
        <p:spPr>
          <a:xfrm>
            <a:off x="5029200" y="4038600"/>
            <a:ext cx="158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3"/>
          </p:cNvCxnSpPr>
          <p:nvPr/>
        </p:nvCxnSpPr>
        <p:spPr>
          <a:xfrm>
            <a:off x="5474970" y="4038600"/>
            <a:ext cx="1638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3" idx="0"/>
          </p:cNvCxnSpPr>
          <p:nvPr/>
        </p:nvCxnSpPr>
        <p:spPr>
          <a:xfrm>
            <a:off x="5638800" y="4038600"/>
            <a:ext cx="0" cy="310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2"/>
          </p:cNvCxnSpPr>
          <p:nvPr/>
        </p:nvCxnSpPr>
        <p:spPr>
          <a:xfrm>
            <a:off x="5638800" y="4789170"/>
            <a:ext cx="0" cy="87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4" idx="1"/>
          </p:cNvCxnSpPr>
          <p:nvPr/>
        </p:nvCxnSpPr>
        <p:spPr>
          <a:xfrm>
            <a:off x="5638800" y="4876800"/>
            <a:ext cx="158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3"/>
          </p:cNvCxnSpPr>
          <p:nvPr/>
        </p:nvCxnSpPr>
        <p:spPr>
          <a:xfrm>
            <a:off x="5932170" y="4876800"/>
            <a:ext cx="773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4876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urved Left Arrow 14"/>
          <p:cNvSpPr/>
          <p:nvPr/>
        </p:nvSpPr>
        <p:spPr>
          <a:xfrm>
            <a:off x="5105400" y="4419600"/>
            <a:ext cx="45719"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5105400" y="5181600"/>
            <a:ext cx="45719"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p:cNvCxnSpPr>
            <a:endCxn id="15" idx="0"/>
          </p:cNvCxnSpPr>
          <p:nvPr/>
        </p:nvCxnSpPr>
        <p:spPr>
          <a:xfrm>
            <a:off x="5105400" y="4038600"/>
            <a:ext cx="0" cy="386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2"/>
            <a:endCxn id="17" idx="0"/>
          </p:cNvCxnSpPr>
          <p:nvPr/>
        </p:nvCxnSpPr>
        <p:spPr>
          <a:xfrm>
            <a:off x="5105400" y="4712970"/>
            <a:ext cx="0" cy="47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p:cNvCxnSpPr>
          <p:nvPr/>
        </p:nvCxnSpPr>
        <p:spPr>
          <a:xfrm>
            <a:off x="5105400" y="5474970"/>
            <a:ext cx="0" cy="392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038600" y="5105400"/>
            <a:ext cx="838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810000" y="5115580"/>
            <a:ext cx="1295400" cy="523220"/>
          </a:xfrm>
          <a:prstGeom prst="rect">
            <a:avLst/>
          </a:prstGeom>
          <a:noFill/>
        </p:spPr>
        <p:txBody>
          <a:bodyPr wrap="square" rtlCol="0">
            <a:spAutoFit/>
          </a:bodyPr>
          <a:lstStyle/>
          <a:p>
            <a:pPr algn="ctr"/>
            <a:r>
              <a:rPr lang="en-US" sz="1400" b="1" dirty="0" smtClean="0">
                <a:solidFill>
                  <a:schemeClr val="bg1"/>
                </a:solidFill>
                <a:latin typeface="+mj-lt"/>
              </a:rPr>
              <a:t>Motor  Controller</a:t>
            </a:r>
            <a:endParaRPr lang="en-US" sz="1400" b="1" dirty="0">
              <a:solidFill>
                <a:schemeClr val="bg1"/>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Motor and Suspension Design</a:t>
            </a:r>
            <a:endParaRPr lang="en-US" dirty="0"/>
          </a:p>
        </p:txBody>
      </p:sp>
      <p:sp>
        <p:nvSpPr>
          <p:cNvPr id="5" name="Content Placeholder 4"/>
          <p:cNvSpPr>
            <a:spLocks noGrp="1"/>
          </p:cNvSpPr>
          <p:nvPr>
            <p:ph idx="1"/>
          </p:nvPr>
        </p:nvSpPr>
        <p:spPr/>
        <p:txBody>
          <a:bodyPr/>
          <a:lstStyle/>
          <a:p>
            <a:r>
              <a:rPr lang="en-US" dirty="0" smtClean="0"/>
              <a:t>Complications with existing motor </a:t>
            </a:r>
            <a:r>
              <a:rPr lang="en-US" dirty="0" smtClean="0">
                <a:sym typeface="Wingdings" pitchFamily="2" charset="2"/>
              </a:rPr>
              <a:t> New motor</a:t>
            </a:r>
          </a:p>
          <a:p>
            <a:pPr lvl="1"/>
            <a:r>
              <a:rPr lang="en-US" dirty="0" smtClean="0">
                <a:sym typeface="Wingdings" pitchFamily="2" charset="2"/>
              </a:rPr>
              <a:t>Lack of funds for new model</a:t>
            </a:r>
          </a:p>
          <a:p>
            <a:pPr lvl="1"/>
            <a:r>
              <a:rPr lang="en-US" dirty="0" smtClean="0">
                <a:sym typeface="Wingdings" pitchFamily="2" charset="2"/>
              </a:rPr>
              <a:t>Find a less expensive motor that is similar</a:t>
            </a:r>
          </a:p>
          <a:p>
            <a:r>
              <a:rPr lang="en-US" dirty="0" smtClean="0">
                <a:sym typeface="Wingdings" pitchFamily="2" charset="2"/>
              </a:rPr>
              <a:t>Redesign rear suspension and arm to fit new motor parameters</a:t>
            </a:r>
            <a:endParaRPr lang="en-US" dirty="0" smtClean="0"/>
          </a:p>
        </p:txBody>
      </p:sp>
      <p:sp>
        <p:nvSpPr>
          <p:cNvPr id="4302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3009" name="Group 22"/>
          <p:cNvGrpSpPr>
            <a:grpSpLocks/>
          </p:cNvGrpSpPr>
          <p:nvPr/>
        </p:nvGrpSpPr>
        <p:grpSpPr bwMode="auto">
          <a:xfrm>
            <a:off x="1981200" y="4114800"/>
            <a:ext cx="6057900" cy="2346325"/>
            <a:chOff x="0" y="0"/>
            <a:chExt cx="5664289" cy="1692497"/>
          </a:xfrm>
        </p:grpSpPr>
        <p:sp>
          <p:nvSpPr>
            <p:cNvPr id="3" name="Rectangle 14"/>
            <p:cNvSpPr>
              <a:spLocks noChangeArrowheads="1"/>
            </p:cNvSpPr>
            <p:nvPr/>
          </p:nvSpPr>
          <p:spPr bwMode="auto">
            <a:xfrm>
              <a:off x="2885581" y="989339"/>
              <a:ext cx="1143000" cy="68580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Motor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a:off x="1816847" y="1154288"/>
              <a:ext cx="718955" cy="2286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Wheel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Straight Arrow Connector 16"/>
            <p:cNvSpPr>
              <a:spLocks noChangeShapeType="1"/>
            </p:cNvSpPr>
            <p:nvPr/>
          </p:nvSpPr>
          <p:spPr bwMode="auto">
            <a:xfrm>
              <a:off x="2564961" y="1319186"/>
              <a:ext cx="280111"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4368889" y="1026552"/>
              <a:ext cx="1295400" cy="665945"/>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Rear Suspension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Straight Arrow Connector 18"/>
            <p:cNvSpPr>
              <a:spLocks noChangeShapeType="1"/>
            </p:cNvSpPr>
            <p:nvPr/>
          </p:nvSpPr>
          <p:spPr bwMode="auto">
            <a:xfrm>
              <a:off x="4061188" y="1319213"/>
              <a:ext cx="329489" cy="9928"/>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0" y="228600"/>
              <a:ext cx="1047750" cy="1066799"/>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Carbon Fiber Bottom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Straight Arrow Connector 20"/>
            <p:cNvSpPr>
              <a:spLocks noChangeShapeType="1"/>
            </p:cNvSpPr>
            <p:nvPr/>
          </p:nvSpPr>
          <p:spPr bwMode="auto">
            <a:xfrm flipV="1">
              <a:off x="4826089" y="625698"/>
              <a:ext cx="0" cy="380999"/>
            </a:xfrm>
            <a:prstGeom prst="straightConnector1">
              <a:avLst/>
            </a:prstGeom>
            <a:noFill/>
            <a:ln w="9525">
              <a:solidFill>
                <a:srgbClr val="4579B8"/>
              </a:solidFill>
              <a:round/>
              <a:headEnd type="arrow" w="med" len="med"/>
              <a:tailEnd type="arrow" w="med" len="med"/>
            </a:ln>
          </p:spPr>
          <p:txBody>
            <a:bodyPr rot="10800000"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1"/>
            <p:cNvSpPr>
              <a:spLocks noChangeArrowheads="1"/>
            </p:cNvSpPr>
            <p:nvPr/>
          </p:nvSpPr>
          <p:spPr bwMode="auto">
            <a:xfrm>
              <a:off x="3810000" y="0"/>
              <a:ext cx="1828800" cy="665945"/>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Rear Suspension Arm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Straight Arrow Connector 22"/>
            <p:cNvSpPr>
              <a:spLocks noChangeShapeType="1"/>
            </p:cNvSpPr>
            <p:nvPr/>
          </p:nvSpPr>
          <p:spPr bwMode="auto">
            <a:xfrm>
              <a:off x="3352800" y="304800"/>
              <a:ext cx="457200"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1524000" y="19855"/>
              <a:ext cx="1828800" cy="665945"/>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Suspension Bracket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Straight Arrow Connector 24"/>
            <p:cNvSpPr>
              <a:spLocks noChangeShapeType="1"/>
            </p:cNvSpPr>
            <p:nvPr/>
          </p:nvSpPr>
          <p:spPr bwMode="auto">
            <a:xfrm>
              <a:off x="1066800" y="457200"/>
              <a:ext cx="457200"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3033" name="Rectangle 25"/>
          <p:cNvSpPr>
            <a:spLocks noChangeArrowheads="1"/>
          </p:cNvSpPr>
          <p:nvPr/>
        </p:nvSpPr>
        <p:spPr bwMode="auto">
          <a:xfrm>
            <a:off x="0" y="280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Latch and Hinge Design</a:t>
            </a:r>
            <a:endParaRPr lang="en-US" dirty="0"/>
          </a:p>
        </p:txBody>
      </p:sp>
      <p:sp>
        <p:nvSpPr>
          <p:cNvPr id="5" name="Content Placeholder 4"/>
          <p:cNvSpPr>
            <a:spLocks noGrp="1"/>
          </p:cNvSpPr>
          <p:nvPr>
            <p:ph idx="1"/>
          </p:nvPr>
        </p:nvSpPr>
        <p:spPr>
          <a:xfrm>
            <a:off x="457200" y="1524000"/>
            <a:ext cx="8229600" cy="5334000"/>
          </a:xfrm>
        </p:spPr>
        <p:txBody>
          <a:bodyPr>
            <a:normAutofit/>
          </a:bodyPr>
          <a:lstStyle/>
          <a:p>
            <a:r>
              <a:rPr lang="en-US" dirty="0" smtClean="0"/>
              <a:t>Latch:</a:t>
            </a:r>
          </a:p>
          <a:p>
            <a:pPr lvl="1"/>
            <a:r>
              <a:rPr lang="en-US" dirty="0" smtClean="0"/>
              <a:t>Attached to right side of car</a:t>
            </a:r>
          </a:p>
          <a:p>
            <a:r>
              <a:rPr lang="en-US" dirty="0" smtClean="0"/>
              <a:t>Hinge:</a:t>
            </a:r>
          </a:p>
          <a:p>
            <a:pPr lvl="1"/>
            <a:r>
              <a:rPr lang="en-US" dirty="0" smtClean="0"/>
              <a:t>Attached to left side of car so driver </a:t>
            </a:r>
            <a:br>
              <a:rPr lang="en-US" dirty="0" smtClean="0"/>
            </a:br>
            <a:r>
              <a:rPr lang="en-US" dirty="0" smtClean="0"/>
              <a:t>can exit vehicle away from traffic</a:t>
            </a:r>
            <a:br>
              <a:rPr lang="en-US" dirty="0" smtClean="0"/>
            </a:br>
            <a:endParaRPr lang="en-US" dirty="0" smtClean="0"/>
          </a:p>
          <a:p>
            <a:r>
              <a:rPr lang="en-US" dirty="0" smtClean="0"/>
              <a:t>Higher operational safety</a:t>
            </a:r>
            <a:br>
              <a:rPr lang="en-US" dirty="0" smtClean="0"/>
            </a:br>
            <a:endParaRPr lang="en-US" dirty="0" smtClean="0"/>
          </a:p>
          <a:p>
            <a:r>
              <a:rPr lang="en-US" dirty="0" smtClean="0"/>
              <a:t>Aerodynamics improved</a:t>
            </a:r>
            <a:br>
              <a:rPr lang="en-US" dirty="0" smtClean="0"/>
            </a:br>
            <a:endParaRPr lang="en-US" dirty="0" smtClean="0"/>
          </a:p>
          <a:p>
            <a:r>
              <a:rPr lang="en-US" dirty="0" smtClean="0"/>
              <a:t>Able to prop open for </a:t>
            </a:r>
          </a:p>
          <a:p>
            <a:pPr>
              <a:buNone/>
            </a:pPr>
            <a:r>
              <a:rPr lang="en-US" dirty="0" smtClean="0"/>
              <a:t>    maximum solar radiation</a:t>
            </a:r>
          </a:p>
        </p:txBody>
      </p:sp>
      <p:grpSp>
        <p:nvGrpSpPr>
          <p:cNvPr id="8" name="Group 23"/>
          <p:cNvGrpSpPr>
            <a:grpSpLocks/>
          </p:cNvGrpSpPr>
          <p:nvPr/>
        </p:nvGrpSpPr>
        <p:grpSpPr bwMode="auto">
          <a:xfrm>
            <a:off x="4800600" y="3657602"/>
            <a:ext cx="4038600" cy="2819400"/>
            <a:chOff x="3098711" y="3332843"/>
            <a:chExt cx="2978239" cy="1543956"/>
          </a:xfrm>
        </p:grpSpPr>
        <p:sp>
          <p:nvSpPr>
            <p:cNvPr id="9" name="Rectangle 36"/>
            <p:cNvSpPr>
              <a:spLocks noChangeArrowheads="1"/>
            </p:cNvSpPr>
            <p:nvPr/>
          </p:nvSpPr>
          <p:spPr bwMode="auto">
            <a:xfrm>
              <a:off x="4166382" y="3332843"/>
              <a:ext cx="838200" cy="30480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Driver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7"/>
            <p:cNvSpPr>
              <a:spLocks noChangeArrowheads="1"/>
            </p:cNvSpPr>
            <p:nvPr/>
          </p:nvSpPr>
          <p:spPr bwMode="auto">
            <a:xfrm>
              <a:off x="3098711" y="3810000"/>
              <a:ext cx="1047750" cy="1066799"/>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Carbon Fiber Bottom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8"/>
            <p:cNvSpPr>
              <a:spLocks noChangeArrowheads="1"/>
            </p:cNvSpPr>
            <p:nvPr/>
          </p:nvSpPr>
          <p:spPr bwMode="auto">
            <a:xfrm>
              <a:off x="5029200" y="3810000"/>
              <a:ext cx="1047750" cy="1066799"/>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Carbon Fiber Top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9"/>
            <p:cNvSpPr>
              <a:spLocks noChangeArrowheads="1"/>
            </p:cNvSpPr>
            <p:nvPr/>
          </p:nvSpPr>
          <p:spPr bwMode="auto">
            <a:xfrm>
              <a:off x="4314423" y="4038600"/>
              <a:ext cx="533400" cy="347677"/>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Latch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Straight Connector 40"/>
            <p:cNvSpPr>
              <a:spLocks noChangeShapeType="1"/>
            </p:cNvSpPr>
            <p:nvPr/>
          </p:nvSpPr>
          <p:spPr bwMode="auto">
            <a:xfrm flipV="1">
              <a:off x="4146461" y="4212439"/>
              <a:ext cx="167962" cy="1"/>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Straight Connector 41"/>
            <p:cNvSpPr>
              <a:spLocks noChangeShapeType="1"/>
            </p:cNvSpPr>
            <p:nvPr/>
          </p:nvSpPr>
          <p:spPr bwMode="auto">
            <a:xfrm>
              <a:off x="4847823" y="4212439"/>
              <a:ext cx="181377" cy="1"/>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Straight Arrow Connector 42"/>
            <p:cNvSpPr>
              <a:spLocks noChangeShapeType="1"/>
            </p:cNvSpPr>
            <p:nvPr/>
          </p:nvSpPr>
          <p:spPr bwMode="auto">
            <a:xfrm rot="180000" flipH="1" flipV="1">
              <a:off x="4538285" y="3624941"/>
              <a:ext cx="33715" cy="413657"/>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sp>
          <p:nvSpPr>
            <p:cNvPr id="16" name="Rectangle 43"/>
            <p:cNvSpPr>
              <a:spLocks noChangeArrowheads="1"/>
            </p:cNvSpPr>
            <p:nvPr/>
          </p:nvSpPr>
          <p:spPr bwMode="auto">
            <a:xfrm>
              <a:off x="4314423" y="4495800"/>
              <a:ext cx="533400" cy="347677"/>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Hinge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Straight Connector 44"/>
            <p:cNvSpPr>
              <a:spLocks noChangeShapeType="1"/>
            </p:cNvSpPr>
            <p:nvPr/>
          </p:nvSpPr>
          <p:spPr bwMode="auto">
            <a:xfrm flipV="1">
              <a:off x="4146461" y="4669639"/>
              <a:ext cx="167962" cy="1"/>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Straight Connector 45"/>
            <p:cNvSpPr>
              <a:spLocks noChangeShapeType="1"/>
            </p:cNvSpPr>
            <p:nvPr/>
          </p:nvSpPr>
          <p:spPr bwMode="auto">
            <a:xfrm>
              <a:off x="4847823" y="4669639"/>
              <a:ext cx="181377" cy="1"/>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20" name="Straight Arrow Connector 19"/>
          <p:cNvCxnSpPr>
            <a:stCxn id="17" idx="1"/>
            <a:endCxn id="17" idx="0"/>
          </p:cNvCxnSpPr>
          <p:nvPr/>
        </p:nvCxnSpPr>
        <p:spPr>
          <a:xfrm flipH="1">
            <a:off x="6221387" y="6098710"/>
            <a:ext cx="227763"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4" idx="1"/>
          </p:cNvCxnSpPr>
          <p:nvPr/>
        </p:nvCxnSpPr>
        <p:spPr>
          <a:xfrm>
            <a:off x="7172460" y="5263822"/>
            <a:ext cx="245953"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Driver Encasement (Bubble) Design</a:t>
            </a:r>
            <a:endParaRPr lang="en-US" dirty="0"/>
          </a:p>
        </p:txBody>
      </p:sp>
      <p:sp>
        <p:nvSpPr>
          <p:cNvPr id="5" name="Content Placeholder 4"/>
          <p:cNvSpPr>
            <a:spLocks noGrp="1"/>
          </p:cNvSpPr>
          <p:nvPr>
            <p:ph idx="1"/>
          </p:nvPr>
        </p:nvSpPr>
        <p:spPr>
          <a:xfrm>
            <a:off x="457200" y="1676400"/>
            <a:ext cx="8229600" cy="4953000"/>
          </a:xfrm>
        </p:spPr>
        <p:txBody>
          <a:bodyPr/>
          <a:lstStyle/>
          <a:p>
            <a:r>
              <a:rPr lang="en-US" dirty="0" smtClean="0"/>
              <a:t>Simulations performed on proposed design shapes</a:t>
            </a:r>
          </a:p>
          <a:p>
            <a:pPr lvl="1"/>
            <a:r>
              <a:rPr lang="en-US" dirty="0" smtClean="0"/>
              <a:t>Spherical</a:t>
            </a:r>
            <a:endParaRPr lang="en-US" dirty="0" smtClean="0">
              <a:sym typeface="Wingdings" pitchFamily="2" charset="2"/>
            </a:endParaRPr>
          </a:p>
          <a:p>
            <a:pPr lvl="1"/>
            <a:r>
              <a:rPr lang="en-US" dirty="0" smtClean="0">
                <a:sym typeface="Wingdings" pitchFamily="2" charset="2"/>
              </a:rPr>
              <a:t>Air foil</a:t>
            </a:r>
          </a:p>
          <a:p>
            <a:pPr lvl="1"/>
            <a:r>
              <a:rPr lang="en-US" dirty="0" smtClean="0">
                <a:sym typeface="Wingdings" pitchFamily="2" charset="2"/>
              </a:rPr>
              <a:t>Final design somewhere in the middle</a:t>
            </a:r>
            <a:br>
              <a:rPr lang="en-US" dirty="0" smtClean="0">
                <a:sym typeface="Wingdings" pitchFamily="2" charset="2"/>
              </a:rPr>
            </a:br>
            <a:endParaRPr lang="en-US" dirty="0" smtClean="0">
              <a:sym typeface="Wingdings" pitchFamily="2" charset="2"/>
            </a:endParaRPr>
          </a:p>
          <a:p>
            <a:r>
              <a:rPr lang="en-US" dirty="0" smtClean="0">
                <a:sym typeface="Wingdings" pitchFamily="2" charset="2"/>
              </a:rPr>
              <a:t>Material selection</a:t>
            </a:r>
          </a:p>
          <a:p>
            <a:pPr lvl="1"/>
            <a:r>
              <a:rPr lang="en-US" dirty="0" smtClean="0">
                <a:sym typeface="Wingdings" pitchFamily="2" charset="2"/>
              </a:rPr>
              <a:t>Similar to polycarbonate beads </a:t>
            </a:r>
            <a:br>
              <a:rPr lang="en-US" dirty="0" smtClean="0">
                <a:sym typeface="Wingdings" pitchFamily="2" charset="2"/>
              </a:rPr>
            </a:br>
            <a:r>
              <a:rPr lang="en-US" dirty="0" smtClean="0">
                <a:sym typeface="Wingdings" pitchFamily="2" charset="2"/>
              </a:rPr>
              <a:t>used in motorcycle visors</a:t>
            </a:r>
          </a:p>
          <a:p>
            <a:pPr lvl="2"/>
            <a:r>
              <a:rPr lang="en-US" dirty="0" smtClean="0">
                <a:sym typeface="Wingdings" pitchFamily="2" charset="2"/>
              </a:rPr>
              <a:t>Shatter resistant</a:t>
            </a:r>
          </a:p>
          <a:p>
            <a:pPr lvl="2"/>
            <a:r>
              <a:rPr lang="en-US" dirty="0" smtClean="0">
                <a:sym typeface="Wingdings" pitchFamily="2" charset="2"/>
              </a:rPr>
              <a:t>High level of clarity</a:t>
            </a:r>
            <a:endParaRPr lang="en-US" dirty="0"/>
          </a:p>
        </p:txBody>
      </p:sp>
      <p:grpSp>
        <p:nvGrpSpPr>
          <p:cNvPr id="6" name="Group 35"/>
          <p:cNvGrpSpPr>
            <a:grpSpLocks/>
          </p:cNvGrpSpPr>
          <p:nvPr/>
        </p:nvGrpSpPr>
        <p:grpSpPr bwMode="auto">
          <a:xfrm>
            <a:off x="6400800" y="2895600"/>
            <a:ext cx="1515016" cy="3060042"/>
            <a:chOff x="3962400" y="1908220"/>
            <a:chExt cx="1097295" cy="3025883"/>
          </a:xfrm>
        </p:grpSpPr>
        <p:sp>
          <p:nvSpPr>
            <p:cNvPr id="7" name="Straight Arrow Connector 47"/>
            <p:cNvSpPr>
              <a:spLocks noChangeShapeType="1"/>
            </p:cNvSpPr>
            <p:nvPr/>
          </p:nvSpPr>
          <p:spPr bwMode="auto">
            <a:xfrm flipV="1">
              <a:off x="4495800" y="3505200"/>
              <a:ext cx="0" cy="38100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dirty="0"/>
            </a:p>
          </p:txBody>
        </p:sp>
        <p:sp>
          <p:nvSpPr>
            <p:cNvPr id="8" name="Rectangle 48"/>
            <p:cNvSpPr>
              <a:spLocks noChangeArrowheads="1"/>
            </p:cNvSpPr>
            <p:nvPr/>
          </p:nvSpPr>
          <p:spPr bwMode="auto">
            <a:xfrm>
              <a:off x="3962400" y="1908220"/>
              <a:ext cx="1066800" cy="60638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Bubble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9"/>
            <p:cNvSpPr>
              <a:spLocks noChangeArrowheads="1"/>
            </p:cNvSpPr>
            <p:nvPr/>
          </p:nvSpPr>
          <p:spPr bwMode="auto">
            <a:xfrm>
              <a:off x="3962400" y="3867304"/>
              <a:ext cx="1097295" cy="1066799"/>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Carbon Fiber Top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0"/>
            <p:cNvSpPr>
              <a:spLocks noChangeArrowheads="1"/>
            </p:cNvSpPr>
            <p:nvPr/>
          </p:nvSpPr>
          <p:spPr bwMode="auto">
            <a:xfrm>
              <a:off x="4167480" y="2887762"/>
              <a:ext cx="662281" cy="59533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FFFFFF"/>
                  </a:solidFill>
                  <a:latin typeface="Calibri" pitchFamily="34" charset="0"/>
                  <a:cs typeface="Calibri" pitchFamily="34" charset="0"/>
                </a:rPr>
                <a:t>Mount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Straight Arrow Connector 51"/>
            <p:cNvSpPr>
              <a:spLocks noChangeShapeType="1"/>
            </p:cNvSpPr>
            <p:nvPr/>
          </p:nvSpPr>
          <p:spPr bwMode="auto">
            <a:xfrm flipV="1">
              <a:off x="4495800" y="2514600"/>
              <a:ext cx="0" cy="38100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Air Circulation System Design</a:t>
            </a:r>
            <a:endParaRPr lang="en-US" dirty="0"/>
          </a:p>
        </p:txBody>
      </p:sp>
      <p:sp>
        <p:nvSpPr>
          <p:cNvPr id="5" name="Content Placeholder 4"/>
          <p:cNvSpPr>
            <a:spLocks noGrp="1"/>
          </p:cNvSpPr>
          <p:nvPr>
            <p:ph idx="1"/>
          </p:nvPr>
        </p:nvSpPr>
        <p:spPr>
          <a:xfrm>
            <a:off x="457200" y="1676400"/>
            <a:ext cx="8229600" cy="4953000"/>
          </a:xfrm>
        </p:spPr>
        <p:txBody>
          <a:bodyPr>
            <a:normAutofit/>
          </a:bodyPr>
          <a:lstStyle/>
          <a:p>
            <a:r>
              <a:rPr lang="en-US" dirty="0" smtClean="0"/>
              <a:t>Circulation ducts using lightweight tubing</a:t>
            </a:r>
            <a:br>
              <a:rPr lang="en-US" dirty="0" smtClean="0"/>
            </a:br>
            <a:endParaRPr lang="en-US" dirty="0" smtClean="0"/>
          </a:p>
          <a:p>
            <a:r>
              <a:rPr lang="en-US" dirty="0" smtClean="0"/>
              <a:t>Safe operating temperature range: 40˚F – 95˚F</a:t>
            </a:r>
            <a:br>
              <a:rPr lang="en-US" dirty="0" smtClean="0"/>
            </a:br>
            <a:endParaRPr lang="en-US" dirty="0" smtClean="0"/>
          </a:p>
          <a:p>
            <a:r>
              <a:rPr lang="en-US" dirty="0" smtClean="0"/>
              <a:t>Disposable batteries</a:t>
            </a:r>
          </a:p>
        </p:txBody>
      </p:sp>
      <p:grpSp>
        <p:nvGrpSpPr>
          <p:cNvPr id="17" name="Group 46"/>
          <p:cNvGrpSpPr>
            <a:grpSpLocks/>
          </p:cNvGrpSpPr>
          <p:nvPr/>
        </p:nvGrpSpPr>
        <p:grpSpPr bwMode="auto">
          <a:xfrm>
            <a:off x="3962400" y="3352800"/>
            <a:ext cx="4241800" cy="3124200"/>
            <a:chOff x="3429000" y="2667000"/>
            <a:chExt cx="3181350" cy="2590799"/>
          </a:xfrm>
        </p:grpSpPr>
        <p:sp>
          <p:nvSpPr>
            <p:cNvPr id="18" name="Rectangle 53"/>
            <p:cNvSpPr>
              <a:spLocks noChangeArrowheads="1"/>
            </p:cNvSpPr>
            <p:nvPr/>
          </p:nvSpPr>
          <p:spPr bwMode="auto">
            <a:xfrm>
              <a:off x="3429000" y="3429000"/>
              <a:ext cx="2286000" cy="30480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Fan Mounting Bracket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4"/>
            <p:cNvSpPr>
              <a:spLocks noChangeArrowheads="1"/>
            </p:cNvSpPr>
            <p:nvPr/>
          </p:nvSpPr>
          <p:spPr bwMode="auto">
            <a:xfrm>
              <a:off x="4038600" y="4191000"/>
              <a:ext cx="1047750" cy="1066799"/>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Carbon Fiber Bottom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55"/>
            <p:cNvSpPr>
              <a:spLocks noChangeArrowheads="1"/>
            </p:cNvSpPr>
            <p:nvPr/>
          </p:nvSpPr>
          <p:spPr bwMode="auto">
            <a:xfrm>
              <a:off x="4038600" y="2667000"/>
              <a:ext cx="990600" cy="45720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Fan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Straight Arrow Connector 56"/>
            <p:cNvSpPr>
              <a:spLocks noChangeShapeType="1"/>
            </p:cNvSpPr>
            <p:nvPr/>
          </p:nvSpPr>
          <p:spPr bwMode="auto">
            <a:xfrm flipV="1">
              <a:off x="4572000" y="3733800"/>
              <a:ext cx="0" cy="45720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sp>
          <p:nvSpPr>
            <p:cNvPr id="22" name="Rectangle 57"/>
            <p:cNvSpPr>
              <a:spLocks noChangeArrowheads="1"/>
            </p:cNvSpPr>
            <p:nvPr/>
          </p:nvSpPr>
          <p:spPr bwMode="auto">
            <a:xfrm>
              <a:off x="5314950" y="2667000"/>
              <a:ext cx="1295400" cy="423877"/>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Air Ducts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Straight Arrow Connector 58"/>
            <p:cNvSpPr>
              <a:spLocks noChangeShapeType="1"/>
            </p:cNvSpPr>
            <p:nvPr/>
          </p:nvSpPr>
          <p:spPr bwMode="auto">
            <a:xfrm flipV="1">
              <a:off x="4572000" y="3124200"/>
              <a:ext cx="0" cy="30480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sp>
          <p:nvSpPr>
            <p:cNvPr id="24" name="Straight Arrow Connector 59"/>
            <p:cNvSpPr>
              <a:spLocks noChangeShapeType="1"/>
            </p:cNvSpPr>
            <p:nvPr/>
          </p:nvSpPr>
          <p:spPr bwMode="auto">
            <a:xfrm flipH="1">
              <a:off x="5029200" y="2878939"/>
              <a:ext cx="304800" cy="16661"/>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Parking Brake Design</a:t>
            </a:r>
            <a:endParaRPr lang="en-US" dirty="0"/>
          </a:p>
        </p:txBody>
      </p:sp>
      <p:sp>
        <p:nvSpPr>
          <p:cNvPr id="5" name="Content Placeholder 4"/>
          <p:cNvSpPr>
            <a:spLocks noGrp="1"/>
          </p:cNvSpPr>
          <p:nvPr>
            <p:ph idx="1"/>
          </p:nvPr>
        </p:nvSpPr>
        <p:spPr>
          <a:xfrm>
            <a:off x="457200" y="1524000"/>
            <a:ext cx="8229600" cy="4953000"/>
          </a:xfrm>
        </p:spPr>
        <p:txBody>
          <a:bodyPr>
            <a:normAutofit/>
          </a:bodyPr>
          <a:lstStyle/>
          <a:p>
            <a:r>
              <a:rPr lang="en-US" dirty="0" smtClean="0"/>
              <a:t>Independent of regenerative and disc brakes</a:t>
            </a:r>
          </a:p>
          <a:p>
            <a:r>
              <a:rPr lang="en-US" dirty="0" smtClean="0"/>
              <a:t>Implementation on rear wheel</a:t>
            </a:r>
          </a:p>
          <a:p>
            <a:r>
              <a:rPr lang="en-US" dirty="0" smtClean="0"/>
              <a:t>Parking and emergency situations</a:t>
            </a:r>
          </a:p>
          <a:p>
            <a:r>
              <a:rPr lang="en-US" dirty="0" smtClean="0"/>
              <a:t>Rated for 15° incline </a:t>
            </a:r>
            <a:endParaRPr lang="en-US" dirty="0"/>
          </a:p>
        </p:txBody>
      </p:sp>
      <p:grpSp>
        <p:nvGrpSpPr>
          <p:cNvPr id="7" name="Group 52"/>
          <p:cNvGrpSpPr>
            <a:grpSpLocks/>
          </p:cNvGrpSpPr>
          <p:nvPr/>
        </p:nvGrpSpPr>
        <p:grpSpPr bwMode="auto">
          <a:xfrm>
            <a:off x="3048000" y="2666999"/>
            <a:ext cx="5181600" cy="3429001"/>
            <a:chOff x="2662707" y="2478648"/>
            <a:chExt cx="3357093" cy="2042691"/>
          </a:xfrm>
        </p:grpSpPr>
        <p:sp>
          <p:nvSpPr>
            <p:cNvPr id="8" name="Rectangle 61"/>
            <p:cNvSpPr>
              <a:spLocks noChangeArrowheads="1"/>
            </p:cNvSpPr>
            <p:nvPr/>
          </p:nvSpPr>
          <p:spPr bwMode="auto">
            <a:xfrm>
              <a:off x="3501980" y="3931228"/>
              <a:ext cx="945524" cy="590111"/>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Motor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62"/>
            <p:cNvSpPr>
              <a:spLocks noChangeArrowheads="1"/>
            </p:cNvSpPr>
            <p:nvPr/>
          </p:nvSpPr>
          <p:spPr bwMode="auto">
            <a:xfrm>
              <a:off x="2761445" y="4158193"/>
              <a:ext cx="502280" cy="2286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Wheel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Straight Arrow Connector 63"/>
            <p:cNvSpPr>
              <a:spLocks noChangeShapeType="1"/>
            </p:cNvSpPr>
            <p:nvPr/>
          </p:nvSpPr>
          <p:spPr bwMode="auto">
            <a:xfrm>
              <a:off x="3255135" y="4294373"/>
              <a:ext cx="280111"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sp>
          <p:nvSpPr>
            <p:cNvPr id="11" name="Rectangle 64"/>
            <p:cNvSpPr>
              <a:spLocks noChangeArrowheads="1"/>
            </p:cNvSpPr>
            <p:nvPr/>
          </p:nvSpPr>
          <p:spPr bwMode="auto">
            <a:xfrm>
              <a:off x="4724400" y="3810000"/>
              <a:ext cx="1295400" cy="665945"/>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Rear Suspension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65"/>
            <p:cNvSpPr>
              <a:spLocks noChangeArrowheads="1"/>
            </p:cNvSpPr>
            <p:nvPr/>
          </p:nvSpPr>
          <p:spPr bwMode="auto">
            <a:xfrm>
              <a:off x="4470311" y="2478648"/>
              <a:ext cx="1047750" cy="1066799"/>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Carbon Fiber Bottom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Straight Arrow Connector 66"/>
            <p:cNvSpPr>
              <a:spLocks noChangeShapeType="1"/>
            </p:cNvSpPr>
            <p:nvPr/>
          </p:nvSpPr>
          <p:spPr bwMode="auto">
            <a:xfrm flipV="1">
              <a:off x="5181600" y="3409146"/>
              <a:ext cx="0" cy="380999"/>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sp>
          <p:nvSpPr>
            <p:cNvPr id="14" name="Rectangle 67"/>
            <p:cNvSpPr>
              <a:spLocks noChangeArrowheads="1"/>
            </p:cNvSpPr>
            <p:nvPr/>
          </p:nvSpPr>
          <p:spPr bwMode="auto">
            <a:xfrm>
              <a:off x="2662707" y="3613476"/>
              <a:ext cx="903667" cy="22860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Parking Brake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Straight Arrow Connector 68"/>
            <p:cNvSpPr>
              <a:spLocks noChangeShapeType="1"/>
            </p:cNvSpPr>
            <p:nvPr/>
          </p:nvSpPr>
          <p:spPr bwMode="auto">
            <a:xfrm flipV="1">
              <a:off x="3008290" y="3840441"/>
              <a:ext cx="0" cy="30480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sp>
          <p:nvSpPr>
            <p:cNvPr id="16" name="Straight Arrow Connector 69"/>
            <p:cNvSpPr>
              <a:spLocks noChangeShapeType="1"/>
            </p:cNvSpPr>
            <p:nvPr/>
          </p:nvSpPr>
          <p:spPr bwMode="auto">
            <a:xfrm>
              <a:off x="4439992" y="4294373"/>
              <a:ext cx="280111"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Regenerative Braking Design</a:t>
            </a:r>
            <a:endParaRPr lang="en-US" dirty="0"/>
          </a:p>
        </p:txBody>
      </p:sp>
      <p:sp>
        <p:nvSpPr>
          <p:cNvPr id="5" name="Content Placeholder 4"/>
          <p:cNvSpPr>
            <a:spLocks noGrp="1"/>
          </p:cNvSpPr>
          <p:nvPr>
            <p:ph idx="1"/>
          </p:nvPr>
        </p:nvSpPr>
        <p:spPr>
          <a:xfrm>
            <a:off x="228600" y="1600200"/>
            <a:ext cx="8229600" cy="4953000"/>
          </a:xfrm>
        </p:spPr>
        <p:txBody>
          <a:bodyPr>
            <a:normAutofit/>
          </a:bodyPr>
          <a:lstStyle/>
          <a:p>
            <a:r>
              <a:rPr lang="en-US" dirty="0" smtClean="0"/>
              <a:t>Two-step system in conjunction with disc brakes</a:t>
            </a:r>
          </a:p>
          <a:p>
            <a:r>
              <a:rPr lang="en-US" dirty="0" smtClean="0"/>
              <a:t>Used for light braking</a:t>
            </a:r>
          </a:p>
          <a:p>
            <a:pPr lvl="1"/>
            <a:r>
              <a:rPr lang="en-US" dirty="0" smtClean="0"/>
              <a:t>Recapture as much energy as possible</a:t>
            </a:r>
          </a:p>
          <a:p>
            <a:r>
              <a:rPr lang="en-US" dirty="0" smtClean="0"/>
              <a:t>Disc brakes for additional braking</a:t>
            </a:r>
          </a:p>
          <a:p>
            <a:r>
              <a:rPr lang="en-US" dirty="0" smtClean="0"/>
              <a:t>First 50% regenerative braking</a:t>
            </a:r>
            <a:br>
              <a:rPr lang="en-US" dirty="0" smtClean="0"/>
            </a:br>
            <a:r>
              <a:rPr lang="en-US" dirty="0" smtClean="0"/>
              <a:t>last 50% disk and regenerative </a:t>
            </a:r>
            <a:br>
              <a:rPr lang="en-US" dirty="0" smtClean="0"/>
            </a:br>
            <a:r>
              <a:rPr lang="en-US" dirty="0" smtClean="0"/>
              <a:t>braking</a:t>
            </a:r>
          </a:p>
        </p:txBody>
      </p:sp>
      <p:grpSp>
        <p:nvGrpSpPr>
          <p:cNvPr id="4" name="Group 60"/>
          <p:cNvGrpSpPr>
            <a:grpSpLocks/>
          </p:cNvGrpSpPr>
          <p:nvPr/>
        </p:nvGrpSpPr>
        <p:grpSpPr bwMode="auto">
          <a:xfrm>
            <a:off x="4495799" y="4191000"/>
            <a:ext cx="3736054" cy="2362200"/>
            <a:chOff x="2702053" y="1371600"/>
            <a:chExt cx="3012947" cy="2133600"/>
          </a:xfrm>
          <a:solidFill>
            <a:schemeClr val="accent1">
              <a:lumMod val="60000"/>
              <a:lumOff val="40000"/>
            </a:schemeClr>
          </a:solidFill>
        </p:grpSpPr>
        <p:sp>
          <p:nvSpPr>
            <p:cNvPr id="6" name="Rectangle 71"/>
            <p:cNvSpPr>
              <a:spLocks noChangeArrowheads="1"/>
            </p:cNvSpPr>
            <p:nvPr/>
          </p:nvSpPr>
          <p:spPr bwMode="auto">
            <a:xfrm>
              <a:off x="4114800" y="3200400"/>
              <a:ext cx="838200" cy="30480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Driver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2"/>
            <p:cNvSpPr>
              <a:spLocks noChangeArrowheads="1"/>
            </p:cNvSpPr>
            <p:nvPr/>
          </p:nvSpPr>
          <p:spPr bwMode="auto">
            <a:xfrm>
              <a:off x="3962400" y="2667000"/>
              <a:ext cx="1143000" cy="304800"/>
            </a:xfrm>
            <a:prstGeom prst="rect">
              <a:avLst/>
            </a:prstGeom>
            <a:solidFill>
              <a:schemeClr val="accent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Steering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3"/>
            <p:cNvSpPr>
              <a:spLocks noChangeArrowheads="1"/>
            </p:cNvSpPr>
            <p:nvPr/>
          </p:nvSpPr>
          <p:spPr bwMode="auto">
            <a:xfrm>
              <a:off x="2702053" y="2099256"/>
              <a:ext cx="1742768" cy="304800"/>
            </a:xfrm>
            <a:prstGeom prst="rect">
              <a:avLst/>
            </a:prstGeom>
            <a:solidFill>
              <a:srgbClr val="FFC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Regenerative</a:t>
              </a:r>
              <a:r>
                <a:rPr kumimoji="0" lang="en-US" b="0" i="0" u="none" strike="noStrike" cap="none" normalizeH="0" dirty="0" smtClean="0">
                  <a:ln>
                    <a:noFill/>
                  </a:ln>
                  <a:solidFill>
                    <a:srgbClr val="FFFFFF"/>
                  </a:solidFill>
                  <a:effectLst/>
                  <a:latin typeface="Calibri" pitchFamily="34" charset="0"/>
                  <a:ea typeface="Times New Roman" pitchFamily="18" charset="0"/>
                  <a:cs typeface="Calibri" pitchFamily="34" charset="0"/>
                </a:rPr>
                <a:t> </a:t>
              </a:r>
              <a:r>
                <a:rPr kumimoji="0" lang="en-US"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Brakes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4"/>
            <p:cNvSpPr>
              <a:spLocks noChangeArrowheads="1"/>
            </p:cNvSpPr>
            <p:nvPr/>
          </p:nvSpPr>
          <p:spPr bwMode="auto">
            <a:xfrm>
              <a:off x="4648200" y="2099256"/>
              <a:ext cx="1066800" cy="304800"/>
            </a:xfrm>
            <a:prstGeom prst="rect">
              <a:avLst/>
            </a:prstGeom>
            <a:solidFill>
              <a:schemeClr val="accent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Accelerator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Straight Arrow Connector 75"/>
            <p:cNvSpPr>
              <a:spLocks noChangeShapeType="1"/>
            </p:cNvSpPr>
            <p:nvPr/>
          </p:nvSpPr>
          <p:spPr bwMode="auto">
            <a:xfrm flipH="1">
              <a:off x="3810000" y="3213816"/>
              <a:ext cx="304800" cy="0"/>
            </a:xfrm>
            <a:prstGeom prst="straightConnector1">
              <a:avLst/>
            </a:prstGeom>
            <a:grp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dirty="0"/>
            </a:p>
          </p:txBody>
        </p:sp>
        <p:sp>
          <p:nvSpPr>
            <p:cNvPr id="11" name="Straight Arrow Connector 76"/>
            <p:cNvSpPr>
              <a:spLocks noChangeShapeType="1"/>
            </p:cNvSpPr>
            <p:nvPr/>
          </p:nvSpPr>
          <p:spPr bwMode="auto">
            <a:xfrm flipV="1">
              <a:off x="3797658" y="2400836"/>
              <a:ext cx="0" cy="799564"/>
            </a:xfrm>
            <a:prstGeom prst="straightConnector1">
              <a:avLst/>
            </a:prstGeom>
            <a:grp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dirty="0"/>
            </a:p>
          </p:txBody>
        </p:sp>
        <p:sp>
          <p:nvSpPr>
            <p:cNvPr id="12" name="Straight Arrow Connector 77"/>
            <p:cNvSpPr>
              <a:spLocks noChangeShapeType="1"/>
            </p:cNvSpPr>
            <p:nvPr/>
          </p:nvSpPr>
          <p:spPr bwMode="auto">
            <a:xfrm flipV="1">
              <a:off x="5257800" y="2404056"/>
              <a:ext cx="0" cy="948744"/>
            </a:xfrm>
            <a:prstGeom prst="straightConnector1">
              <a:avLst/>
            </a:prstGeom>
            <a:grp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dirty="0"/>
            </a:p>
          </p:txBody>
        </p:sp>
        <p:sp>
          <p:nvSpPr>
            <p:cNvPr id="13" name="Straight Arrow Connector 78"/>
            <p:cNvSpPr>
              <a:spLocks noChangeShapeType="1"/>
            </p:cNvSpPr>
            <p:nvPr/>
          </p:nvSpPr>
          <p:spPr bwMode="auto">
            <a:xfrm flipV="1">
              <a:off x="4533900" y="2971800"/>
              <a:ext cx="0" cy="228600"/>
            </a:xfrm>
            <a:prstGeom prst="straightConnector1">
              <a:avLst/>
            </a:prstGeom>
            <a:grp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dirty="0"/>
            </a:p>
          </p:txBody>
        </p:sp>
        <p:sp>
          <p:nvSpPr>
            <p:cNvPr id="14" name="Straight Arrow Connector 79"/>
            <p:cNvSpPr>
              <a:spLocks noChangeShapeType="1"/>
            </p:cNvSpPr>
            <p:nvPr/>
          </p:nvSpPr>
          <p:spPr bwMode="auto">
            <a:xfrm flipV="1">
              <a:off x="3505200" y="1676401"/>
              <a:ext cx="3488" cy="457199"/>
            </a:xfrm>
            <a:prstGeom prst="straightConnector1">
              <a:avLst/>
            </a:prstGeom>
            <a:grp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dirty="0"/>
            </a:p>
          </p:txBody>
        </p:sp>
        <p:sp>
          <p:nvSpPr>
            <p:cNvPr id="15" name="Rectangle 80"/>
            <p:cNvSpPr>
              <a:spLocks noChangeArrowheads="1"/>
            </p:cNvSpPr>
            <p:nvPr/>
          </p:nvSpPr>
          <p:spPr bwMode="auto">
            <a:xfrm>
              <a:off x="3441291" y="1371600"/>
              <a:ext cx="1288666" cy="304800"/>
            </a:xfrm>
            <a:prstGeom prst="rect">
              <a:avLst/>
            </a:prstGeom>
            <a:solidFill>
              <a:schemeClr val="accent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Disc Brakes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Straight Arrow Connector 81"/>
            <p:cNvSpPr>
              <a:spLocks noChangeShapeType="1"/>
            </p:cNvSpPr>
            <p:nvPr/>
          </p:nvSpPr>
          <p:spPr bwMode="auto">
            <a:xfrm>
              <a:off x="4953000" y="3352800"/>
              <a:ext cx="304800" cy="0"/>
            </a:xfrm>
            <a:prstGeom prst="straightConnector1">
              <a:avLst/>
            </a:prstGeom>
            <a:grp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pPr algn="ct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457200" y="2209800"/>
            <a:ext cx="8229600" cy="4389120"/>
          </a:xfrm>
        </p:spPr>
        <p:txBody>
          <a:bodyPr/>
          <a:lstStyle/>
          <a:p>
            <a:r>
              <a:rPr lang="en-US" dirty="0" smtClean="0"/>
              <a:t>Introductions</a:t>
            </a:r>
          </a:p>
          <a:p>
            <a:r>
              <a:rPr lang="en-US" dirty="0" smtClean="0"/>
              <a:t>Qualifications and Responsibilities of Design Team</a:t>
            </a:r>
          </a:p>
          <a:p>
            <a:r>
              <a:rPr lang="en-US" dirty="0" smtClean="0"/>
              <a:t>Proposed Design</a:t>
            </a:r>
          </a:p>
          <a:p>
            <a:r>
              <a:rPr lang="en-US" dirty="0" smtClean="0"/>
              <a:t>Motor Choice</a:t>
            </a:r>
          </a:p>
          <a:p>
            <a:r>
              <a:rPr lang="en-US" dirty="0" smtClean="0"/>
              <a:t>Statement of Work</a:t>
            </a:r>
          </a:p>
          <a:p>
            <a:r>
              <a:rPr lang="en-US" dirty="0" smtClean="0"/>
              <a:t>Budget and Schedule </a:t>
            </a:r>
          </a:p>
          <a:p>
            <a:r>
              <a:rPr lang="en-US" dirty="0" smtClean="0"/>
              <a:t>Questions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Solar Array Design</a:t>
            </a:r>
            <a:endParaRPr lang="en-US" dirty="0"/>
          </a:p>
        </p:txBody>
      </p:sp>
      <p:sp>
        <p:nvSpPr>
          <p:cNvPr id="5" name="Content Placeholder 4"/>
          <p:cNvSpPr>
            <a:spLocks noGrp="1"/>
          </p:cNvSpPr>
          <p:nvPr>
            <p:ph idx="1"/>
          </p:nvPr>
        </p:nvSpPr>
        <p:spPr>
          <a:xfrm>
            <a:off x="457200" y="1524000"/>
            <a:ext cx="8229600" cy="4953000"/>
          </a:xfrm>
        </p:spPr>
        <p:txBody>
          <a:bodyPr>
            <a:normAutofit/>
          </a:bodyPr>
          <a:lstStyle/>
          <a:p>
            <a:r>
              <a:rPr lang="en-US" dirty="0" smtClean="0"/>
              <a:t>Operate PV array at lower voltage than input voltage of the battery.</a:t>
            </a:r>
          </a:p>
          <a:p>
            <a:pPr lvl="1"/>
            <a:r>
              <a:rPr lang="en-US" dirty="0" smtClean="0"/>
              <a:t>Boost the voltage up and lower the current</a:t>
            </a:r>
            <a:endParaRPr lang="en-US" dirty="0"/>
          </a:p>
          <a:p>
            <a:r>
              <a:rPr lang="en-US" dirty="0" smtClean="0"/>
              <a:t>Space </a:t>
            </a:r>
            <a:r>
              <a:rPr lang="en-US" dirty="0" smtClean="0"/>
              <a:t>constraints</a:t>
            </a:r>
          </a:p>
          <a:p>
            <a:pPr lvl="1"/>
            <a:r>
              <a:rPr lang="en-US" dirty="0" smtClean="0"/>
              <a:t>70 modules</a:t>
            </a:r>
          </a:p>
          <a:p>
            <a:pPr lvl="1"/>
            <a:r>
              <a:rPr lang="en-US" dirty="0" smtClean="0"/>
              <a:t>35 parallel panels consisting of two modules in series</a:t>
            </a:r>
          </a:p>
          <a:p>
            <a:r>
              <a:rPr lang="en-US" dirty="0" smtClean="0"/>
              <a:t>Total nominal power of the array = approx. 215 Watts</a:t>
            </a:r>
          </a:p>
          <a:p>
            <a:r>
              <a:rPr lang="en-US" dirty="0" smtClean="0"/>
              <a:t>Power of array in charge mode is greater than the quiescent power of the system</a:t>
            </a:r>
          </a:p>
        </p:txBody>
      </p:sp>
      <p:sp>
        <p:nvSpPr>
          <p:cNvPr id="3" name="Rectangle 2"/>
          <p:cNvSpPr/>
          <p:nvPr/>
        </p:nvSpPr>
        <p:spPr>
          <a:xfrm>
            <a:off x="5410200" y="990600"/>
            <a:ext cx="2967479" cy="369332"/>
          </a:xfrm>
          <a:prstGeom prst="rect">
            <a:avLst/>
          </a:prstGeom>
        </p:spPr>
        <p:txBody>
          <a:bodyPr wrap="none">
            <a:spAutoFit/>
          </a:bodyPr>
          <a:lstStyle/>
          <a:p>
            <a:r>
              <a:rPr lang="en-US" dirty="0"/>
              <a:t>Presented by: </a:t>
            </a:r>
            <a:r>
              <a:rPr lang="en-US" dirty="0" smtClean="0"/>
              <a:t>Shawn </a:t>
            </a:r>
            <a:r>
              <a:rPr lang="en-US" dirty="0" err="1" smtClean="0"/>
              <a:t>Ryster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04088"/>
            <a:ext cx="8229600" cy="1143000"/>
          </a:xfrm>
        </p:spPr>
        <p:txBody>
          <a:bodyPr/>
          <a:lstStyle/>
          <a:p>
            <a:r>
              <a:rPr lang="en-US" dirty="0" smtClean="0"/>
              <a:t>Solar Array Diagram</a:t>
            </a:r>
            <a:endParaRPr lang="en-US" dirty="0"/>
          </a:p>
        </p:txBody>
      </p:sp>
      <p:cxnSp>
        <p:nvCxnSpPr>
          <p:cNvPr id="4" name="Straight Connector 3"/>
          <p:cNvCxnSpPr/>
          <p:nvPr/>
        </p:nvCxnSpPr>
        <p:spPr>
          <a:xfrm>
            <a:off x="1171752" y="2461502"/>
            <a:ext cx="5314950" cy="78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71702" y="2828215"/>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6" name="Plus 5"/>
          <p:cNvSpPr/>
          <p:nvPr/>
        </p:nvSpPr>
        <p:spPr>
          <a:xfrm>
            <a:off x="583884" y="2675815"/>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Minus 6"/>
          <p:cNvSpPr/>
          <p:nvPr/>
        </p:nvSpPr>
        <p:spPr>
          <a:xfrm>
            <a:off x="583884" y="3347664"/>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26"/>
          <p:cNvSpPr txBox="1"/>
          <p:nvPr/>
        </p:nvSpPr>
        <p:spPr>
          <a:xfrm>
            <a:off x="179811" y="2949439"/>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sp>
        <p:nvSpPr>
          <p:cNvPr id="9" name="Rectangle 8"/>
          <p:cNvSpPr/>
          <p:nvPr/>
        </p:nvSpPr>
        <p:spPr>
          <a:xfrm>
            <a:off x="771702" y="3743719"/>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10" name="Plus 9"/>
          <p:cNvSpPr/>
          <p:nvPr/>
        </p:nvSpPr>
        <p:spPr>
          <a:xfrm>
            <a:off x="583884" y="3591319"/>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Minus 10"/>
          <p:cNvSpPr/>
          <p:nvPr/>
        </p:nvSpPr>
        <p:spPr>
          <a:xfrm>
            <a:off x="583884" y="4263168"/>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TextBox 30"/>
          <p:cNvSpPr txBox="1"/>
          <p:nvPr/>
        </p:nvSpPr>
        <p:spPr>
          <a:xfrm>
            <a:off x="179811" y="3864943"/>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grpSp>
        <p:nvGrpSpPr>
          <p:cNvPr id="2" name="Group 12"/>
          <p:cNvGrpSpPr/>
          <p:nvPr/>
        </p:nvGrpSpPr>
        <p:grpSpPr>
          <a:xfrm>
            <a:off x="1481314" y="2371015"/>
            <a:ext cx="180975" cy="180975"/>
            <a:chOff x="1343025" y="1419225"/>
            <a:chExt cx="533401" cy="742950"/>
          </a:xfrm>
        </p:grpSpPr>
        <p:sp>
          <p:nvSpPr>
            <p:cNvPr id="14" name="Isosceles Triangle 13"/>
            <p:cNvSpPr/>
            <p:nvPr/>
          </p:nvSpPr>
          <p:spPr>
            <a:xfrm rot="5400000">
              <a:off x="1238250" y="1524000"/>
              <a:ext cx="742950" cy="5334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5" name="Straight Connector 14"/>
            <p:cNvCxnSpPr/>
            <p:nvPr/>
          </p:nvCxnSpPr>
          <p:spPr>
            <a:xfrm>
              <a:off x="1876426" y="1419225"/>
              <a:ext cx="0" cy="7429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Elbow Connector 36"/>
          <p:cNvCxnSpPr>
            <a:stCxn id="5" idx="0"/>
            <a:endCxn id="14" idx="3"/>
          </p:cNvCxnSpPr>
          <p:nvPr/>
        </p:nvCxnSpPr>
        <p:spPr>
          <a:xfrm rot="5400000" flipH="1" flipV="1">
            <a:off x="1143177" y="2490078"/>
            <a:ext cx="366712" cy="30956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9" idx="0"/>
          </p:cNvCxnSpPr>
          <p:nvPr/>
        </p:nvCxnSpPr>
        <p:spPr>
          <a:xfrm>
            <a:off x="1171752" y="3347664"/>
            <a:ext cx="0" cy="396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Elbow Connector 43"/>
          <p:cNvCxnSpPr>
            <a:stCxn id="9" idx="2"/>
          </p:cNvCxnSpPr>
          <p:nvPr/>
        </p:nvCxnSpPr>
        <p:spPr>
          <a:xfrm rot="16200000" flipH="1">
            <a:off x="4046652" y="1388268"/>
            <a:ext cx="327153" cy="607695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19502" y="2828215"/>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20" name="Plus 19"/>
          <p:cNvSpPr/>
          <p:nvPr/>
        </p:nvSpPr>
        <p:spPr>
          <a:xfrm>
            <a:off x="2031684" y="2675815"/>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Minus 20"/>
          <p:cNvSpPr/>
          <p:nvPr/>
        </p:nvSpPr>
        <p:spPr>
          <a:xfrm>
            <a:off x="2031684" y="3347664"/>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Rectangle 21"/>
          <p:cNvSpPr/>
          <p:nvPr/>
        </p:nvSpPr>
        <p:spPr>
          <a:xfrm>
            <a:off x="2219502" y="3743719"/>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23" name="Plus 22"/>
          <p:cNvSpPr/>
          <p:nvPr/>
        </p:nvSpPr>
        <p:spPr>
          <a:xfrm>
            <a:off x="2031684" y="3591319"/>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Minus 23"/>
          <p:cNvSpPr/>
          <p:nvPr/>
        </p:nvSpPr>
        <p:spPr>
          <a:xfrm>
            <a:off x="2031684" y="4263168"/>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3" name="Group 24"/>
          <p:cNvGrpSpPr/>
          <p:nvPr/>
        </p:nvGrpSpPr>
        <p:grpSpPr>
          <a:xfrm>
            <a:off x="2929114" y="2371015"/>
            <a:ext cx="180975" cy="180975"/>
            <a:chOff x="1343025" y="1419225"/>
            <a:chExt cx="533401" cy="742950"/>
          </a:xfrm>
        </p:grpSpPr>
        <p:sp>
          <p:nvSpPr>
            <p:cNvPr id="26" name="Isosceles Triangle 25"/>
            <p:cNvSpPr/>
            <p:nvPr/>
          </p:nvSpPr>
          <p:spPr>
            <a:xfrm rot="5400000">
              <a:off x="1238250" y="1524000"/>
              <a:ext cx="742950" cy="5334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27" name="Straight Connector 26"/>
            <p:cNvCxnSpPr/>
            <p:nvPr/>
          </p:nvCxnSpPr>
          <p:spPr>
            <a:xfrm>
              <a:off x="1876426" y="1419225"/>
              <a:ext cx="0" cy="7429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Elbow Connector 55"/>
          <p:cNvCxnSpPr>
            <a:stCxn id="19" idx="0"/>
            <a:endCxn id="26" idx="3"/>
          </p:cNvCxnSpPr>
          <p:nvPr/>
        </p:nvCxnSpPr>
        <p:spPr>
          <a:xfrm rot="5400000" flipH="1" flipV="1">
            <a:off x="2590977" y="2490078"/>
            <a:ext cx="366712" cy="30956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9" idx="2"/>
            <a:endCxn id="22" idx="0"/>
          </p:cNvCxnSpPr>
          <p:nvPr/>
        </p:nvCxnSpPr>
        <p:spPr>
          <a:xfrm>
            <a:off x="2619552" y="3347664"/>
            <a:ext cx="0" cy="39605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68"/>
          <p:cNvSpPr txBox="1"/>
          <p:nvPr/>
        </p:nvSpPr>
        <p:spPr>
          <a:xfrm>
            <a:off x="1627611" y="2949438"/>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sp>
        <p:nvSpPr>
          <p:cNvPr id="31" name="TextBox 69"/>
          <p:cNvSpPr txBox="1"/>
          <p:nvPr/>
        </p:nvSpPr>
        <p:spPr>
          <a:xfrm>
            <a:off x="1627611" y="3856121"/>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sp>
        <p:nvSpPr>
          <p:cNvPr id="32" name="TextBox 70"/>
          <p:cNvSpPr txBox="1"/>
          <p:nvPr/>
        </p:nvSpPr>
        <p:spPr>
          <a:xfrm>
            <a:off x="1171752" y="2184503"/>
            <a:ext cx="15478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a:t>
            </a:r>
            <a:endParaRPr lang="en-US" sz="1200" dirty="0"/>
          </a:p>
        </p:txBody>
      </p:sp>
      <p:sp>
        <p:nvSpPr>
          <p:cNvPr id="33" name="TextBox 71"/>
          <p:cNvSpPr txBox="1"/>
          <p:nvPr/>
        </p:nvSpPr>
        <p:spPr>
          <a:xfrm>
            <a:off x="2615106" y="2192387"/>
            <a:ext cx="15478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2</a:t>
            </a:r>
            <a:endParaRPr lang="en-US" sz="1200" dirty="0"/>
          </a:p>
        </p:txBody>
      </p:sp>
      <p:cxnSp>
        <p:nvCxnSpPr>
          <p:cNvPr id="34" name="Straight Connector 33"/>
          <p:cNvCxnSpPr>
            <a:stCxn id="22" idx="2"/>
          </p:cNvCxnSpPr>
          <p:nvPr/>
        </p:nvCxnSpPr>
        <p:spPr>
          <a:xfrm>
            <a:off x="2619552" y="4263168"/>
            <a:ext cx="0" cy="327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86102" y="2461502"/>
            <a:ext cx="933450" cy="1"/>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81"/>
          <p:cNvSpPr txBox="1"/>
          <p:nvPr/>
        </p:nvSpPr>
        <p:spPr>
          <a:xfrm>
            <a:off x="3286302" y="2923007"/>
            <a:ext cx="10668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smtClean="0"/>
              <a:t>…</a:t>
            </a:r>
            <a:endParaRPr lang="en-US" sz="6000" dirty="0"/>
          </a:p>
        </p:txBody>
      </p:sp>
      <p:sp>
        <p:nvSpPr>
          <p:cNvPr id="37" name="Rectangle 36"/>
          <p:cNvSpPr/>
          <p:nvPr/>
        </p:nvSpPr>
        <p:spPr>
          <a:xfrm>
            <a:off x="4426975" y="2836098"/>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38" name="Plus 37"/>
          <p:cNvSpPr/>
          <p:nvPr/>
        </p:nvSpPr>
        <p:spPr>
          <a:xfrm>
            <a:off x="4239157" y="2683698"/>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9" name="Minus 38"/>
          <p:cNvSpPr/>
          <p:nvPr/>
        </p:nvSpPr>
        <p:spPr>
          <a:xfrm>
            <a:off x="4239157" y="3355547"/>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0" name="TextBox 85"/>
          <p:cNvSpPr txBox="1"/>
          <p:nvPr/>
        </p:nvSpPr>
        <p:spPr>
          <a:xfrm>
            <a:off x="3835084" y="2957322"/>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sp>
        <p:nvSpPr>
          <p:cNvPr id="41" name="Rectangle 40"/>
          <p:cNvSpPr/>
          <p:nvPr/>
        </p:nvSpPr>
        <p:spPr>
          <a:xfrm>
            <a:off x="4426975" y="3751602"/>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42" name="Plus 41"/>
          <p:cNvSpPr/>
          <p:nvPr/>
        </p:nvSpPr>
        <p:spPr>
          <a:xfrm>
            <a:off x="4239157" y="3599202"/>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3" name="Minus 42"/>
          <p:cNvSpPr/>
          <p:nvPr/>
        </p:nvSpPr>
        <p:spPr>
          <a:xfrm>
            <a:off x="4239157" y="4271051"/>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TextBox 89"/>
          <p:cNvSpPr txBox="1"/>
          <p:nvPr/>
        </p:nvSpPr>
        <p:spPr>
          <a:xfrm>
            <a:off x="3835084" y="3872826"/>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grpSp>
        <p:nvGrpSpPr>
          <p:cNvPr id="25" name="Group 44"/>
          <p:cNvGrpSpPr/>
          <p:nvPr/>
        </p:nvGrpSpPr>
        <p:grpSpPr>
          <a:xfrm>
            <a:off x="5136587" y="2378898"/>
            <a:ext cx="180975" cy="180975"/>
            <a:chOff x="1343025" y="1419225"/>
            <a:chExt cx="533401" cy="742950"/>
          </a:xfrm>
        </p:grpSpPr>
        <p:sp>
          <p:nvSpPr>
            <p:cNvPr id="46" name="Isosceles Triangle 45"/>
            <p:cNvSpPr/>
            <p:nvPr/>
          </p:nvSpPr>
          <p:spPr>
            <a:xfrm rot="5400000">
              <a:off x="1238250" y="1524000"/>
              <a:ext cx="742950" cy="5334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p:cNvCxnSpPr/>
            <p:nvPr/>
          </p:nvCxnSpPr>
          <p:spPr>
            <a:xfrm>
              <a:off x="1876426" y="1419225"/>
              <a:ext cx="0" cy="7429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Elbow Connector 93"/>
          <p:cNvCxnSpPr>
            <a:stCxn id="37" idx="0"/>
            <a:endCxn id="46" idx="3"/>
          </p:cNvCxnSpPr>
          <p:nvPr/>
        </p:nvCxnSpPr>
        <p:spPr>
          <a:xfrm rot="5400000" flipH="1" flipV="1">
            <a:off x="4798450" y="2497961"/>
            <a:ext cx="366712" cy="30956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2"/>
            <a:endCxn id="41" idx="0"/>
          </p:cNvCxnSpPr>
          <p:nvPr/>
        </p:nvCxnSpPr>
        <p:spPr>
          <a:xfrm>
            <a:off x="4827025" y="3355547"/>
            <a:ext cx="0" cy="396055"/>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874775" y="2836098"/>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51" name="Plus 50"/>
          <p:cNvSpPr/>
          <p:nvPr/>
        </p:nvSpPr>
        <p:spPr>
          <a:xfrm>
            <a:off x="5686957" y="2683698"/>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2" name="Minus 51"/>
          <p:cNvSpPr/>
          <p:nvPr/>
        </p:nvSpPr>
        <p:spPr>
          <a:xfrm>
            <a:off x="5686957" y="3355547"/>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 name="Rectangle 52"/>
          <p:cNvSpPr/>
          <p:nvPr/>
        </p:nvSpPr>
        <p:spPr>
          <a:xfrm>
            <a:off x="5874775" y="3751602"/>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PT15-300</a:t>
            </a:r>
            <a:endParaRPr lang="en-US" sz="1200" dirty="0"/>
          </a:p>
        </p:txBody>
      </p:sp>
      <p:sp>
        <p:nvSpPr>
          <p:cNvPr id="54" name="Plus 53"/>
          <p:cNvSpPr/>
          <p:nvPr/>
        </p:nvSpPr>
        <p:spPr>
          <a:xfrm>
            <a:off x="5686957" y="3599202"/>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5" name="Minus 54"/>
          <p:cNvSpPr/>
          <p:nvPr/>
        </p:nvSpPr>
        <p:spPr>
          <a:xfrm>
            <a:off x="5686957" y="4271051"/>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6" name="Elbow Connector 104"/>
          <p:cNvCxnSpPr>
            <a:stCxn id="50" idx="0"/>
            <a:endCxn id="66" idx="3"/>
          </p:cNvCxnSpPr>
          <p:nvPr/>
        </p:nvCxnSpPr>
        <p:spPr>
          <a:xfrm rot="5400000" flipH="1" flipV="1">
            <a:off x="6246250" y="2497961"/>
            <a:ext cx="366712" cy="30956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0" idx="2"/>
            <a:endCxn id="53" idx="0"/>
          </p:cNvCxnSpPr>
          <p:nvPr/>
        </p:nvCxnSpPr>
        <p:spPr>
          <a:xfrm>
            <a:off x="6274825" y="3355547"/>
            <a:ext cx="0" cy="396055"/>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106"/>
          <p:cNvSpPr txBox="1"/>
          <p:nvPr/>
        </p:nvSpPr>
        <p:spPr>
          <a:xfrm>
            <a:off x="5282884" y="2957321"/>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sp>
        <p:nvSpPr>
          <p:cNvPr id="59" name="TextBox 107"/>
          <p:cNvSpPr txBox="1"/>
          <p:nvPr/>
        </p:nvSpPr>
        <p:spPr>
          <a:xfrm>
            <a:off x="5282884" y="3864004"/>
            <a:ext cx="59189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15.4 V</a:t>
            </a:r>
            <a:endParaRPr lang="en-US" sz="1200" dirty="0"/>
          </a:p>
        </p:txBody>
      </p:sp>
      <p:sp>
        <p:nvSpPr>
          <p:cNvPr id="60" name="TextBox 108"/>
          <p:cNvSpPr txBox="1"/>
          <p:nvPr/>
        </p:nvSpPr>
        <p:spPr>
          <a:xfrm>
            <a:off x="4699866" y="2206799"/>
            <a:ext cx="4001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34</a:t>
            </a:r>
            <a:endParaRPr lang="en-US" sz="1200" dirty="0"/>
          </a:p>
        </p:txBody>
      </p:sp>
      <p:cxnSp>
        <p:nvCxnSpPr>
          <p:cNvPr id="61" name="Straight Connector 60"/>
          <p:cNvCxnSpPr>
            <a:stCxn id="53" idx="2"/>
          </p:cNvCxnSpPr>
          <p:nvPr/>
        </p:nvCxnSpPr>
        <p:spPr>
          <a:xfrm>
            <a:off x="6274825" y="4271051"/>
            <a:ext cx="0" cy="327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41375" y="2469386"/>
            <a:ext cx="19073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1" idx="2"/>
          </p:cNvCxnSpPr>
          <p:nvPr/>
        </p:nvCxnSpPr>
        <p:spPr>
          <a:xfrm>
            <a:off x="4827025" y="4271051"/>
            <a:ext cx="0" cy="327154"/>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120"/>
          <p:cNvSpPr txBox="1"/>
          <p:nvPr/>
        </p:nvSpPr>
        <p:spPr>
          <a:xfrm>
            <a:off x="6181818" y="2192386"/>
            <a:ext cx="4001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35</a:t>
            </a:r>
            <a:endParaRPr lang="en-US" sz="1200" dirty="0"/>
          </a:p>
        </p:txBody>
      </p:sp>
      <p:grpSp>
        <p:nvGrpSpPr>
          <p:cNvPr id="45" name="Group 64"/>
          <p:cNvGrpSpPr/>
          <p:nvPr/>
        </p:nvGrpSpPr>
        <p:grpSpPr>
          <a:xfrm>
            <a:off x="6584387" y="2378898"/>
            <a:ext cx="180975" cy="180975"/>
            <a:chOff x="1343025" y="1419225"/>
            <a:chExt cx="533401" cy="742950"/>
          </a:xfrm>
        </p:grpSpPr>
        <p:sp>
          <p:nvSpPr>
            <p:cNvPr id="66" name="Isosceles Triangle 65"/>
            <p:cNvSpPr/>
            <p:nvPr/>
          </p:nvSpPr>
          <p:spPr>
            <a:xfrm rot="5400000">
              <a:off x="1238250" y="1524000"/>
              <a:ext cx="742950" cy="5334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7" name="Straight Connector 66"/>
            <p:cNvCxnSpPr/>
            <p:nvPr/>
          </p:nvCxnSpPr>
          <p:spPr>
            <a:xfrm>
              <a:off x="1876426" y="1419225"/>
              <a:ext cx="0" cy="7429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7081062" y="3285966"/>
            <a:ext cx="800100" cy="5194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MPPT</a:t>
            </a:r>
            <a:endParaRPr lang="en-US" sz="1200" dirty="0"/>
          </a:p>
        </p:txBody>
      </p:sp>
      <p:cxnSp>
        <p:nvCxnSpPr>
          <p:cNvPr id="69" name="Straight Connector 68"/>
          <p:cNvCxnSpPr/>
          <p:nvPr/>
        </p:nvCxnSpPr>
        <p:spPr>
          <a:xfrm>
            <a:off x="7248702" y="2469386"/>
            <a:ext cx="0" cy="816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48702" y="3805415"/>
            <a:ext cx="0" cy="784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5400000" flipH="1" flipV="1">
            <a:off x="7512602" y="2630460"/>
            <a:ext cx="750523" cy="457200"/>
          </a:xfrm>
          <a:prstGeom prst="bentConnector3">
            <a:avLst>
              <a:gd name="adj1" fmla="val 101480"/>
            </a:avLst>
          </a:prstGeom>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rot="16200000" flipH="1">
            <a:off x="7491468" y="3973209"/>
            <a:ext cx="792790" cy="457201"/>
          </a:xfrm>
          <a:prstGeom prst="bentConnector3">
            <a:avLst>
              <a:gd name="adj1" fmla="val 97111"/>
            </a:avLst>
          </a:prstGeom>
        </p:spPr>
        <p:style>
          <a:lnRef idx="1">
            <a:schemeClr val="accent1"/>
          </a:lnRef>
          <a:fillRef idx="0">
            <a:schemeClr val="accent1"/>
          </a:fillRef>
          <a:effectRef idx="0">
            <a:schemeClr val="accent1"/>
          </a:effectRef>
          <a:fontRef idx="minor">
            <a:schemeClr val="tx1"/>
          </a:fontRef>
        </p:style>
      </p:cxnSp>
      <p:sp>
        <p:nvSpPr>
          <p:cNvPr id="73" name="Plus 72"/>
          <p:cNvSpPr/>
          <p:nvPr/>
        </p:nvSpPr>
        <p:spPr>
          <a:xfrm>
            <a:off x="8192663" y="2401215"/>
            <a:ext cx="187818"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4" name="Minus 73"/>
          <p:cNvSpPr/>
          <p:nvPr/>
        </p:nvSpPr>
        <p:spPr>
          <a:xfrm>
            <a:off x="8192663" y="4507145"/>
            <a:ext cx="187818" cy="16635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5" name="TextBox 10"/>
          <p:cNvSpPr txBox="1"/>
          <p:nvPr/>
        </p:nvSpPr>
        <p:spPr>
          <a:xfrm>
            <a:off x="8116464" y="3406646"/>
            <a:ext cx="84772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Batteries</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Proposed Motor Solution</a:t>
            </a:r>
            <a:endParaRPr lang="en-US" dirty="0"/>
          </a:p>
        </p:txBody>
      </p:sp>
      <p:sp>
        <p:nvSpPr>
          <p:cNvPr id="3" name="Subtitle 2"/>
          <p:cNvSpPr>
            <a:spLocks noGrp="1"/>
          </p:cNvSpPr>
          <p:nvPr>
            <p:ph type="subTitle" idx="1"/>
          </p:nvPr>
        </p:nvSpPr>
        <p:spPr>
          <a:xfrm>
            <a:off x="533400" y="3276600"/>
            <a:ext cx="7854696" cy="1752600"/>
          </a:xfrm>
        </p:spPr>
        <p:txBody>
          <a:bodyPr/>
          <a:lstStyle/>
          <a:p>
            <a:r>
              <a:rPr lang="en-US" sz="2800" dirty="0"/>
              <a:t>Presented by: </a:t>
            </a:r>
            <a:r>
              <a:rPr lang="en-US" sz="2800" dirty="0" smtClean="0"/>
              <a:t>Shawn </a:t>
            </a:r>
            <a:r>
              <a:rPr lang="en-US" sz="2800" dirty="0" err="1" smtClean="0"/>
              <a:t>Ryster</a:t>
            </a:r>
            <a:endParaRPr lang="en-US" sz="2800" dirty="0"/>
          </a:p>
          <a:p>
            <a:endParaRPr lang="en-US" dirty="0"/>
          </a:p>
        </p:txBody>
      </p:sp>
    </p:spTree>
    <p:extLst>
      <p:ext uri="{BB962C8B-B14F-4D97-AF65-F5344CB8AC3E}">
        <p14:creationId xmlns="" xmlns:p14="http://schemas.microsoft.com/office/powerpoint/2010/main" val="1683768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0"/>
            <a:ext cx="8229600" cy="1066800"/>
          </a:xfrm>
          <a:prstGeom prst="rect">
            <a:avLst/>
          </a:prstGeom>
        </p:spPr>
        <p:txBody>
          <a:bodyPr vert="horz" anchor="ctr">
            <a:normAutofit fontScale="92500" lnSpcReduction="10000"/>
          </a:bodyPr>
          <a:lstStyle/>
          <a:p>
            <a:pPr algn="ctr">
              <a:spcBef>
                <a:spcPct val="0"/>
              </a:spcBef>
              <a:defRPr/>
            </a:pPr>
            <a:r>
              <a:rPr lang="en-US" sz="4300" dirty="0" smtClean="0">
                <a:solidFill>
                  <a:schemeClr val="accent2">
                    <a:lumMod val="75000"/>
                  </a:schemeClr>
                </a:solidFill>
                <a:latin typeface="Times New Roman" pitchFamily="18" charset="0"/>
                <a:cs typeface="Times New Roman" pitchFamily="18" charset="0"/>
              </a:rPr>
              <a:t>Current Motor</a:t>
            </a:r>
          </a:p>
          <a:p>
            <a:pPr algn="ctr">
              <a:spcBef>
                <a:spcPct val="0"/>
              </a:spcBef>
              <a:defRPr/>
            </a:pPr>
            <a:r>
              <a:rPr lang="en-US" sz="3000" dirty="0" err="1" smtClean="0">
                <a:solidFill>
                  <a:schemeClr val="accent2">
                    <a:lumMod val="75000"/>
                  </a:schemeClr>
                </a:solidFill>
                <a:latin typeface="Times New Roman" pitchFamily="18" charset="0"/>
                <a:cs typeface="Times New Roman" pitchFamily="18" charset="0"/>
              </a:rPr>
              <a:t>NuGen</a:t>
            </a:r>
            <a:r>
              <a:rPr lang="en-US" sz="3000" dirty="0" smtClean="0">
                <a:solidFill>
                  <a:schemeClr val="accent2">
                    <a:lumMod val="75000"/>
                  </a:schemeClr>
                </a:solidFill>
                <a:latin typeface="Times New Roman" pitchFamily="18" charset="0"/>
                <a:cs typeface="Times New Roman" pitchFamily="18" charset="0"/>
              </a:rPr>
              <a:t> Motors (SCM-150)</a:t>
            </a:r>
            <a:endParaRPr lang="en-US" sz="3000" dirty="0">
              <a:solidFill>
                <a:schemeClr val="accent2">
                  <a:lumMod val="75000"/>
                </a:schemeClr>
              </a:solidFill>
              <a:latin typeface="Times New Roman" pitchFamily="18" charset="0"/>
              <a:cs typeface="Times New Roman" pitchFamily="18" charset="0"/>
            </a:endParaRPr>
          </a:p>
        </p:txBody>
      </p:sp>
      <p:sp>
        <p:nvSpPr>
          <p:cNvPr id="5" name="Content Placeholder 2"/>
          <p:cNvSpPr txBox="1">
            <a:spLocks/>
          </p:cNvSpPr>
          <p:nvPr/>
        </p:nvSpPr>
        <p:spPr>
          <a:xfrm>
            <a:off x="457200" y="1981200"/>
            <a:ext cx="8229600" cy="4572000"/>
          </a:xfrm>
          <a:prstGeom prst="rect">
            <a:avLst/>
          </a:prstGeom>
        </p:spPr>
        <p:txBody>
          <a:bodyPr vert="horz" anchor="ctr">
            <a:normAutofit/>
          </a:bodyPr>
          <a:lstStyle/>
          <a:p>
            <a:pPr marL="109728">
              <a:spcBef>
                <a:spcPts val="300"/>
              </a:spcBef>
              <a:buClr>
                <a:srgbClr val="0BD0D9"/>
              </a:buClr>
              <a:defRPr/>
            </a:pPr>
            <a:endParaRPr lang="en-US" sz="2800" dirty="0">
              <a:solidFill>
                <a:prstClr val="black">
                  <a:lumMod val="95000"/>
                  <a:lumOff val="5000"/>
                </a:prstClr>
              </a:solidFill>
            </a:endParaRPr>
          </a:p>
        </p:txBody>
      </p:sp>
      <p:sp>
        <p:nvSpPr>
          <p:cNvPr id="3" name="Content Placeholder 2"/>
          <p:cNvSpPr>
            <a:spLocks noGrp="1"/>
          </p:cNvSpPr>
          <p:nvPr>
            <p:ph sz="half" idx="1"/>
          </p:nvPr>
        </p:nvSpPr>
        <p:spPr>
          <a:xfrm>
            <a:off x="457200" y="2423160"/>
            <a:ext cx="2895600" cy="4434840"/>
          </a:xfrm>
        </p:spPr>
        <p:txBody>
          <a:bodyPr/>
          <a:lstStyle/>
          <a:p>
            <a:r>
              <a:rPr lang="en-US" dirty="0" smtClean="0"/>
              <a:t>Rated Voltage 100V</a:t>
            </a:r>
          </a:p>
          <a:p>
            <a:r>
              <a:rPr lang="en-US" dirty="0" smtClean="0"/>
              <a:t>7.5kW peak power</a:t>
            </a:r>
          </a:p>
          <a:p>
            <a:r>
              <a:rPr lang="en-US" dirty="0"/>
              <a:t>Our motor is badly damaged.</a:t>
            </a:r>
          </a:p>
          <a:p>
            <a:r>
              <a:rPr lang="en-US" dirty="0" smtClean="0"/>
              <a:t>$16,000 to replace</a:t>
            </a:r>
          </a:p>
          <a:p>
            <a:endParaRPr lang="en-US"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05200" y="2362200"/>
            <a:ext cx="5332569" cy="3999427"/>
          </a:xfrm>
          <a:prstGeom prst="rect">
            <a:avLst/>
          </a:prstGeom>
        </p:spPr>
      </p:pic>
    </p:spTree>
    <p:extLst>
      <p:ext uri="{BB962C8B-B14F-4D97-AF65-F5344CB8AC3E}">
        <p14:creationId xmlns="" xmlns:p14="http://schemas.microsoft.com/office/powerpoint/2010/main" val="42576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0"/>
            <a:ext cx="8229600" cy="1066800"/>
          </a:xfrm>
          <a:prstGeom prst="rect">
            <a:avLst/>
          </a:prstGeom>
        </p:spPr>
        <p:txBody>
          <a:bodyPr vert="horz" anchor="ctr">
            <a:normAutofit/>
          </a:bodyPr>
          <a:lstStyle/>
          <a:p>
            <a:pPr algn="ctr">
              <a:spcBef>
                <a:spcPct val="0"/>
              </a:spcBef>
              <a:defRPr/>
            </a:pPr>
            <a:r>
              <a:rPr lang="en-US" sz="3600" dirty="0" err="1" smtClean="0">
                <a:solidFill>
                  <a:schemeClr val="accent2">
                    <a:lumMod val="75000"/>
                  </a:schemeClr>
                </a:solidFill>
                <a:latin typeface="Times New Roman" pitchFamily="18" charset="0"/>
                <a:cs typeface="Times New Roman" pitchFamily="18" charset="0"/>
              </a:rPr>
              <a:t>Lemco</a:t>
            </a:r>
            <a:r>
              <a:rPr lang="en-US" sz="3600" dirty="0" smtClean="0">
                <a:solidFill>
                  <a:schemeClr val="accent2">
                    <a:lumMod val="75000"/>
                  </a:schemeClr>
                </a:solidFill>
                <a:latin typeface="Times New Roman" pitchFamily="18" charset="0"/>
                <a:cs typeface="Times New Roman" pitchFamily="18" charset="0"/>
              </a:rPr>
              <a:t> DC Brushed Motor (LEM200-127)</a:t>
            </a:r>
            <a:endParaRPr lang="en-US" sz="3600" dirty="0">
              <a:solidFill>
                <a:schemeClr val="accent2">
                  <a:lumMod val="75000"/>
                </a:schemeClr>
              </a:solidFill>
              <a:latin typeface="Times New Roman" pitchFamily="18" charset="0"/>
              <a:cs typeface="Times New Roman" pitchFamily="18" charset="0"/>
            </a:endParaRPr>
          </a:p>
        </p:txBody>
      </p:sp>
      <p:sp>
        <p:nvSpPr>
          <p:cNvPr id="5" name="Content Placeholder 2"/>
          <p:cNvSpPr txBox="1">
            <a:spLocks/>
          </p:cNvSpPr>
          <p:nvPr/>
        </p:nvSpPr>
        <p:spPr>
          <a:xfrm>
            <a:off x="457200" y="1981200"/>
            <a:ext cx="8229600" cy="4572000"/>
          </a:xfrm>
          <a:prstGeom prst="rect">
            <a:avLst/>
          </a:prstGeom>
        </p:spPr>
        <p:txBody>
          <a:bodyPr vert="horz" anchor="ctr">
            <a:normAutofit/>
          </a:bodyPr>
          <a:lstStyle/>
          <a:p>
            <a:pPr marL="109728">
              <a:spcBef>
                <a:spcPts val="300"/>
              </a:spcBef>
              <a:buClr>
                <a:srgbClr val="0BD0D9"/>
              </a:buClr>
              <a:defRPr/>
            </a:pPr>
            <a:endParaRPr lang="en-US" sz="2800" dirty="0">
              <a:solidFill>
                <a:schemeClr val="accent2">
                  <a:lumMod val="75000"/>
                </a:schemeClr>
              </a:solidFill>
            </a:endParaRPr>
          </a:p>
        </p:txBody>
      </p:sp>
      <p:sp>
        <p:nvSpPr>
          <p:cNvPr id="3" name="Content Placeholder 2"/>
          <p:cNvSpPr>
            <a:spLocks noGrp="1"/>
          </p:cNvSpPr>
          <p:nvPr>
            <p:ph sz="half" idx="1"/>
          </p:nvPr>
        </p:nvSpPr>
        <p:spPr/>
        <p:txBody>
          <a:bodyPr/>
          <a:lstStyle/>
          <a:p>
            <a:r>
              <a:rPr lang="en-US" dirty="0" smtClean="0"/>
              <a:t>Rated Voltage 48V</a:t>
            </a:r>
          </a:p>
          <a:p>
            <a:r>
              <a:rPr lang="en-US" dirty="0" smtClean="0"/>
              <a:t>Rated Current 215A</a:t>
            </a:r>
          </a:p>
          <a:p>
            <a:r>
              <a:rPr lang="en-US" dirty="0" smtClean="0"/>
              <a:t>High Torque at low speeds</a:t>
            </a:r>
          </a:p>
          <a:p>
            <a:r>
              <a:rPr lang="en-US" dirty="0" smtClean="0"/>
              <a:t>8.55 kW rated power</a:t>
            </a:r>
          </a:p>
          <a:p>
            <a:r>
              <a:rPr lang="en-US" dirty="0" smtClean="0"/>
              <a:t>$1900</a:t>
            </a:r>
          </a:p>
          <a:p>
            <a:r>
              <a:rPr lang="en-US" dirty="0" smtClean="0"/>
              <a:t>Will need a new motor controller.</a:t>
            </a:r>
            <a:endParaRPr lang="en-US" dirty="0"/>
          </a:p>
        </p:txBody>
      </p:sp>
      <p:pic>
        <p:nvPicPr>
          <p:cNvPr id="2050" name="Picture 2" descr="http://www.cloudelectric.com/v/vspfiles/photos/MO-LEM200-127-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2438400"/>
            <a:ext cx="2971800" cy="32023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759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0"/>
            <a:ext cx="8229600" cy="1066800"/>
          </a:xfrm>
          <a:prstGeom prst="rect">
            <a:avLst/>
          </a:prstGeom>
        </p:spPr>
        <p:txBody>
          <a:bodyPr vert="horz" anchor="ctr">
            <a:normAutofit/>
          </a:bodyPr>
          <a:lstStyle/>
          <a:p>
            <a:pPr algn="ctr">
              <a:spcBef>
                <a:spcPct val="0"/>
              </a:spcBef>
              <a:defRPr/>
            </a:pPr>
            <a:r>
              <a:rPr lang="en-US" sz="4000" dirty="0" smtClean="0">
                <a:solidFill>
                  <a:schemeClr val="accent2">
                    <a:lumMod val="75000"/>
                  </a:schemeClr>
                </a:solidFill>
                <a:latin typeface="Times New Roman" pitchFamily="18" charset="0"/>
                <a:cs typeface="Times New Roman" pitchFamily="18" charset="0"/>
              </a:rPr>
              <a:t>Kelly Motor Controller - KDZ48201</a:t>
            </a:r>
            <a:endParaRPr lang="en-US" sz="4000" dirty="0">
              <a:solidFill>
                <a:schemeClr val="accent2">
                  <a:lumMod val="75000"/>
                </a:schemeClr>
              </a:solidFill>
              <a:latin typeface="Times New Roman" pitchFamily="18" charset="0"/>
              <a:cs typeface="Times New Roman" pitchFamily="18" charset="0"/>
            </a:endParaRPr>
          </a:p>
        </p:txBody>
      </p:sp>
      <p:sp>
        <p:nvSpPr>
          <p:cNvPr id="5" name="Content Placeholder 2"/>
          <p:cNvSpPr txBox="1">
            <a:spLocks/>
          </p:cNvSpPr>
          <p:nvPr/>
        </p:nvSpPr>
        <p:spPr>
          <a:xfrm>
            <a:off x="457200" y="1981200"/>
            <a:ext cx="8229600" cy="4572000"/>
          </a:xfrm>
          <a:prstGeom prst="rect">
            <a:avLst/>
          </a:prstGeom>
        </p:spPr>
        <p:txBody>
          <a:bodyPr vert="horz" anchor="ctr">
            <a:normAutofit/>
          </a:bodyPr>
          <a:lstStyle/>
          <a:p>
            <a:pPr marL="109728">
              <a:spcBef>
                <a:spcPts val="300"/>
              </a:spcBef>
              <a:buClr>
                <a:srgbClr val="0BD0D9"/>
              </a:buClr>
              <a:defRPr/>
            </a:pPr>
            <a:endParaRPr lang="en-US" sz="2800" dirty="0">
              <a:solidFill>
                <a:prstClr val="black">
                  <a:lumMod val="95000"/>
                  <a:lumOff val="5000"/>
                </a:prstClr>
              </a:solidFill>
            </a:endParaRPr>
          </a:p>
        </p:txBody>
      </p:sp>
      <p:pic>
        <p:nvPicPr>
          <p:cNvPr id="1026" name="Picture 2" descr="http://kellycontroller.com/oscthumb.php?src=/images/KDZ.jpg&amp;w=&amp;h=&amp;fltr%5b%5d=wmt|Kelly%20Controls,%20LLC|15|BL|ffffff|thalea.ttf|40|100|45&amp;f=jpg&amp;q=95&amp;hash=14404a807cda746c6ed94ade505cee0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2362200"/>
            <a:ext cx="3810000" cy="3810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r>
              <a:rPr lang="en-US" dirty="0" smtClean="0"/>
              <a:t>Input voltage range 18V – 60V</a:t>
            </a:r>
          </a:p>
          <a:p>
            <a:r>
              <a:rPr lang="en-US" dirty="0" smtClean="0"/>
              <a:t>Output voltage 24V-48V</a:t>
            </a:r>
          </a:p>
          <a:p>
            <a:r>
              <a:rPr lang="en-US" dirty="0" smtClean="0"/>
              <a:t>Maximum sustained amperage of 80A</a:t>
            </a:r>
          </a:p>
          <a:p>
            <a:r>
              <a:rPr lang="en-US" dirty="0" smtClean="0"/>
              <a:t>Supports regenerative braking.</a:t>
            </a:r>
          </a:p>
          <a:p>
            <a:r>
              <a:rPr lang="en-US" dirty="0" smtClean="0"/>
              <a:t>$199</a:t>
            </a:r>
            <a:endParaRPr lang="en-US" dirty="0"/>
          </a:p>
        </p:txBody>
      </p:sp>
    </p:spTree>
    <p:extLst>
      <p:ext uri="{BB962C8B-B14F-4D97-AF65-F5344CB8AC3E}">
        <p14:creationId xmlns="" xmlns:p14="http://schemas.microsoft.com/office/powerpoint/2010/main" val="108973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Statement of Work</a:t>
            </a:r>
            <a:endParaRPr lang="en-US" dirty="0"/>
          </a:p>
        </p:txBody>
      </p:sp>
      <p:sp>
        <p:nvSpPr>
          <p:cNvPr id="3" name="Subtitle 2"/>
          <p:cNvSpPr>
            <a:spLocks noGrp="1"/>
          </p:cNvSpPr>
          <p:nvPr>
            <p:ph type="subTitle" idx="1"/>
          </p:nvPr>
        </p:nvSpPr>
        <p:spPr>
          <a:xfrm>
            <a:off x="533400" y="3276600"/>
            <a:ext cx="7854696" cy="1752600"/>
          </a:xfrm>
        </p:spPr>
        <p:txBody>
          <a:bodyPr/>
          <a:lstStyle/>
          <a:p>
            <a:r>
              <a:rPr lang="en-US" sz="2800" dirty="0"/>
              <a:t>Presented by: </a:t>
            </a:r>
            <a:r>
              <a:rPr lang="en-US" sz="2800" dirty="0" smtClean="0"/>
              <a:t>Shawn </a:t>
            </a:r>
            <a:r>
              <a:rPr lang="en-US" sz="2800" dirty="0" err="1" smtClean="0"/>
              <a:t>Ryster</a:t>
            </a:r>
            <a:endParaRPr lang="en-US" sz="2800"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Project Management</a:t>
            </a:r>
            <a:endParaRPr lang="en-US" dirty="0"/>
          </a:p>
        </p:txBody>
      </p:sp>
      <p:sp>
        <p:nvSpPr>
          <p:cNvPr id="3" name="Content Placeholder 2"/>
          <p:cNvSpPr>
            <a:spLocks noGrp="1"/>
          </p:cNvSpPr>
          <p:nvPr>
            <p:ph idx="1"/>
          </p:nvPr>
        </p:nvSpPr>
        <p:spPr/>
        <p:txBody>
          <a:bodyPr/>
          <a:lstStyle/>
          <a:p>
            <a:pPr>
              <a:lnSpc>
                <a:spcPct val="200000"/>
              </a:lnSpc>
            </a:pPr>
            <a:r>
              <a:rPr lang="en-US" dirty="0" smtClean="0"/>
              <a:t>1.1 - Managerial Duties</a:t>
            </a:r>
          </a:p>
          <a:p>
            <a:pPr>
              <a:lnSpc>
                <a:spcPct val="200000"/>
              </a:lnSpc>
            </a:pPr>
            <a:r>
              <a:rPr lang="en-US" dirty="0" smtClean="0"/>
              <a:t>1.2 - Engineering Responsibilities</a:t>
            </a:r>
          </a:p>
          <a:p>
            <a:pPr>
              <a:lnSpc>
                <a:spcPct val="200000"/>
              </a:lnSpc>
            </a:pPr>
            <a:r>
              <a:rPr lang="en-US" dirty="0" smtClean="0"/>
              <a:t>1.3 - Website</a:t>
            </a:r>
          </a:p>
          <a:p>
            <a:pPr>
              <a:lnSpc>
                <a:spcPct val="200000"/>
              </a:lnSpc>
            </a:pPr>
            <a:r>
              <a:rPr lang="en-US" dirty="0" smtClean="0"/>
              <a:t>1.4 – Finance and Fundraising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 Managerial Duties</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Schedule tasks to be completed weekly</a:t>
            </a:r>
          </a:p>
          <a:p>
            <a:pPr lvl="1"/>
            <a:r>
              <a:rPr lang="en-US" dirty="0" smtClean="0"/>
              <a:t>Assign Engineers to scheduled tasks</a:t>
            </a:r>
          </a:p>
          <a:p>
            <a:pPr lvl="1"/>
            <a:r>
              <a:rPr lang="en-US" dirty="0" smtClean="0"/>
              <a:t> Conduct weekly meeting to record completion of tasks and assign new tasks</a:t>
            </a:r>
          </a:p>
          <a:p>
            <a:r>
              <a:rPr lang="en-US" dirty="0" smtClean="0"/>
              <a:t>Outcome- </a:t>
            </a:r>
          </a:p>
          <a:p>
            <a:pPr lvl="1"/>
            <a:r>
              <a:rPr lang="en-US" dirty="0" smtClean="0"/>
              <a:t>All engineers will be provided with achievable goals</a:t>
            </a:r>
          </a:p>
          <a:p>
            <a:pPr lvl="1"/>
            <a:r>
              <a:rPr lang="en-US" dirty="0" smtClean="0"/>
              <a:t>Group work ethic assessed weekly</a:t>
            </a:r>
          </a:p>
          <a:p>
            <a:pPr lvl="1"/>
            <a:r>
              <a:rPr lang="en-US" dirty="0" smtClean="0"/>
              <a:t> Project will move according to proposed schedule</a:t>
            </a:r>
          </a:p>
          <a:p>
            <a:endParaRPr lang="en-US" dirty="0"/>
          </a:p>
        </p:txBody>
      </p:sp>
    </p:spTree>
    <p:extLst>
      <p:ext uri="{BB962C8B-B14F-4D97-AF65-F5344CB8AC3E}">
        <p14:creationId xmlns="" xmlns:p14="http://schemas.microsoft.com/office/powerpoint/2010/main" val="1365611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 Engineer Duties</a:t>
            </a:r>
            <a:endParaRPr lang="en-US" dirty="0"/>
          </a:p>
        </p:txBody>
      </p:sp>
      <p:sp>
        <p:nvSpPr>
          <p:cNvPr id="3" name="Content Placeholder 2"/>
          <p:cNvSpPr>
            <a:spLocks noGrp="1"/>
          </p:cNvSpPr>
          <p:nvPr>
            <p:ph idx="1"/>
          </p:nvPr>
        </p:nvSpPr>
        <p:spPr/>
        <p:txBody>
          <a:bodyPr/>
          <a:lstStyle/>
          <a:p>
            <a:r>
              <a:rPr lang="en-US" dirty="0" smtClean="0"/>
              <a:t>Approach –</a:t>
            </a:r>
          </a:p>
          <a:p>
            <a:pPr lvl="1"/>
            <a:r>
              <a:rPr lang="en-US" dirty="0" smtClean="0"/>
              <a:t>Research assigned tasks</a:t>
            </a:r>
          </a:p>
          <a:p>
            <a:pPr lvl="1"/>
            <a:r>
              <a:rPr lang="en-US" dirty="0" smtClean="0"/>
              <a:t>Design and simulate for desired results</a:t>
            </a:r>
          </a:p>
          <a:p>
            <a:pPr lvl="1"/>
            <a:r>
              <a:rPr lang="en-US" dirty="0" smtClean="0"/>
              <a:t>Implementation of design </a:t>
            </a:r>
          </a:p>
          <a:p>
            <a:pPr lvl="1"/>
            <a:r>
              <a:rPr lang="en-US" dirty="0" smtClean="0"/>
              <a:t>Ensure design parameters are within range</a:t>
            </a:r>
          </a:p>
          <a:p>
            <a:r>
              <a:rPr lang="en-US" dirty="0" smtClean="0"/>
              <a:t>Outcome –</a:t>
            </a:r>
          </a:p>
          <a:p>
            <a:pPr lvl="1"/>
            <a:r>
              <a:rPr lang="en-US" dirty="0" smtClean="0"/>
              <a:t>Research conducted thoroughly</a:t>
            </a:r>
          </a:p>
          <a:p>
            <a:pPr lvl="1"/>
            <a:r>
              <a:rPr lang="en-US" dirty="0" smtClean="0"/>
              <a:t>Find errors in simulation not in implementation</a:t>
            </a:r>
          </a:p>
          <a:p>
            <a:pPr lvl="1"/>
            <a:r>
              <a:rPr lang="en-US" dirty="0" smtClean="0"/>
              <a:t>Tests ensure that tasks meet specification </a:t>
            </a:r>
            <a:endParaRPr lang="en-US" dirty="0"/>
          </a:p>
        </p:txBody>
      </p:sp>
    </p:spTree>
    <p:extLst>
      <p:ext uri="{BB962C8B-B14F-4D97-AF65-F5344CB8AC3E}">
        <p14:creationId xmlns="" xmlns:p14="http://schemas.microsoft.com/office/powerpoint/2010/main" val="89734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ubtitle 2"/>
          <p:cNvSpPr>
            <a:spLocks noGrp="1"/>
          </p:cNvSpPr>
          <p:nvPr>
            <p:ph type="subTitle" idx="1"/>
          </p:nvPr>
        </p:nvSpPr>
        <p:spPr/>
        <p:txBody>
          <a:bodyPr>
            <a:normAutofit/>
          </a:bodyPr>
          <a:lstStyle/>
          <a:p>
            <a:r>
              <a:rPr lang="en-US" sz="2400" dirty="0" smtClean="0"/>
              <a:t>Presented by: Patrick Breslend</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 Website</a:t>
            </a:r>
            <a:endParaRPr lang="en-US" dirty="0"/>
          </a:p>
        </p:txBody>
      </p:sp>
      <p:sp>
        <p:nvSpPr>
          <p:cNvPr id="3" name="Content Placeholder 2"/>
          <p:cNvSpPr>
            <a:spLocks noGrp="1"/>
          </p:cNvSpPr>
          <p:nvPr>
            <p:ph idx="1"/>
          </p:nvPr>
        </p:nvSpPr>
        <p:spPr/>
        <p:txBody>
          <a:bodyPr>
            <a:normAutofit/>
          </a:bodyPr>
          <a:lstStyle/>
          <a:p>
            <a:r>
              <a:rPr lang="en-US" dirty="0" smtClean="0"/>
              <a:t>Approach – </a:t>
            </a:r>
          </a:p>
          <a:p>
            <a:pPr lvl="1"/>
            <a:r>
              <a:rPr lang="en-US" dirty="0" smtClean="0"/>
              <a:t>Provide current progress on project</a:t>
            </a:r>
          </a:p>
          <a:p>
            <a:pPr lvl="1"/>
            <a:r>
              <a:rPr lang="en-US" dirty="0" smtClean="0"/>
              <a:t>Sponsor recognition</a:t>
            </a:r>
          </a:p>
          <a:p>
            <a:pPr lvl="1"/>
            <a:r>
              <a:rPr lang="en-US" dirty="0" smtClean="0"/>
              <a:t>Keystone for future SES</a:t>
            </a:r>
          </a:p>
          <a:p>
            <a:pPr lvl="1"/>
            <a:r>
              <a:rPr lang="en-US" dirty="0" smtClean="0"/>
              <a:t>Provide a medium for advertisement</a:t>
            </a:r>
          </a:p>
          <a:p>
            <a:r>
              <a:rPr lang="en-US" dirty="0" smtClean="0"/>
              <a:t>Outcome – </a:t>
            </a:r>
          </a:p>
          <a:p>
            <a:pPr lvl="1"/>
            <a:r>
              <a:rPr lang="en-US" dirty="0" smtClean="0"/>
              <a:t>Available information on current and past designs</a:t>
            </a:r>
          </a:p>
          <a:p>
            <a:pPr lvl="1"/>
            <a:r>
              <a:rPr lang="en-US" dirty="0" smtClean="0"/>
              <a:t>Increased sponsorship and members for the club</a:t>
            </a:r>
          </a:p>
          <a:p>
            <a:pPr lvl="1"/>
            <a:r>
              <a:rPr lang="en-US" dirty="0" smtClean="0"/>
              <a:t>Increase interest in FAMU/FSU EE/ME departments</a:t>
            </a:r>
          </a:p>
        </p:txBody>
      </p:sp>
    </p:spTree>
    <p:extLst>
      <p:ext uri="{BB962C8B-B14F-4D97-AF65-F5344CB8AC3E}">
        <p14:creationId xmlns="" xmlns:p14="http://schemas.microsoft.com/office/powerpoint/2010/main" val="1071269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1.4 - Finance and Fundraising </a:t>
            </a:r>
            <a:endParaRPr lang="en-US" dirty="0"/>
          </a:p>
        </p:txBody>
      </p:sp>
      <p:sp>
        <p:nvSpPr>
          <p:cNvPr id="3" name="Content Placeholder 2"/>
          <p:cNvSpPr>
            <a:spLocks noGrp="1"/>
          </p:cNvSpPr>
          <p:nvPr>
            <p:ph idx="1"/>
          </p:nvPr>
        </p:nvSpPr>
        <p:spPr/>
        <p:txBody>
          <a:bodyPr>
            <a:normAutofit lnSpcReduction="10000"/>
          </a:bodyPr>
          <a:lstStyle/>
          <a:p>
            <a:r>
              <a:rPr lang="en-US" dirty="0" smtClean="0"/>
              <a:t>Approach – </a:t>
            </a:r>
          </a:p>
          <a:p>
            <a:pPr lvl="1"/>
            <a:r>
              <a:rPr lang="en-US" dirty="0" smtClean="0"/>
              <a:t>Treasurer will keep budget current.</a:t>
            </a:r>
          </a:p>
          <a:p>
            <a:pPr lvl="1"/>
            <a:r>
              <a:rPr lang="en-US" dirty="0" smtClean="0"/>
              <a:t>Discuss budget for upcoming tasks with managers.</a:t>
            </a:r>
          </a:p>
          <a:p>
            <a:pPr lvl="1"/>
            <a:r>
              <a:rPr lang="en-US" dirty="0" smtClean="0"/>
              <a:t>Handle sponsors/donors and coordinate events. </a:t>
            </a:r>
          </a:p>
          <a:p>
            <a:pPr lvl="1"/>
            <a:r>
              <a:rPr lang="en-US" dirty="0" smtClean="0"/>
              <a:t>In charge of purchase orders and expenditures.</a:t>
            </a:r>
          </a:p>
          <a:p>
            <a:r>
              <a:rPr lang="en-US" dirty="0" smtClean="0"/>
              <a:t>Outcome –</a:t>
            </a:r>
          </a:p>
          <a:p>
            <a:pPr lvl="1"/>
            <a:r>
              <a:rPr lang="en-US" dirty="0" smtClean="0"/>
              <a:t>Each task will be properly funded.</a:t>
            </a:r>
          </a:p>
          <a:p>
            <a:pPr lvl="1"/>
            <a:r>
              <a:rPr lang="en-US" dirty="0" smtClean="0"/>
              <a:t>Well organized finances insure completion of project.</a:t>
            </a:r>
          </a:p>
          <a:p>
            <a:pPr lvl="1"/>
            <a:r>
              <a:rPr lang="en-US" dirty="0" smtClean="0"/>
              <a:t>Sponsorship will continue into the club.</a:t>
            </a:r>
          </a:p>
          <a:p>
            <a:pPr lvl="1"/>
            <a:r>
              <a:rPr lang="en-US" dirty="0" smtClean="0"/>
              <a:t>Record of current budget will stimulate response.</a:t>
            </a:r>
          </a:p>
          <a:p>
            <a:endParaRPr lang="en-US" dirty="0" smtClean="0"/>
          </a:p>
          <a:p>
            <a:pPr marL="0" indent="0">
              <a:buNone/>
            </a:pPr>
            <a:endParaRPr lang="en-US" dirty="0"/>
          </a:p>
        </p:txBody>
      </p:sp>
    </p:spTree>
    <p:extLst>
      <p:ext uri="{BB962C8B-B14F-4D97-AF65-F5344CB8AC3E}">
        <p14:creationId xmlns="" xmlns:p14="http://schemas.microsoft.com/office/powerpoint/2010/main" val="231795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Motor Replacement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Approach - </a:t>
            </a:r>
          </a:p>
          <a:p>
            <a:pPr lvl="1"/>
            <a:r>
              <a:rPr lang="en-US" dirty="0" smtClean="0"/>
              <a:t>Research and compare electric motors</a:t>
            </a:r>
          </a:p>
          <a:p>
            <a:pPr lvl="1"/>
            <a:r>
              <a:rPr lang="en-US" dirty="0" smtClean="0"/>
              <a:t>Consider budget &amp; electrical constraints</a:t>
            </a:r>
          </a:p>
          <a:p>
            <a:pPr lvl="1"/>
            <a:r>
              <a:rPr lang="en-US" dirty="0" smtClean="0"/>
              <a:t>New motor controller and new rear suspension design</a:t>
            </a:r>
          </a:p>
          <a:p>
            <a:pPr lvl="1"/>
            <a:r>
              <a:rPr lang="en-US" dirty="0" smtClean="0"/>
              <a:t>Motor and controller </a:t>
            </a:r>
            <a:r>
              <a:rPr lang="en-US" dirty="0" smtClean="0">
                <a:sym typeface="Wingdings" pitchFamily="2" charset="2"/>
              </a:rPr>
              <a:t>testing</a:t>
            </a:r>
          </a:p>
          <a:p>
            <a:pPr lvl="1"/>
            <a:r>
              <a:rPr lang="en-US" dirty="0" smtClean="0">
                <a:sym typeface="Wingdings" pitchFamily="2" charset="2"/>
              </a:rPr>
              <a:t>Implement motor and rear suspension redesign</a:t>
            </a:r>
          </a:p>
          <a:p>
            <a:pPr lvl="1"/>
            <a:r>
              <a:rPr lang="en-US" dirty="0" smtClean="0">
                <a:sym typeface="Wingdings" pitchFamily="2" charset="2"/>
              </a:rPr>
              <a:t>Entire system tested</a:t>
            </a:r>
          </a:p>
          <a:p>
            <a:r>
              <a:rPr lang="en-US" dirty="0" smtClean="0"/>
              <a:t>Outcome - </a:t>
            </a:r>
          </a:p>
          <a:p>
            <a:pPr lvl="1"/>
            <a:r>
              <a:rPr lang="en-US" dirty="0" smtClean="0"/>
              <a:t>Final, verified motor/controller and rear suspension subsystem</a:t>
            </a:r>
          </a:p>
          <a:p>
            <a:pPr lvl="1"/>
            <a:r>
              <a:rPr lang="en-US" dirty="0" smtClean="0"/>
              <a:t>Ready to be integrated congruently with other subsystems</a:t>
            </a:r>
          </a:p>
          <a:p>
            <a:pPr lvl="1"/>
            <a:endParaRPr lang="en-US" dirty="0" smtClean="0"/>
          </a:p>
          <a:p>
            <a:pPr lvl="1"/>
            <a:endParaRPr lang="en-US" dirty="0"/>
          </a:p>
        </p:txBody>
      </p:sp>
      <p:sp>
        <p:nvSpPr>
          <p:cNvPr id="4" name="Rectangle 3"/>
          <p:cNvSpPr/>
          <p:nvPr/>
        </p:nvSpPr>
        <p:spPr>
          <a:xfrm>
            <a:off x="5486400" y="1752600"/>
            <a:ext cx="2890535" cy="369332"/>
          </a:xfrm>
          <a:prstGeom prst="rect">
            <a:avLst/>
          </a:prstGeom>
        </p:spPr>
        <p:txBody>
          <a:bodyPr wrap="none">
            <a:spAutoFit/>
          </a:bodyPr>
          <a:lstStyle/>
          <a:p>
            <a:r>
              <a:rPr lang="en-US" dirty="0"/>
              <a:t>Presented by: </a:t>
            </a:r>
            <a:r>
              <a:rPr lang="en-US" dirty="0" smtClean="0"/>
              <a:t>Greg Proctor</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PV Array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Objectives – </a:t>
            </a:r>
          </a:p>
          <a:p>
            <a:pPr lvl="1"/>
            <a:r>
              <a:rPr lang="en-US" dirty="0" smtClean="0"/>
              <a:t>Design panel configuration of array to fit 6 m</a:t>
            </a:r>
            <a:r>
              <a:rPr lang="en-US" baseline="30000" dirty="0" smtClean="0"/>
              <a:t>2</a:t>
            </a:r>
            <a:r>
              <a:rPr lang="en-US" dirty="0" smtClean="0"/>
              <a:t>. </a:t>
            </a:r>
          </a:p>
          <a:p>
            <a:pPr lvl="1"/>
            <a:r>
              <a:rPr lang="en-US" dirty="0" smtClean="0"/>
              <a:t>Designed array voltage &lt; battery voltage. </a:t>
            </a:r>
          </a:p>
          <a:p>
            <a:pPr lvl="1"/>
            <a:r>
              <a:rPr lang="en-US" dirty="0" smtClean="0"/>
              <a:t>Mount solar array to vehicle. </a:t>
            </a:r>
          </a:p>
          <a:p>
            <a:pPr lvl="1"/>
            <a:r>
              <a:rPr lang="en-US" dirty="0" smtClean="0"/>
              <a:t>Incorporate protective layer over cells.</a:t>
            </a:r>
          </a:p>
          <a:p>
            <a:r>
              <a:rPr lang="en-US" dirty="0" smtClean="0"/>
              <a:t>Approach –</a:t>
            </a:r>
          </a:p>
          <a:p>
            <a:pPr lvl="1"/>
            <a:r>
              <a:rPr lang="en-US" dirty="0" smtClean="0"/>
              <a:t>Research irradiation, configuration, mounting, and protection.</a:t>
            </a:r>
          </a:p>
          <a:p>
            <a:pPr lvl="1"/>
            <a:r>
              <a:rPr lang="en-US" dirty="0" smtClean="0"/>
              <a:t>Simulate researched designs. </a:t>
            </a:r>
          </a:p>
          <a:p>
            <a:pPr lvl="1"/>
            <a:r>
              <a:rPr lang="en-US" dirty="0" smtClean="0"/>
              <a:t>Implement design that fits parameters. </a:t>
            </a:r>
          </a:p>
          <a:p>
            <a:pPr lvl="1"/>
            <a:r>
              <a:rPr lang="en-US" dirty="0" smtClean="0"/>
              <a:t>Test that each step is working to specification.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Task 4: Maximum Power Point Tracker</a:t>
            </a:r>
            <a:endParaRPr lang="en-US" sz="4000" dirty="0"/>
          </a:p>
        </p:txBody>
      </p:sp>
      <p:sp>
        <p:nvSpPr>
          <p:cNvPr id="11" name="Content Placeholder 10"/>
          <p:cNvSpPr>
            <a:spLocks noGrp="1"/>
          </p:cNvSpPr>
          <p:nvPr>
            <p:ph sz="half" idx="1"/>
          </p:nvPr>
        </p:nvSpPr>
        <p:spPr/>
        <p:txBody>
          <a:bodyPr/>
          <a:lstStyle/>
          <a:p>
            <a:pPr>
              <a:buNone/>
            </a:pPr>
            <a:r>
              <a:rPr lang="en-US" dirty="0" smtClean="0"/>
              <a:t>Objective-</a:t>
            </a:r>
          </a:p>
          <a:p>
            <a:r>
              <a:rPr lang="en-US" dirty="0" smtClean="0"/>
              <a:t> Achieve maximum power output</a:t>
            </a:r>
          </a:p>
          <a:p>
            <a:endParaRPr lang="en-US" dirty="0" smtClean="0"/>
          </a:p>
          <a:p>
            <a:pPr>
              <a:buNone/>
            </a:pPr>
            <a:r>
              <a:rPr lang="en-US" dirty="0" smtClean="0"/>
              <a:t>Approach-</a:t>
            </a:r>
          </a:p>
          <a:p>
            <a:r>
              <a:rPr lang="en-US" dirty="0" smtClean="0"/>
              <a:t> Build a MPPT to regulate voltage and current to achieve max power</a:t>
            </a:r>
          </a:p>
          <a:p>
            <a:endParaRPr lang="en-US" dirty="0"/>
          </a:p>
        </p:txBody>
      </p:sp>
      <p:pic>
        <p:nvPicPr>
          <p:cNvPr id="12" name="Content Placeholder 7" descr="SolarCell-IVgraph3-E.PNG"/>
          <p:cNvPicPr>
            <a:picLocks noGrp="1" noChangeAspect="1"/>
          </p:cNvPicPr>
          <p:nvPr>
            <p:ph sz="half" idx="2"/>
          </p:nvPr>
        </p:nvPicPr>
        <p:blipFill>
          <a:blip r:embed="rId3" cstate="print"/>
          <a:stretch>
            <a:fillRect/>
          </a:stretch>
        </p:blipFill>
        <p:spPr>
          <a:xfrm>
            <a:off x="5001790" y="2819400"/>
            <a:ext cx="3369527" cy="2667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MPPT (cont.)</a:t>
            </a:r>
            <a:endParaRPr lang="en-US" dirty="0"/>
          </a:p>
        </p:txBody>
      </p:sp>
      <p:sp>
        <p:nvSpPr>
          <p:cNvPr id="11" name="Content Placeholder 10"/>
          <p:cNvSpPr>
            <a:spLocks noGrp="1"/>
          </p:cNvSpPr>
          <p:nvPr>
            <p:ph idx="1"/>
          </p:nvPr>
        </p:nvSpPr>
        <p:spPr/>
        <p:txBody>
          <a:bodyPr/>
          <a:lstStyle/>
          <a:p>
            <a:pPr>
              <a:buNone/>
            </a:pPr>
            <a:r>
              <a:rPr lang="en-US" dirty="0" smtClean="0"/>
              <a:t>Outcome-</a:t>
            </a:r>
          </a:p>
          <a:p>
            <a:r>
              <a:rPr lang="en-US" dirty="0" smtClean="0"/>
              <a:t>Design MPPT based on the new motors parameters</a:t>
            </a:r>
          </a:p>
          <a:p>
            <a:endParaRPr lang="en-US" dirty="0"/>
          </a:p>
        </p:txBody>
      </p:sp>
      <p:pic>
        <p:nvPicPr>
          <p:cNvPr id="6" name="Content Placeholder 5" descr="MPPT.png"/>
          <p:cNvPicPr>
            <a:picLocks noChangeAspect="1"/>
          </p:cNvPicPr>
          <p:nvPr/>
        </p:nvPicPr>
        <p:blipFill>
          <a:blip r:embed="rId3" cstate="print"/>
          <a:stretch>
            <a:fillRect/>
          </a:stretch>
        </p:blipFill>
        <p:spPr>
          <a:xfrm>
            <a:off x="1219200" y="3810000"/>
            <a:ext cx="6986429" cy="2743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5: Hinge/Latch system</a:t>
            </a:r>
            <a:endParaRPr lang="en-US" dirty="0"/>
          </a:p>
        </p:txBody>
      </p:sp>
      <p:sp>
        <p:nvSpPr>
          <p:cNvPr id="3" name="Content Placeholder 2"/>
          <p:cNvSpPr>
            <a:spLocks noGrp="1"/>
          </p:cNvSpPr>
          <p:nvPr>
            <p:ph idx="1"/>
          </p:nvPr>
        </p:nvSpPr>
        <p:spPr>
          <a:xfrm>
            <a:off x="304800" y="1935480"/>
            <a:ext cx="8686800" cy="4922520"/>
          </a:xfrm>
        </p:spPr>
        <p:txBody>
          <a:bodyPr>
            <a:normAutofit/>
          </a:bodyPr>
          <a:lstStyle/>
          <a:p>
            <a:r>
              <a:rPr lang="en-US" dirty="0" smtClean="0"/>
              <a:t>Approach – </a:t>
            </a:r>
          </a:p>
          <a:p>
            <a:pPr lvl="1"/>
            <a:r>
              <a:rPr lang="en-US" dirty="0" smtClean="0"/>
              <a:t>Apply without affecting integrity of body</a:t>
            </a:r>
          </a:p>
          <a:p>
            <a:pPr lvl="1"/>
            <a:r>
              <a:rPr lang="en-US" dirty="0" smtClean="0"/>
              <a:t>Research parameters and materials</a:t>
            </a:r>
          </a:p>
          <a:p>
            <a:pPr lvl="1"/>
            <a:r>
              <a:rPr lang="en-US" dirty="0" smtClean="0"/>
              <a:t>Installation and testing</a:t>
            </a:r>
          </a:p>
          <a:p>
            <a:r>
              <a:rPr lang="en-US" dirty="0" smtClean="0"/>
              <a:t>Outcomes – </a:t>
            </a:r>
          </a:p>
          <a:p>
            <a:pPr lvl="1"/>
            <a:r>
              <a:rPr lang="en-US" dirty="0" smtClean="0"/>
              <a:t>Locked and unlocked from inside or outside</a:t>
            </a:r>
          </a:p>
          <a:p>
            <a:pPr lvl="1"/>
            <a:r>
              <a:rPr lang="en-US" dirty="0" smtClean="0"/>
              <a:t>Top will stay latched to bottom</a:t>
            </a:r>
          </a:p>
          <a:p>
            <a:pPr lvl="1"/>
            <a:r>
              <a:rPr lang="en-US" dirty="0" smtClean="0"/>
              <a:t>Allow top to be lifted from one side for easy entering/exiting</a:t>
            </a:r>
          </a:p>
          <a:p>
            <a:pPr lvl="1"/>
            <a:r>
              <a:rPr lang="en-US" dirty="0" smtClean="0"/>
              <a:t>Lid can be propped up at set angles for optimal solar irradiation and maximum charge</a:t>
            </a:r>
            <a:endParaRPr lang="en-US" dirty="0"/>
          </a:p>
        </p:txBody>
      </p:sp>
      <p:sp>
        <p:nvSpPr>
          <p:cNvPr id="4" name="Rectangle 3"/>
          <p:cNvSpPr/>
          <p:nvPr/>
        </p:nvSpPr>
        <p:spPr>
          <a:xfrm>
            <a:off x="4953000" y="1981200"/>
            <a:ext cx="3269570" cy="369332"/>
          </a:xfrm>
          <a:prstGeom prst="rect">
            <a:avLst/>
          </a:prstGeom>
        </p:spPr>
        <p:txBody>
          <a:bodyPr wrap="none">
            <a:spAutoFit/>
          </a:bodyPr>
          <a:lstStyle/>
          <a:p>
            <a:r>
              <a:rPr lang="en-US" dirty="0"/>
              <a:t>Presented by: </a:t>
            </a:r>
            <a:r>
              <a:rPr lang="en-US" dirty="0" smtClean="0"/>
              <a:t>Valerie </a:t>
            </a:r>
            <a:r>
              <a:rPr lang="en-US" dirty="0" err="1" smtClean="0"/>
              <a:t>Pezzulo</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6: Driver Encasement(Bubble)</a:t>
            </a:r>
            <a:endParaRPr lang="en-US" dirty="0"/>
          </a:p>
        </p:txBody>
      </p:sp>
      <p:sp>
        <p:nvSpPr>
          <p:cNvPr id="3" name="Content Placeholder 2"/>
          <p:cNvSpPr>
            <a:spLocks noGrp="1"/>
          </p:cNvSpPr>
          <p:nvPr>
            <p:ph idx="1"/>
          </p:nvPr>
        </p:nvSpPr>
        <p:spPr>
          <a:xfrm>
            <a:off x="457200" y="2133600"/>
            <a:ext cx="8229600" cy="4389120"/>
          </a:xfrm>
        </p:spPr>
        <p:txBody>
          <a:bodyPr>
            <a:normAutofit/>
          </a:bodyPr>
          <a:lstStyle/>
          <a:p>
            <a:r>
              <a:rPr lang="en-US" dirty="0" smtClean="0"/>
              <a:t>Approach – </a:t>
            </a:r>
          </a:p>
          <a:p>
            <a:pPr lvl="1"/>
            <a:r>
              <a:rPr lang="en-US" dirty="0" smtClean="0"/>
              <a:t>Research materials and companies to shape the bubble</a:t>
            </a:r>
          </a:p>
          <a:p>
            <a:pPr lvl="1"/>
            <a:r>
              <a:rPr lang="en-US" dirty="0" smtClean="0"/>
              <a:t>Design desired bubble shape</a:t>
            </a:r>
          </a:p>
          <a:p>
            <a:pPr lvl="1"/>
            <a:r>
              <a:rPr lang="en-US" dirty="0" smtClean="0"/>
              <a:t>Simulate airflow over bubble to calculate drag</a:t>
            </a:r>
          </a:p>
          <a:p>
            <a:pPr lvl="2"/>
            <a:r>
              <a:rPr lang="en-US" dirty="0" smtClean="0"/>
              <a:t>CAD and CFD/FEM programs: Pro-Engineer and </a:t>
            </a:r>
            <a:r>
              <a:rPr lang="en-US" dirty="0" err="1" smtClean="0"/>
              <a:t>Comsol</a:t>
            </a:r>
            <a:endParaRPr lang="en-US" dirty="0" smtClean="0"/>
          </a:p>
          <a:p>
            <a:pPr lvl="1"/>
            <a:r>
              <a:rPr lang="en-US" dirty="0" smtClean="0"/>
              <a:t>Mount the bubble to the lid</a:t>
            </a:r>
          </a:p>
          <a:p>
            <a:r>
              <a:rPr lang="en-US" dirty="0" smtClean="0"/>
              <a:t>Outcomes – </a:t>
            </a:r>
          </a:p>
          <a:p>
            <a:pPr lvl="1"/>
            <a:r>
              <a:rPr lang="en-US" dirty="0" smtClean="0"/>
              <a:t>Driver and electrical components will be shielded from outside environment.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7: Parking Brake</a:t>
            </a:r>
            <a:endParaRPr lang="en-US" dirty="0"/>
          </a:p>
        </p:txBody>
      </p:sp>
      <p:sp>
        <p:nvSpPr>
          <p:cNvPr id="3" name="Content Placeholder 2"/>
          <p:cNvSpPr>
            <a:spLocks noGrp="1"/>
          </p:cNvSpPr>
          <p:nvPr>
            <p:ph idx="1"/>
          </p:nvPr>
        </p:nvSpPr>
        <p:spPr>
          <a:xfrm>
            <a:off x="381000" y="1905000"/>
            <a:ext cx="8229600" cy="4724400"/>
          </a:xfrm>
        </p:spPr>
        <p:txBody>
          <a:bodyPr>
            <a:normAutofit/>
          </a:bodyPr>
          <a:lstStyle/>
          <a:p>
            <a:r>
              <a:rPr lang="en-US" dirty="0" smtClean="0"/>
              <a:t>Approach – </a:t>
            </a:r>
          </a:p>
          <a:p>
            <a:pPr lvl="1"/>
            <a:r>
              <a:rPr lang="en-US" dirty="0" smtClean="0"/>
              <a:t>Research types of parking brakes and installation techniques</a:t>
            </a:r>
          </a:p>
          <a:p>
            <a:pPr lvl="1"/>
            <a:r>
              <a:rPr lang="en-US" dirty="0" smtClean="0"/>
              <a:t>Order parts based on parameters and research</a:t>
            </a:r>
          </a:p>
          <a:p>
            <a:pPr lvl="1"/>
            <a:r>
              <a:rPr lang="en-US" dirty="0" smtClean="0"/>
              <a:t>Test the brake while car is parked on inclined surface</a:t>
            </a:r>
          </a:p>
          <a:p>
            <a:pPr lvl="1"/>
            <a:r>
              <a:rPr lang="en-US" dirty="0" smtClean="0"/>
              <a:t>Test the effectiveness of brake during emergency stops</a:t>
            </a:r>
          </a:p>
          <a:p>
            <a:r>
              <a:rPr lang="en-US" dirty="0" smtClean="0"/>
              <a:t>Outcomes – </a:t>
            </a:r>
          </a:p>
          <a:p>
            <a:pPr lvl="1"/>
            <a:r>
              <a:rPr lang="en-US" dirty="0" smtClean="0"/>
              <a:t>Parked on an inclined surface without the possibility of rolling</a:t>
            </a:r>
          </a:p>
          <a:p>
            <a:pPr lvl="1"/>
            <a:r>
              <a:rPr lang="en-US" dirty="0" smtClean="0"/>
              <a:t>Reduce the stopping distance required during emergency stops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8: Regenerative Braking</a:t>
            </a:r>
            <a:endParaRPr lang="en-US" dirty="0"/>
          </a:p>
        </p:txBody>
      </p:sp>
      <p:sp>
        <p:nvSpPr>
          <p:cNvPr id="3" name="Content Placeholder 2"/>
          <p:cNvSpPr>
            <a:spLocks noGrp="1"/>
          </p:cNvSpPr>
          <p:nvPr>
            <p:ph idx="1"/>
          </p:nvPr>
        </p:nvSpPr>
        <p:spPr/>
        <p:txBody>
          <a:bodyPr>
            <a:normAutofit fontScale="92500"/>
          </a:bodyPr>
          <a:lstStyle/>
          <a:p>
            <a:r>
              <a:rPr lang="en-US" dirty="0" smtClean="0"/>
              <a:t>Approach – </a:t>
            </a:r>
          </a:p>
          <a:p>
            <a:pPr lvl="1"/>
            <a:r>
              <a:rPr lang="en-US" dirty="0" smtClean="0"/>
              <a:t>Make the brake system into a two step braking process</a:t>
            </a:r>
          </a:p>
          <a:p>
            <a:pPr lvl="1"/>
            <a:r>
              <a:rPr lang="en-US" dirty="0" smtClean="0"/>
              <a:t>Check the specifications of regenerative brake in the motor</a:t>
            </a:r>
          </a:p>
          <a:p>
            <a:pPr lvl="1"/>
            <a:r>
              <a:rPr lang="en-US" dirty="0" smtClean="0"/>
              <a:t>Measure the travelling distance of the brake pedal and modify it to allow more time for regenerative brake</a:t>
            </a:r>
          </a:p>
          <a:p>
            <a:pPr lvl="1"/>
            <a:r>
              <a:rPr lang="en-US" dirty="0" smtClean="0"/>
              <a:t>Testing to ensure mechanical brakes engage when we want them to.</a:t>
            </a:r>
          </a:p>
          <a:p>
            <a:pPr lvl="1"/>
            <a:r>
              <a:rPr lang="en-US" dirty="0" smtClean="0"/>
              <a:t>Testing to measure energy generated from regenerative brake</a:t>
            </a:r>
          </a:p>
          <a:p>
            <a:r>
              <a:rPr lang="en-US" dirty="0" smtClean="0"/>
              <a:t>Outcomes – </a:t>
            </a:r>
          </a:p>
          <a:p>
            <a:pPr lvl="1"/>
            <a:r>
              <a:rPr lang="en-US" dirty="0" smtClean="0"/>
              <a:t>More efficient braking system which generates more energy</a:t>
            </a:r>
          </a:p>
          <a:p>
            <a:pPr lvl="1"/>
            <a:r>
              <a:rPr lang="en-US" dirty="0" smtClean="0"/>
              <a:t>Less use of mechanical brakes and parts</a:t>
            </a:r>
          </a:p>
          <a:p>
            <a:pPr lvl="1">
              <a:buNone/>
            </a:pPr>
            <a:endParaRPr lang="en-US" dirty="0"/>
          </a:p>
        </p:txBody>
      </p:sp>
      <p:sp>
        <p:nvSpPr>
          <p:cNvPr id="4" name="Rectangle 3"/>
          <p:cNvSpPr/>
          <p:nvPr/>
        </p:nvSpPr>
        <p:spPr>
          <a:xfrm>
            <a:off x="4800600" y="1905000"/>
            <a:ext cx="3134191" cy="369332"/>
          </a:xfrm>
          <a:prstGeom prst="rect">
            <a:avLst/>
          </a:prstGeom>
        </p:spPr>
        <p:txBody>
          <a:bodyPr wrap="none">
            <a:spAutoFit/>
          </a:bodyPr>
          <a:lstStyle/>
          <a:p>
            <a:r>
              <a:rPr lang="en-US" dirty="0"/>
              <a:t>Presented by: </a:t>
            </a:r>
            <a:r>
              <a:rPr lang="en-US" dirty="0" smtClean="0"/>
              <a:t>Bradford Burke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0"/>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Meet The Team</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981200"/>
            <a:ext cx="8229600" cy="4572000"/>
          </a:xfrm>
          <a:prstGeom prst="rect">
            <a:avLst/>
          </a:prstGeom>
        </p:spPr>
        <p:txBody>
          <a:bodyPr vert="horz" anchor="ctr">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Electrical Engineers (EE)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None/>
              <a:tabLst/>
              <a:defRPr/>
            </a:pPr>
            <a:r>
              <a:rPr kumimoji="0" lang="en-US" sz="2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Shawn Ryster – EE-Team Leader</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None/>
              <a:tabLst/>
              <a:defRPr/>
            </a:pPr>
            <a:r>
              <a:rPr kumimoji="0" lang="en-US" sz="2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Patrick Breslend – C0-Treasurer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None/>
              <a:tabLst/>
              <a:defRPr/>
            </a:pPr>
            <a:r>
              <a:rPr kumimoji="0" lang="en-US" sz="2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Greg Proctor - C0-Treasurer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None/>
              <a:tabLst/>
              <a:defRPr/>
            </a:pPr>
            <a:r>
              <a:rPr kumimoji="0" lang="en-US" sz="2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Jordan Eldridge –EE Tech </a:t>
            </a:r>
            <a:r>
              <a:rPr lang="en-US" sz="2600" dirty="0" smtClean="0">
                <a:solidFill>
                  <a:schemeClr val="tx1">
                    <a:lumMod val="95000"/>
                    <a:lumOff val="5000"/>
                  </a:schemeClr>
                </a:solidFill>
              </a:rPr>
              <a:t>Lead</a:t>
            </a:r>
            <a:r>
              <a:rPr kumimoji="0" lang="en-US" sz="2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None/>
              <a:tabLst/>
              <a:defRPr/>
            </a:pPr>
            <a:endParaRPr kumimoji="0" lang="en-US" sz="2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Mechanical Engineers (ME)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Valerie Pezzullo – Secretary </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Bradford Burke– ME-Team Lead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Tyler Holes - Media Specialist </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 9: Rear Arm</a:t>
            </a:r>
            <a:endParaRPr lang="en-US" dirty="0"/>
          </a:p>
        </p:txBody>
      </p:sp>
      <p:sp>
        <p:nvSpPr>
          <p:cNvPr id="3" name="Content Placeholder 2"/>
          <p:cNvSpPr>
            <a:spLocks noGrp="1"/>
          </p:cNvSpPr>
          <p:nvPr>
            <p:ph idx="1"/>
          </p:nvPr>
        </p:nvSpPr>
        <p:spPr/>
        <p:txBody>
          <a:bodyPr>
            <a:normAutofit/>
          </a:bodyPr>
          <a:lstStyle/>
          <a:p>
            <a:r>
              <a:rPr lang="en-US" dirty="0" smtClean="0"/>
              <a:t>Approach – </a:t>
            </a:r>
          </a:p>
          <a:p>
            <a:pPr lvl="1"/>
            <a:r>
              <a:rPr lang="en-US" dirty="0" smtClean="0"/>
              <a:t>Light, stiff connection for rear tire</a:t>
            </a:r>
          </a:p>
          <a:p>
            <a:pPr lvl="1"/>
            <a:r>
              <a:rPr lang="en-US" dirty="0" smtClean="0"/>
              <a:t> Must allow tire to rotate freely</a:t>
            </a:r>
          </a:p>
          <a:p>
            <a:pPr lvl="1"/>
            <a:endParaRPr lang="en-US" dirty="0" smtClean="0"/>
          </a:p>
          <a:p>
            <a:r>
              <a:rPr lang="en-US" dirty="0" smtClean="0"/>
              <a:t>Outcomes – </a:t>
            </a:r>
          </a:p>
          <a:p>
            <a:pPr lvl="1"/>
            <a:r>
              <a:rPr lang="en-US" dirty="0" smtClean="0"/>
              <a:t>Rear tire will be perpendicular to the ground</a:t>
            </a:r>
          </a:p>
          <a:p>
            <a:pPr lvl="1"/>
            <a:r>
              <a:rPr lang="en-US" dirty="0" smtClean="0"/>
              <a:t>Arm will not be able to move or rotate at any connection point to the car or suspension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9 (cont.): Rear Suspension</a:t>
            </a:r>
            <a:endParaRPr lang="en-US" dirty="0"/>
          </a:p>
        </p:txBody>
      </p:sp>
      <p:sp>
        <p:nvSpPr>
          <p:cNvPr id="3" name="Content Placeholder 2"/>
          <p:cNvSpPr>
            <a:spLocks noGrp="1"/>
          </p:cNvSpPr>
          <p:nvPr>
            <p:ph idx="1"/>
          </p:nvPr>
        </p:nvSpPr>
        <p:spPr/>
        <p:txBody>
          <a:bodyPr/>
          <a:lstStyle/>
          <a:p>
            <a:r>
              <a:rPr lang="en-US" dirty="0" smtClean="0"/>
              <a:t>Approach – </a:t>
            </a:r>
          </a:p>
          <a:p>
            <a:pPr lvl="1"/>
            <a:r>
              <a:rPr lang="en-US" dirty="0" smtClean="0"/>
              <a:t>Must provide enough stiffness to keep car balanced</a:t>
            </a:r>
          </a:p>
          <a:p>
            <a:pPr lvl="1"/>
            <a:r>
              <a:rPr lang="en-US" dirty="0" smtClean="0"/>
              <a:t> Allow the tire to move due to changes in terrain without affecting the driver</a:t>
            </a:r>
          </a:p>
          <a:p>
            <a:r>
              <a:rPr lang="en-US" dirty="0" smtClean="0"/>
              <a:t>Outcomes – </a:t>
            </a:r>
          </a:p>
          <a:p>
            <a:pPr lvl="1"/>
            <a:r>
              <a:rPr lang="en-US" dirty="0" smtClean="0"/>
              <a:t>The car will maintain its balance while the car is in motion </a:t>
            </a:r>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10: Air Circulation</a:t>
            </a:r>
            <a:endParaRPr lang="en-US" dirty="0"/>
          </a:p>
        </p:txBody>
      </p:sp>
      <p:sp>
        <p:nvSpPr>
          <p:cNvPr id="3" name="Content Placeholder 2"/>
          <p:cNvSpPr>
            <a:spLocks noGrp="1"/>
          </p:cNvSpPr>
          <p:nvPr>
            <p:ph idx="1"/>
          </p:nvPr>
        </p:nvSpPr>
        <p:spPr/>
        <p:txBody>
          <a:bodyPr>
            <a:normAutofit/>
          </a:bodyPr>
          <a:lstStyle/>
          <a:p>
            <a:r>
              <a:rPr lang="en-US" dirty="0" smtClean="0"/>
              <a:t>Approach – </a:t>
            </a:r>
          </a:p>
          <a:p>
            <a:pPr lvl="1"/>
            <a:r>
              <a:rPr lang="en-US" dirty="0" smtClean="0"/>
              <a:t>Use the least amount of electrical energy to move air</a:t>
            </a:r>
          </a:p>
          <a:p>
            <a:pPr lvl="1"/>
            <a:r>
              <a:rPr lang="en-US" dirty="0" smtClean="0"/>
              <a:t>Channel air from outside of car inside</a:t>
            </a:r>
          </a:p>
          <a:p>
            <a:pPr lvl="1"/>
            <a:endParaRPr lang="en-US" dirty="0" smtClean="0"/>
          </a:p>
          <a:p>
            <a:r>
              <a:rPr lang="en-US" dirty="0" smtClean="0"/>
              <a:t>Outcomes – </a:t>
            </a:r>
            <a:endParaRPr lang="en-US" dirty="0"/>
          </a:p>
          <a:p>
            <a:pPr lvl="1"/>
            <a:r>
              <a:rPr lang="en-US" dirty="0" smtClean="0"/>
              <a:t>Make the car more comfortable to operate for the driver</a:t>
            </a:r>
          </a:p>
          <a:p>
            <a:pPr lvl="1"/>
            <a:r>
              <a:rPr lang="en-US" dirty="0" smtClean="0"/>
              <a:t>Maintain a safe temperature range to operate electrical components efficiently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 and Schedule</a:t>
            </a:r>
            <a:endParaRPr lang="en-US" dirty="0"/>
          </a:p>
        </p:txBody>
      </p:sp>
      <p:sp>
        <p:nvSpPr>
          <p:cNvPr id="3" name="Rectangle 2"/>
          <p:cNvSpPr/>
          <p:nvPr/>
        </p:nvSpPr>
        <p:spPr>
          <a:xfrm>
            <a:off x="5029200" y="3276600"/>
            <a:ext cx="3134191" cy="369332"/>
          </a:xfrm>
          <a:prstGeom prst="rect">
            <a:avLst/>
          </a:prstGeom>
        </p:spPr>
        <p:txBody>
          <a:bodyPr wrap="none">
            <a:spAutoFit/>
          </a:bodyPr>
          <a:lstStyle/>
          <a:p>
            <a:r>
              <a:rPr lang="en-US" dirty="0"/>
              <a:t>Presented by: </a:t>
            </a:r>
            <a:r>
              <a:rPr lang="en-US" dirty="0" smtClean="0"/>
              <a:t>Jordan </a:t>
            </a:r>
            <a:r>
              <a:rPr lang="en-US" dirty="0"/>
              <a:t>E</a:t>
            </a:r>
            <a:r>
              <a:rPr lang="en-US" dirty="0" smtClean="0"/>
              <a:t>ldridge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p:txBody>
          <a:bodyPr/>
          <a:lstStyle/>
          <a:p>
            <a:r>
              <a:rPr lang="en-US" b="1" dirty="0" smtClean="0"/>
              <a:t>Total Estimated Cost Parts, Labor, and Overhead</a:t>
            </a:r>
          </a:p>
          <a:p>
            <a:pPr>
              <a:buNone/>
            </a:pPr>
            <a:r>
              <a:rPr lang="en-US" dirty="0" smtClean="0"/>
              <a:t>    $206,155.60</a:t>
            </a:r>
            <a:br>
              <a:rPr lang="en-US" dirty="0" smtClean="0"/>
            </a:br>
            <a:endParaRPr lang="en-US" dirty="0" smtClean="0"/>
          </a:p>
          <a:p>
            <a:r>
              <a:rPr lang="en-US" b="1" dirty="0" smtClean="0"/>
              <a:t>Total Parts/Equipment</a:t>
            </a:r>
            <a:endParaRPr lang="en-US" dirty="0" smtClean="0"/>
          </a:p>
          <a:p>
            <a:pPr>
              <a:buNone/>
            </a:pPr>
            <a:r>
              <a:rPr lang="en-US" dirty="0" smtClean="0"/>
              <a:t>    $15,495.00</a:t>
            </a:r>
            <a:br>
              <a:rPr lang="en-US" dirty="0" smtClean="0"/>
            </a:br>
            <a:endParaRPr lang="en-US" dirty="0" smtClean="0"/>
          </a:p>
          <a:p>
            <a:r>
              <a:rPr lang="en-US" b="1" dirty="0" smtClean="0"/>
              <a:t>Total Personnel With Overhead</a:t>
            </a:r>
            <a:endParaRPr lang="en-US" dirty="0" smtClean="0"/>
          </a:p>
          <a:p>
            <a:pPr>
              <a:buNone/>
            </a:pPr>
            <a:r>
              <a:rPr lang="en-US" dirty="0" smtClean="0"/>
              <a:t>    $190,660.60</a:t>
            </a:r>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cont.</a:t>
            </a:r>
            <a:endParaRPr lang="en-US" dirty="0"/>
          </a:p>
        </p:txBody>
      </p:sp>
      <p:graphicFrame>
        <p:nvGraphicFramePr>
          <p:cNvPr id="4" name="Table 3"/>
          <p:cNvGraphicFramePr>
            <a:graphicFrameLocks noGrp="1"/>
          </p:cNvGraphicFramePr>
          <p:nvPr/>
        </p:nvGraphicFramePr>
        <p:xfrm>
          <a:off x="1" y="2209800"/>
          <a:ext cx="9143999" cy="2793538"/>
        </p:xfrm>
        <a:graphic>
          <a:graphicData uri="http://schemas.openxmlformats.org/drawingml/2006/table">
            <a:tbl>
              <a:tblPr firstRow="1" bandRow="1">
                <a:tableStyleId>{6E25E649-3F16-4E02-A733-19D2CDBF48F0}</a:tableStyleId>
              </a:tblPr>
              <a:tblGrid>
                <a:gridCol w="1405606"/>
                <a:gridCol w="1131050"/>
                <a:gridCol w="1715973"/>
                <a:gridCol w="1571856"/>
                <a:gridCol w="1733607"/>
                <a:gridCol w="1585907"/>
              </a:tblGrid>
              <a:tr h="291488">
                <a:tc gridSpan="6">
                  <a:txBody>
                    <a:bodyPr/>
                    <a:lstStyle/>
                    <a:p>
                      <a:pPr marL="0" marR="0" algn="l">
                        <a:lnSpc>
                          <a:spcPct val="115000"/>
                        </a:lnSpc>
                        <a:spcBef>
                          <a:spcPts val="0"/>
                        </a:spcBef>
                        <a:spcAft>
                          <a:spcPts val="0"/>
                        </a:spcAft>
                      </a:pPr>
                      <a:r>
                        <a:rPr lang="en-US" sz="2000" dirty="0"/>
                        <a:t>Personnel</a:t>
                      </a:r>
                      <a:endParaRPr lang="en-US" sz="2000" dirty="0">
                        <a:latin typeface="Calibri"/>
                        <a:ea typeface="Calibri"/>
                        <a:cs typeface="Times New Roman"/>
                      </a:endParaRPr>
                    </a:p>
                  </a:txBody>
                  <a:tcPr marL="68580" marR="68580" marT="0" marB="0" anchor="b"/>
                </a:tc>
                <a:tc hMerge="1">
                  <a:txBody>
                    <a:bodyPr/>
                    <a:lstStyle/>
                    <a:p>
                      <a:pPr algn="l">
                        <a:lnSpc>
                          <a:spcPct val="115000"/>
                        </a:lnSpc>
                      </a:pPr>
                      <a:endParaRPr lang="en-US" sz="1100" dirty="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a:lnSpc>
                          <a:spcPct val="115000"/>
                        </a:lnSpc>
                      </a:pPr>
                      <a:endParaRPr lang="en-US" sz="1100" dirty="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a:lnSpc>
                          <a:spcPct val="115000"/>
                        </a:lnSpc>
                      </a:pPr>
                      <a:endParaRPr lang="en-US" sz="1100" dirty="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a:lnSpc>
                          <a:spcPct val="115000"/>
                        </a:lnSpc>
                      </a:pPr>
                      <a:endParaRPr lang="en-US" sz="1100" dirty="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a:lnSpc>
                          <a:spcPct val="115000"/>
                        </a:lnSpc>
                      </a:pPr>
                      <a:endParaRPr lang="en-US" sz="1100" dirty="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522778">
                <a:tc>
                  <a:txBody>
                    <a:bodyPr/>
                    <a:lstStyle/>
                    <a:p>
                      <a:pPr marL="0" marR="0" algn="ctr">
                        <a:lnSpc>
                          <a:spcPct val="115000"/>
                        </a:lnSpc>
                        <a:spcBef>
                          <a:spcPts val="0"/>
                        </a:spcBef>
                        <a:spcAft>
                          <a:spcPts val="0"/>
                        </a:spcAft>
                      </a:pPr>
                      <a:r>
                        <a:rPr lang="en-US" sz="1400" u="sng" dirty="0"/>
                        <a:t>Name</a:t>
                      </a:r>
                      <a:endParaRPr lang="en-US" sz="14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00" u="sng" dirty="0" smtClean="0"/>
                        <a:t>Effort</a:t>
                      </a:r>
                      <a:br>
                        <a:rPr lang="en-US" sz="1400" u="sng" dirty="0" smtClean="0"/>
                      </a:br>
                      <a:r>
                        <a:rPr lang="en-US" sz="1400" u="sng" dirty="0" smtClean="0"/>
                        <a:t>(hr/week</a:t>
                      </a:r>
                      <a:r>
                        <a:rPr lang="en-US" sz="1400" u="sng" dirty="0"/>
                        <a:t>)</a:t>
                      </a:r>
                      <a:endParaRPr lang="en-US" sz="14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00" u="sng" dirty="0"/>
                        <a:t>Base </a:t>
                      </a:r>
                      <a:r>
                        <a:rPr lang="en-US" sz="1400" u="sng" dirty="0" smtClean="0"/>
                        <a:t>Pay</a:t>
                      </a:r>
                      <a:br>
                        <a:rPr lang="en-US" sz="1400" u="sng" dirty="0" smtClean="0"/>
                      </a:br>
                      <a:r>
                        <a:rPr lang="en-US" sz="1400" u="sng" dirty="0" smtClean="0"/>
                        <a:t>(</a:t>
                      </a:r>
                      <a:r>
                        <a:rPr lang="en-US" sz="1400" u="sng" dirty="0"/>
                        <a:t>per hour)</a:t>
                      </a:r>
                      <a:endParaRPr lang="en-US" sz="14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00" u="sng" dirty="0"/>
                        <a:t>Total (per week)</a:t>
                      </a:r>
                      <a:endParaRPr lang="en-US" sz="14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00" u="sng" dirty="0"/>
                        <a:t>Total (per semester)</a:t>
                      </a:r>
                      <a:endParaRPr lang="en-US" sz="14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00" u="sng" dirty="0"/>
                        <a:t>Entire Project Cost</a:t>
                      </a:r>
                      <a:endParaRPr lang="en-US" sz="1400" dirty="0">
                        <a:latin typeface="Calibri"/>
                        <a:ea typeface="Calibri"/>
                        <a:cs typeface="Times New Roman"/>
                      </a:endParaRPr>
                    </a:p>
                  </a:txBody>
                  <a:tcPr marL="68580" marR="68580" marT="0" marB="0" anchor="b"/>
                </a:tc>
              </a:tr>
              <a:tr h="274320">
                <a:tc>
                  <a:txBody>
                    <a:bodyPr/>
                    <a:lstStyle/>
                    <a:p>
                      <a:pPr marL="0" marR="0" algn="l">
                        <a:lnSpc>
                          <a:spcPct val="115000"/>
                        </a:lnSpc>
                        <a:spcBef>
                          <a:spcPts val="0"/>
                        </a:spcBef>
                        <a:spcAft>
                          <a:spcPts val="0"/>
                        </a:spcAft>
                      </a:pPr>
                      <a:r>
                        <a:rPr lang="en-US" sz="1400" dirty="0"/>
                        <a:t>Patrick Breslend</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$5,760.00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$11,520.00</a:t>
                      </a:r>
                      <a:endParaRPr lang="en-US" sz="1400" dirty="0">
                        <a:latin typeface="Calibri"/>
                        <a:ea typeface="Calibri"/>
                        <a:cs typeface="Times New Roman"/>
                      </a:endParaRPr>
                    </a:p>
                  </a:txBody>
                  <a:tcPr marL="68580" marR="68580" marT="0" marB="0" anchor="b"/>
                </a:tc>
              </a:tr>
              <a:tr h="274320">
                <a:tc>
                  <a:txBody>
                    <a:bodyPr/>
                    <a:lstStyle/>
                    <a:p>
                      <a:pPr marL="0" marR="0" algn="l">
                        <a:lnSpc>
                          <a:spcPct val="115000"/>
                        </a:lnSpc>
                        <a:spcBef>
                          <a:spcPts val="0"/>
                        </a:spcBef>
                        <a:spcAft>
                          <a:spcPts val="0"/>
                        </a:spcAft>
                      </a:pPr>
                      <a:r>
                        <a:rPr lang="en-US" sz="1400" dirty="0"/>
                        <a:t>Bradford Burke</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$5,760.00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$11,520.00</a:t>
                      </a:r>
                      <a:endParaRPr lang="en-US" sz="1400" dirty="0">
                        <a:latin typeface="Calibri"/>
                        <a:ea typeface="Calibri"/>
                        <a:cs typeface="Times New Roman"/>
                      </a:endParaRPr>
                    </a:p>
                  </a:txBody>
                  <a:tcPr marL="68580" marR="68580" marT="0" marB="0" anchor="b"/>
                </a:tc>
              </a:tr>
              <a:tr h="274320">
                <a:tc>
                  <a:txBody>
                    <a:bodyPr/>
                    <a:lstStyle/>
                    <a:p>
                      <a:pPr marL="0" marR="0" algn="l">
                        <a:lnSpc>
                          <a:spcPct val="115000"/>
                        </a:lnSpc>
                        <a:spcBef>
                          <a:spcPts val="0"/>
                        </a:spcBef>
                        <a:spcAft>
                          <a:spcPts val="0"/>
                        </a:spcAft>
                      </a:pPr>
                      <a:r>
                        <a:rPr lang="en-US" sz="1400" dirty="0"/>
                        <a:t>Jordan Eldridge</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$5,760.00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$11,520.00</a:t>
                      </a:r>
                      <a:endParaRPr lang="en-US" sz="1400" dirty="0">
                        <a:latin typeface="Calibri"/>
                        <a:ea typeface="Calibri"/>
                        <a:cs typeface="Times New Roman"/>
                      </a:endParaRPr>
                    </a:p>
                  </a:txBody>
                  <a:tcPr marL="68580" marR="68580" marT="0" marB="0" anchor="b"/>
                </a:tc>
              </a:tr>
              <a:tr h="274320">
                <a:tc>
                  <a:txBody>
                    <a:bodyPr/>
                    <a:lstStyle/>
                    <a:p>
                      <a:pPr marL="0" marR="0" algn="l">
                        <a:lnSpc>
                          <a:spcPct val="115000"/>
                        </a:lnSpc>
                        <a:spcBef>
                          <a:spcPts val="0"/>
                        </a:spcBef>
                        <a:spcAft>
                          <a:spcPts val="0"/>
                        </a:spcAft>
                      </a:pPr>
                      <a:r>
                        <a:rPr lang="en-US" sz="1400" dirty="0"/>
                        <a:t>Tyler Holes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$5,760.00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$11,520.00</a:t>
                      </a:r>
                      <a:endParaRPr lang="en-US" sz="1400" dirty="0">
                        <a:latin typeface="Calibri"/>
                        <a:ea typeface="Calibri"/>
                        <a:cs typeface="Times New Roman"/>
                      </a:endParaRPr>
                    </a:p>
                  </a:txBody>
                  <a:tcPr marL="68580" marR="68580" marT="0" marB="0" anchor="b"/>
                </a:tc>
              </a:tr>
              <a:tr h="274320">
                <a:tc>
                  <a:txBody>
                    <a:bodyPr/>
                    <a:lstStyle/>
                    <a:p>
                      <a:pPr marL="0" marR="0" algn="l">
                        <a:lnSpc>
                          <a:spcPct val="115000"/>
                        </a:lnSpc>
                        <a:spcBef>
                          <a:spcPts val="0"/>
                        </a:spcBef>
                        <a:spcAft>
                          <a:spcPts val="0"/>
                        </a:spcAft>
                      </a:pPr>
                      <a:r>
                        <a:rPr lang="en-US" sz="1400" dirty="0"/>
                        <a:t>Valerie Pezzullo</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$5,760.00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$11,520.00</a:t>
                      </a:r>
                      <a:endParaRPr lang="en-US" sz="1400" dirty="0">
                        <a:latin typeface="Calibri"/>
                        <a:ea typeface="Calibri"/>
                        <a:cs typeface="Times New Roman"/>
                      </a:endParaRPr>
                    </a:p>
                  </a:txBody>
                  <a:tcPr marL="68580" marR="68580" marT="0" marB="0" anchor="b"/>
                </a:tc>
              </a:tr>
              <a:tr h="274320">
                <a:tc>
                  <a:txBody>
                    <a:bodyPr/>
                    <a:lstStyle/>
                    <a:p>
                      <a:pPr marL="0" marR="0" algn="l">
                        <a:lnSpc>
                          <a:spcPct val="115000"/>
                        </a:lnSpc>
                        <a:spcBef>
                          <a:spcPts val="0"/>
                        </a:spcBef>
                        <a:spcAft>
                          <a:spcPts val="0"/>
                        </a:spcAft>
                      </a:pPr>
                      <a:r>
                        <a:rPr lang="en-US" sz="1400" dirty="0"/>
                        <a:t>Greg Proctor</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$5,760.00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$11,520.00</a:t>
                      </a:r>
                      <a:endParaRPr lang="en-US" sz="1400" dirty="0">
                        <a:latin typeface="Calibri"/>
                        <a:ea typeface="Calibri"/>
                        <a:cs typeface="Times New Roman"/>
                      </a:endParaRPr>
                    </a:p>
                  </a:txBody>
                  <a:tcPr marL="68580" marR="68580" marT="0" marB="0" anchor="b"/>
                </a:tc>
              </a:tr>
              <a:tr h="274320">
                <a:tc>
                  <a:txBody>
                    <a:bodyPr/>
                    <a:lstStyle/>
                    <a:p>
                      <a:pPr marL="0" marR="0" algn="l">
                        <a:lnSpc>
                          <a:spcPct val="115000"/>
                        </a:lnSpc>
                        <a:spcBef>
                          <a:spcPts val="0"/>
                        </a:spcBef>
                        <a:spcAft>
                          <a:spcPts val="0"/>
                        </a:spcAft>
                      </a:pPr>
                      <a:r>
                        <a:rPr lang="en-US" sz="1400" dirty="0"/>
                        <a:t>Shawn Ryster</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$5,760.00</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$11,520.00</a:t>
                      </a:r>
                      <a:endParaRPr lang="en-US" sz="1400" dirty="0">
                        <a:latin typeface="Calibri"/>
                        <a:ea typeface="Calibri"/>
                        <a:cs typeface="Times New Roman"/>
                      </a:endParaRPr>
                    </a:p>
                  </a:txBody>
                  <a:tcPr marL="68580" marR="68580" marT="0" marB="0" anchor="b"/>
                </a:tc>
              </a:tr>
            </a:tbl>
          </a:graphicData>
        </a:graphic>
      </p:graphicFrame>
      <p:graphicFrame>
        <p:nvGraphicFramePr>
          <p:cNvPr id="5" name="Table 4"/>
          <p:cNvGraphicFramePr>
            <a:graphicFrameLocks noGrp="1"/>
          </p:cNvGraphicFramePr>
          <p:nvPr/>
        </p:nvGraphicFramePr>
        <p:xfrm>
          <a:off x="2895600" y="5715000"/>
          <a:ext cx="2848238" cy="595884"/>
        </p:xfrm>
        <a:graphic>
          <a:graphicData uri="http://schemas.openxmlformats.org/drawingml/2006/table">
            <a:tbl>
              <a:tblPr firstRow="1" bandRow="1">
                <a:tableStyleId>{6E25E649-3F16-4E02-A733-19D2CDBF48F0}</a:tableStyleId>
              </a:tblPr>
              <a:tblGrid>
                <a:gridCol w="1830451"/>
                <a:gridCol w="1017787"/>
              </a:tblGrid>
              <a:tr h="266700">
                <a:tc gridSpan="2">
                  <a:txBody>
                    <a:bodyPr/>
                    <a:lstStyle/>
                    <a:p>
                      <a:pPr marL="0" marR="0">
                        <a:lnSpc>
                          <a:spcPct val="115000"/>
                        </a:lnSpc>
                        <a:spcBef>
                          <a:spcPts val="0"/>
                        </a:spcBef>
                        <a:spcAft>
                          <a:spcPts val="0"/>
                        </a:spcAft>
                      </a:pPr>
                      <a:r>
                        <a:rPr lang="en-US" sz="2000" dirty="0"/>
                        <a:t>Overhead (45%)</a:t>
                      </a:r>
                      <a:endParaRPr lang="en-US" sz="2000" dirty="0">
                        <a:latin typeface="Calibri"/>
                        <a:ea typeface="Calibri"/>
                        <a:cs typeface="Times New Roman"/>
                      </a:endParaRPr>
                    </a:p>
                  </a:txBody>
                  <a:tcPr marL="68580" marR="68580" marT="0" marB="0" anchor="ctr"/>
                </a:tc>
                <a:tc hMerge="1">
                  <a:txBody>
                    <a:bodyPr/>
                    <a:lstStyle/>
                    <a:p>
                      <a:pPr>
                        <a:lnSpc>
                          <a:spcPct val="115000"/>
                        </a:lnSpc>
                      </a:pPr>
                      <a:endParaRPr lang="en-US" sz="1100" dirty="0">
                        <a:latin typeface="Calibri"/>
                        <a:ea typeface="Times New Roman"/>
                        <a:cs typeface="Times New Roman"/>
                      </a:endParaRPr>
                    </a:p>
                  </a:txBody>
                  <a:tcPr marL="68580" marR="68580" marT="0" marB="0" anchor="ctr"/>
                </a:tc>
              </a:tr>
              <a:tr h="209550">
                <a:tc>
                  <a:txBody>
                    <a:bodyPr/>
                    <a:lstStyle/>
                    <a:p>
                      <a:pPr marL="0" marR="0">
                        <a:lnSpc>
                          <a:spcPct val="115000"/>
                        </a:lnSpc>
                        <a:spcBef>
                          <a:spcPts val="0"/>
                        </a:spcBef>
                        <a:spcAft>
                          <a:spcPts val="0"/>
                        </a:spcAft>
                      </a:pPr>
                      <a:r>
                        <a:rPr lang="en-US" sz="1400" dirty="0"/>
                        <a:t>Personnel + Expenses</a:t>
                      </a:r>
                      <a:endParaRPr lang="en-US" sz="1400" dirty="0">
                        <a:latin typeface="Calibri"/>
                        <a:ea typeface="Calibri"/>
                        <a:cs typeface="Times New Roman"/>
                      </a:endParaRPr>
                    </a:p>
                  </a:txBody>
                  <a:tcPr marL="68580" marR="68580" marT="0" marB="0" anchor="ctr"/>
                </a:tc>
                <a:tc>
                  <a:txBody>
                    <a:bodyPr/>
                    <a:lstStyle/>
                    <a:p>
                      <a:pPr marL="0" marR="0" algn="r">
                        <a:lnSpc>
                          <a:spcPct val="115000"/>
                        </a:lnSpc>
                        <a:spcBef>
                          <a:spcPts val="0"/>
                        </a:spcBef>
                        <a:spcAft>
                          <a:spcPts val="0"/>
                        </a:spcAft>
                      </a:pPr>
                      <a:r>
                        <a:rPr lang="en-US" sz="1400" dirty="0"/>
                        <a:t>$86,635.00</a:t>
                      </a:r>
                      <a:endParaRPr lang="en-US" sz="1400" dirty="0">
                        <a:latin typeface="Calibri"/>
                        <a:ea typeface="Calibri"/>
                        <a:cs typeface="Times New Roman"/>
                      </a:endParaRPr>
                    </a:p>
                  </a:txBody>
                  <a:tcPr marL="68580" marR="68580" marT="0" marB="0" anchor="ctr"/>
                </a:tc>
              </a:tr>
            </a:tbl>
          </a:graphicData>
        </a:graphic>
      </p:graphicFrame>
      <p:graphicFrame>
        <p:nvGraphicFramePr>
          <p:cNvPr id="6" name="Table 5"/>
          <p:cNvGraphicFramePr>
            <a:graphicFrameLocks noGrp="1"/>
          </p:cNvGraphicFramePr>
          <p:nvPr/>
        </p:nvGraphicFramePr>
        <p:xfrm>
          <a:off x="1" y="5029200"/>
          <a:ext cx="9143999" cy="280416"/>
        </p:xfrm>
        <a:graphic>
          <a:graphicData uri="http://schemas.openxmlformats.org/drawingml/2006/table">
            <a:tbl>
              <a:tblPr firstRow="1" bandRow="1">
                <a:tableStyleId>{6E25E649-3F16-4E02-A733-19D2CDBF48F0}</a:tableStyleId>
              </a:tblPr>
              <a:tblGrid>
                <a:gridCol w="1405606"/>
                <a:gridCol w="1131050"/>
                <a:gridCol w="1715973"/>
                <a:gridCol w="1571856"/>
                <a:gridCol w="1733607"/>
                <a:gridCol w="1585907"/>
              </a:tblGrid>
              <a:tr h="231592">
                <a:tc>
                  <a:txBody>
                    <a:bodyPr/>
                    <a:lstStyle/>
                    <a:p>
                      <a:pPr marL="0" marR="0" algn="l">
                        <a:lnSpc>
                          <a:spcPct val="115000"/>
                        </a:lnSpc>
                        <a:spcBef>
                          <a:spcPts val="0"/>
                        </a:spcBef>
                        <a:spcAft>
                          <a:spcPts val="0"/>
                        </a:spcAft>
                      </a:pPr>
                      <a:r>
                        <a:rPr lang="en-US" sz="1600" dirty="0"/>
                        <a:t>Team Total</a:t>
                      </a:r>
                      <a:endParaRPr lang="en-US" sz="16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t>84</a:t>
                      </a:r>
                      <a:endParaRPr lang="en-US" sz="16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t>$210.00</a:t>
                      </a:r>
                      <a:endParaRPr lang="en-US" sz="16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t>$2,520.00</a:t>
                      </a:r>
                      <a:endParaRPr lang="en-US" sz="16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t>$40,320.00</a:t>
                      </a:r>
                      <a:endParaRPr lang="en-US" sz="16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t>$80,640.00</a:t>
                      </a:r>
                      <a:endParaRPr lang="en-US" sz="1600" dirty="0">
                        <a:latin typeface="Calibri"/>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Budget cont.</a:t>
            </a:r>
            <a:endParaRPr lang="en-US" dirty="0"/>
          </a:p>
        </p:txBody>
      </p:sp>
      <p:graphicFrame>
        <p:nvGraphicFramePr>
          <p:cNvPr id="6" name="Table 5"/>
          <p:cNvGraphicFramePr>
            <a:graphicFrameLocks noGrp="1"/>
          </p:cNvGraphicFramePr>
          <p:nvPr/>
        </p:nvGraphicFramePr>
        <p:xfrm>
          <a:off x="0" y="6324600"/>
          <a:ext cx="5486400" cy="393192"/>
        </p:xfrm>
        <a:graphic>
          <a:graphicData uri="http://schemas.openxmlformats.org/drawingml/2006/table">
            <a:tbl>
              <a:tblPr firstRow="1" bandRow="1">
                <a:tableStyleId>{6E25E649-3F16-4E02-A733-19D2CDBF48F0}</a:tableStyleId>
              </a:tblPr>
              <a:tblGrid>
                <a:gridCol w="2357494"/>
                <a:gridCol w="3128906"/>
              </a:tblGrid>
              <a:tr h="393192">
                <a:tc>
                  <a:txBody>
                    <a:bodyPr/>
                    <a:lstStyle/>
                    <a:p>
                      <a:pPr marL="0" marR="0">
                        <a:lnSpc>
                          <a:spcPct val="115000"/>
                        </a:lnSpc>
                        <a:spcBef>
                          <a:spcPts val="0"/>
                        </a:spcBef>
                        <a:spcAft>
                          <a:spcPts val="0"/>
                        </a:spcAft>
                      </a:pPr>
                      <a:r>
                        <a:rPr lang="en-US" sz="2000" dirty="0" smtClean="0"/>
                        <a:t>Total Expenses</a:t>
                      </a:r>
                      <a:endParaRPr lang="en-US" sz="20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t>$5,995.00</a:t>
                      </a:r>
                      <a:endParaRPr lang="en-US" sz="2000" dirty="0">
                        <a:latin typeface="Calibri"/>
                        <a:ea typeface="Calibri"/>
                        <a:cs typeface="Times New Roman"/>
                      </a:endParaRPr>
                    </a:p>
                  </a:txBody>
                  <a:tcPr marL="68580" marR="68580" marT="0" marB="0" anchor="b"/>
                </a:tc>
              </a:tr>
            </a:tbl>
          </a:graphicData>
        </a:graphic>
      </p:graphicFrame>
      <p:graphicFrame>
        <p:nvGraphicFramePr>
          <p:cNvPr id="10" name="Table 9"/>
          <p:cNvGraphicFramePr>
            <a:graphicFrameLocks noGrp="1"/>
          </p:cNvGraphicFramePr>
          <p:nvPr/>
        </p:nvGraphicFramePr>
        <p:xfrm>
          <a:off x="0" y="1752600"/>
          <a:ext cx="5486400" cy="4629912"/>
        </p:xfrm>
        <a:graphic>
          <a:graphicData uri="http://schemas.openxmlformats.org/drawingml/2006/table">
            <a:tbl>
              <a:tblPr firstRow="1" bandRow="1">
                <a:tableStyleId>{6E25E649-3F16-4E02-A733-19D2CDBF48F0}</a:tableStyleId>
              </a:tblPr>
              <a:tblGrid>
                <a:gridCol w="1838845"/>
                <a:gridCol w="913676"/>
                <a:gridCol w="163453"/>
                <a:gridCol w="1669583"/>
                <a:gridCol w="900843"/>
              </a:tblGrid>
              <a:tr h="502920">
                <a:tc gridSpan="5">
                  <a:txBody>
                    <a:bodyPr/>
                    <a:lstStyle/>
                    <a:p>
                      <a:pPr marL="0" marR="0" algn="l">
                        <a:lnSpc>
                          <a:spcPct val="115000"/>
                        </a:lnSpc>
                        <a:spcBef>
                          <a:spcPts val="0"/>
                        </a:spcBef>
                        <a:spcAft>
                          <a:spcPts val="0"/>
                        </a:spcAft>
                      </a:pPr>
                      <a:r>
                        <a:rPr lang="en-US" sz="2000" dirty="0"/>
                        <a:t>Expenses</a:t>
                      </a:r>
                      <a:endParaRPr lang="en-US" sz="2000" dirty="0">
                        <a:latin typeface="Calibri"/>
                        <a:ea typeface="Calibri"/>
                        <a:cs typeface="Times New Roman"/>
                      </a:endParaRPr>
                    </a:p>
                  </a:txBody>
                  <a:tcPr marL="68580" marR="68580" marT="0" marB="0" anchor="b"/>
                </a:tc>
                <a:tc hMerge="1">
                  <a:txBody>
                    <a:bodyPr/>
                    <a:lstStyle/>
                    <a:p>
                      <a:pPr algn="l">
                        <a:lnSpc>
                          <a:spcPct val="115000"/>
                        </a:lnSpc>
                      </a:pPr>
                      <a:endParaRPr lang="en-US" sz="1100" dirty="0">
                        <a:latin typeface="Calibri"/>
                        <a:ea typeface="Times New Roman"/>
                        <a:cs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100" dirty="0">
                        <a:solidFill>
                          <a:srgbClr val="000000"/>
                        </a:solidFill>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100" dirty="0">
                        <a:solidFill>
                          <a:srgbClr val="000000"/>
                        </a:solidFill>
                        <a:latin typeface="Calibri"/>
                        <a:ea typeface="Times New Roman"/>
                        <a:cs typeface="Calibri"/>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100" dirty="0">
                        <a:solidFill>
                          <a:srgbClr val="000000"/>
                        </a:solidFill>
                        <a:latin typeface="Calibri"/>
                        <a:ea typeface="Times New Roman"/>
                        <a:cs typeface="Calibri"/>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192">
                <a:tc>
                  <a:txBody>
                    <a:bodyPr/>
                    <a:lstStyle/>
                    <a:p>
                      <a:pPr marL="0" marR="0" algn="l">
                        <a:lnSpc>
                          <a:spcPct val="115000"/>
                        </a:lnSpc>
                        <a:spcBef>
                          <a:spcPts val="0"/>
                        </a:spcBef>
                        <a:spcAft>
                          <a:spcPts val="0"/>
                        </a:spcAft>
                      </a:pPr>
                      <a:r>
                        <a:rPr lang="en-US" sz="1400" u="sng" dirty="0"/>
                        <a:t>Mechanical Expenses</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400" u="sng" dirty="0"/>
                        <a:t>Amount</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400" u="sng" dirty="0"/>
                        <a:t>Electrical Expenses</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400" u="sng" dirty="0"/>
                        <a:t>Amount</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dirty="0"/>
                        <a:t>Bearings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$500.00</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Ribbon Wire</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$100.00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dirty="0"/>
                        <a:t>Chain/Belt</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$200.00</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Solar cell Solder</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$90.00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dirty="0"/>
                        <a:t>Labor to machine parts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$2,000.00</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Solder Irons x2 </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$120.00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dirty="0"/>
                        <a:t>Nuts, Bolts, Screws, Washers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$300.00</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Solder Iron Tips x 4</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$40.00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dirty="0"/>
                        <a:t>Hinges/latches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$600.00</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Mounting Tape</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$100.00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dirty="0"/>
                        <a:t>Rods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$300.00</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Wire</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$125.00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dirty="0"/>
                        <a:t>Extra/Spare Parts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$600.00</a:t>
                      </a:r>
                      <a:endParaRPr lang="en-US" sz="1400"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Connectors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$20.00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endParaRPr lang="en-US" sz="1400" b="1"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endParaRPr lang="en-US" sz="1400" b="1"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solidFill>
                          <a:srgbClr val="000000"/>
                        </a:solidFill>
                        <a:latin typeface="Calibri"/>
                        <a:ea typeface="Times New Roman"/>
                        <a:cs typeface="Calibri"/>
                      </a:endParaRPr>
                    </a:p>
                  </a:txBody>
                  <a:tcPr marL="68580" marR="68580" marT="0" marB="0"/>
                </a:tc>
                <a:tc>
                  <a:txBody>
                    <a:bodyPr/>
                    <a:lstStyle/>
                    <a:p>
                      <a:pPr marL="0" marR="0" algn="l">
                        <a:lnSpc>
                          <a:spcPct val="115000"/>
                        </a:lnSpc>
                        <a:spcBef>
                          <a:spcPts val="0"/>
                        </a:spcBef>
                        <a:spcAft>
                          <a:spcPts val="0"/>
                        </a:spcAft>
                      </a:pPr>
                      <a:r>
                        <a:rPr lang="en-US" sz="1400" dirty="0"/>
                        <a:t>PV cell protection</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$800.00</a:t>
                      </a:r>
                      <a:endParaRPr lang="en-US" sz="1400" dirty="0">
                        <a:latin typeface="Calibri"/>
                        <a:ea typeface="Calibri"/>
                        <a:cs typeface="Times New Roman"/>
                      </a:endParaRPr>
                    </a:p>
                  </a:txBody>
                  <a:tcPr marL="68580" marR="68580" marT="0" marB="0" anchor="b"/>
                </a:tc>
              </a:tr>
              <a:tr h="393192">
                <a:tc>
                  <a:txBody>
                    <a:bodyPr/>
                    <a:lstStyle/>
                    <a:p>
                      <a:pPr marL="0" marR="0" algn="l">
                        <a:lnSpc>
                          <a:spcPct val="115000"/>
                        </a:lnSpc>
                        <a:spcBef>
                          <a:spcPts val="0"/>
                        </a:spcBef>
                        <a:spcAft>
                          <a:spcPts val="0"/>
                        </a:spcAft>
                      </a:pPr>
                      <a:r>
                        <a:rPr lang="en-US" sz="1400" b="1" dirty="0"/>
                        <a:t>Sub Total</a:t>
                      </a:r>
                      <a:endParaRPr lang="en-US" sz="1400" b="1"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b="1" dirty="0"/>
                        <a:t>$4,500.00</a:t>
                      </a:r>
                      <a:endParaRPr lang="en-US" sz="1400" b="1" dirty="0">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endParaRPr lang="en-US" sz="1400"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400" b="1" dirty="0"/>
                        <a:t>Sub Total</a:t>
                      </a:r>
                      <a:endParaRPr lang="en-US" sz="1400" b="1"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b="1" dirty="0"/>
                        <a:t>$1,495.00</a:t>
                      </a:r>
                      <a:endParaRPr lang="en-US" sz="1400" b="1" dirty="0">
                        <a:latin typeface="Calibri"/>
                        <a:ea typeface="Calibri"/>
                        <a:cs typeface="Times New Roman"/>
                      </a:endParaRPr>
                    </a:p>
                  </a:txBody>
                  <a:tcPr marL="68580" marR="68580" marT="0" marB="0" anchor="b"/>
                </a:tc>
              </a:tr>
            </a:tbl>
          </a:graphicData>
        </a:graphic>
      </p:graphicFrame>
      <p:graphicFrame>
        <p:nvGraphicFramePr>
          <p:cNvPr id="11" name="Table 10"/>
          <p:cNvGraphicFramePr>
            <a:graphicFrameLocks noGrp="1"/>
          </p:cNvGraphicFramePr>
          <p:nvPr/>
        </p:nvGraphicFramePr>
        <p:xfrm>
          <a:off x="5486400" y="1752600"/>
          <a:ext cx="3657600" cy="3352798"/>
        </p:xfrm>
        <a:graphic>
          <a:graphicData uri="http://schemas.openxmlformats.org/drawingml/2006/table">
            <a:tbl>
              <a:tblPr firstRow="1" bandRow="1">
                <a:tableStyleId>{6E25E649-3F16-4E02-A733-19D2CDBF48F0}</a:tableStyleId>
              </a:tblPr>
              <a:tblGrid>
                <a:gridCol w="2660451"/>
                <a:gridCol w="997149"/>
              </a:tblGrid>
              <a:tr h="502588">
                <a:tc gridSpan="2">
                  <a:txBody>
                    <a:bodyPr/>
                    <a:lstStyle/>
                    <a:p>
                      <a:pPr marL="0" marR="0">
                        <a:lnSpc>
                          <a:spcPct val="115000"/>
                        </a:lnSpc>
                        <a:spcBef>
                          <a:spcPts val="0"/>
                        </a:spcBef>
                        <a:spcAft>
                          <a:spcPts val="0"/>
                        </a:spcAft>
                      </a:pPr>
                      <a:r>
                        <a:rPr lang="en-US" sz="2000" dirty="0"/>
                        <a:t>Equipment</a:t>
                      </a:r>
                      <a:endParaRPr lang="en-US" sz="2000" dirty="0">
                        <a:latin typeface="Calibri"/>
                        <a:ea typeface="Calibri"/>
                        <a:cs typeface="Times New Roman"/>
                      </a:endParaRPr>
                    </a:p>
                  </a:txBody>
                  <a:tcPr marL="68580" marR="68580" marT="0" marB="0" anchor="b"/>
                </a:tc>
                <a:tc hMerge="1">
                  <a:txBody>
                    <a:bodyPr/>
                    <a:lstStyle/>
                    <a:p>
                      <a:pPr>
                        <a:lnSpc>
                          <a:spcPct val="115000"/>
                        </a:lnSpc>
                      </a:pPr>
                      <a:endParaRPr lang="en-US" sz="1100" dirty="0">
                        <a:latin typeface="Calibri"/>
                        <a:ea typeface="Times New Roman"/>
                        <a:cs typeface="Times New Roman"/>
                      </a:endParaRPr>
                    </a:p>
                  </a:txBody>
                  <a:tcPr marL="68580" marR="68580" marT="0" marB="0" anchor="b"/>
                </a:tc>
              </a:tr>
              <a:tr h="394892">
                <a:tc>
                  <a:txBody>
                    <a:bodyPr/>
                    <a:lstStyle/>
                    <a:p>
                      <a:pPr>
                        <a:lnSpc>
                          <a:spcPct val="115000"/>
                        </a:lnSpc>
                      </a:pPr>
                      <a:r>
                        <a:rPr lang="en-US" sz="1400" u="sng" dirty="0" smtClean="0"/>
                        <a:t>ITEM</a:t>
                      </a:r>
                      <a:endParaRPr lang="en-US" sz="1400" dirty="0">
                        <a:latin typeface="Calibri"/>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400" u="sng" dirty="0"/>
                        <a:t>Amount</a:t>
                      </a:r>
                      <a:endParaRPr lang="en-US" sz="1400" dirty="0">
                        <a:latin typeface="Calibri"/>
                        <a:ea typeface="Calibri"/>
                        <a:cs typeface="Times New Roman"/>
                      </a:endParaRPr>
                    </a:p>
                  </a:txBody>
                  <a:tcPr marL="68580" marR="68580" marT="0" marB="0" anchor="b"/>
                </a:tc>
              </a:tr>
              <a:tr h="394892">
                <a:tc>
                  <a:txBody>
                    <a:bodyPr/>
                    <a:lstStyle/>
                    <a:p>
                      <a:pPr marL="0" marR="0">
                        <a:lnSpc>
                          <a:spcPct val="115000"/>
                        </a:lnSpc>
                        <a:spcBef>
                          <a:spcPts val="0"/>
                        </a:spcBef>
                        <a:spcAft>
                          <a:spcPts val="0"/>
                        </a:spcAft>
                      </a:pPr>
                      <a:r>
                        <a:rPr lang="en-US" sz="1400" dirty="0"/>
                        <a:t>Materials</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$2,500.00</a:t>
                      </a:r>
                      <a:endParaRPr lang="en-US" sz="1400" dirty="0">
                        <a:latin typeface="Calibri"/>
                        <a:ea typeface="Calibri"/>
                        <a:cs typeface="Times New Roman"/>
                      </a:endParaRPr>
                    </a:p>
                  </a:txBody>
                  <a:tcPr marL="68580" marR="68580" marT="0" marB="0" anchor="b"/>
                </a:tc>
              </a:tr>
              <a:tr h="394892">
                <a:tc>
                  <a:txBody>
                    <a:bodyPr/>
                    <a:lstStyle/>
                    <a:p>
                      <a:pPr marL="0" marR="0">
                        <a:lnSpc>
                          <a:spcPct val="115000"/>
                        </a:lnSpc>
                        <a:spcBef>
                          <a:spcPts val="0"/>
                        </a:spcBef>
                        <a:spcAft>
                          <a:spcPts val="0"/>
                        </a:spcAft>
                      </a:pPr>
                      <a:r>
                        <a:rPr lang="en-US" sz="1400" dirty="0"/>
                        <a:t>Electric Motor</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$2,000.00</a:t>
                      </a:r>
                      <a:endParaRPr lang="en-US" sz="1400" dirty="0">
                        <a:latin typeface="Calibri"/>
                        <a:ea typeface="Calibri"/>
                        <a:cs typeface="Times New Roman"/>
                      </a:endParaRPr>
                    </a:p>
                  </a:txBody>
                  <a:tcPr marL="68580" marR="68580" marT="0" marB="0" anchor="b"/>
                </a:tc>
              </a:tr>
              <a:tr h="394892">
                <a:tc>
                  <a:txBody>
                    <a:bodyPr/>
                    <a:lstStyle/>
                    <a:p>
                      <a:pPr marL="0" marR="0">
                        <a:lnSpc>
                          <a:spcPct val="115000"/>
                        </a:lnSpc>
                        <a:spcBef>
                          <a:spcPts val="0"/>
                        </a:spcBef>
                        <a:spcAft>
                          <a:spcPts val="0"/>
                        </a:spcAft>
                      </a:pPr>
                      <a:r>
                        <a:rPr lang="en-US" sz="1400" dirty="0"/>
                        <a:t>Bubble fabrication and delivery</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$2,000.00</a:t>
                      </a:r>
                      <a:endParaRPr lang="en-US" sz="1400" dirty="0">
                        <a:latin typeface="Calibri"/>
                        <a:ea typeface="Calibri"/>
                        <a:cs typeface="Times New Roman"/>
                      </a:endParaRPr>
                    </a:p>
                  </a:txBody>
                  <a:tcPr marL="68580" marR="68580" marT="0" marB="0" anchor="b"/>
                </a:tc>
              </a:tr>
              <a:tr h="394892">
                <a:tc>
                  <a:txBody>
                    <a:bodyPr/>
                    <a:lstStyle/>
                    <a:p>
                      <a:pPr marL="0" marR="0">
                        <a:lnSpc>
                          <a:spcPct val="115000"/>
                        </a:lnSpc>
                        <a:spcBef>
                          <a:spcPts val="0"/>
                        </a:spcBef>
                        <a:spcAft>
                          <a:spcPts val="0"/>
                        </a:spcAft>
                      </a:pPr>
                      <a:r>
                        <a:rPr lang="en-US" sz="1400" dirty="0"/>
                        <a:t>Rear suspension/Motor Mount</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$1,500.00</a:t>
                      </a:r>
                      <a:endParaRPr lang="en-US" sz="1400" dirty="0">
                        <a:latin typeface="Calibri"/>
                        <a:ea typeface="Calibri"/>
                        <a:cs typeface="Times New Roman"/>
                      </a:endParaRPr>
                    </a:p>
                  </a:txBody>
                  <a:tcPr marL="68580" marR="68580" marT="0" marB="0" anchor="b"/>
                </a:tc>
              </a:tr>
              <a:tr h="394892">
                <a:tc>
                  <a:txBody>
                    <a:bodyPr/>
                    <a:lstStyle/>
                    <a:p>
                      <a:pPr marL="0" marR="0">
                        <a:lnSpc>
                          <a:spcPct val="115000"/>
                        </a:lnSpc>
                        <a:spcBef>
                          <a:spcPts val="0"/>
                        </a:spcBef>
                        <a:spcAft>
                          <a:spcPts val="0"/>
                        </a:spcAft>
                      </a:pPr>
                      <a:r>
                        <a:rPr lang="en-US" sz="1400" dirty="0"/>
                        <a:t>MPPT</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$1,500.00</a:t>
                      </a:r>
                      <a:endParaRPr lang="en-US" sz="1400" dirty="0">
                        <a:latin typeface="Calibri"/>
                        <a:ea typeface="Calibri"/>
                        <a:cs typeface="Times New Roman"/>
                      </a:endParaRPr>
                    </a:p>
                  </a:txBody>
                  <a:tcPr marL="68580" marR="68580" marT="0" marB="0" anchor="b"/>
                </a:tc>
              </a:tr>
              <a:tr h="480858">
                <a:tc>
                  <a:txBody>
                    <a:bodyPr/>
                    <a:lstStyle/>
                    <a:p>
                      <a:pPr marL="0" marR="0">
                        <a:lnSpc>
                          <a:spcPct val="115000"/>
                        </a:lnSpc>
                        <a:spcBef>
                          <a:spcPts val="0"/>
                        </a:spcBef>
                        <a:spcAft>
                          <a:spcPts val="0"/>
                        </a:spcAft>
                      </a:pPr>
                      <a:r>
                        <a:rPr lang="en-US" sz="1400" dirty="0"/>
                        <a:t>Motor Controller</a:t>
                      </a:r>
                      <a:endParaRPr lang="en-US" sz="14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t>$1,500.00</a:t>
                      </a:r>
                      <a:endParaRPr lang="en-US" sz="1400" dirty="0">
                        <a:latin typeface="Calibri"/>
                        <a:ea typeface="Calibri"/>
                        <a:cs typeface="Times New Roman"/>
                      </a:endParaRPr>
                    </a:p>
                  </a:txBody>
                  <a:tcPr marL="68580" marR="68580" marT="0" marB="0" anchor="b"/>
                </a:tc>
              </a:tr>
            </a:tbl>
          </a:graphicData>
        </a:graphic>
      </p:graphicFrame>
      <p:cxnSp>
        <p:nvCxnSpPr>
          <p:cNvPr id="13" name="Straight Connector 12"/>
          <p:cNvCxnSpPr/>
          <p:nvPr/>
        </p:nvCxnSpPr>
        <p:spPr>
          <a:xfrm>
            <a:off x="5486400" y="1752600"/>
            <a:ext cx="0" cy="495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5486401" y="5105400"/>
          <a:ext cx="3657600" cy="393192"/>
        </p:xfrm>
        <a:graphic>
          <a:graphicData uri="http://schemas.openxmlformats.org/drawingml/2006/table">
            <a:tbl>
              <a:tblPr firstRow="1" bandRow="1">
                <a:tableStyleId>{6E25E649-3F16-4E02-A733-19D2CDBF48F0}</a:tableStyleId>
              </a:tblPr>
              <a:tblGrid>
                <a:gridCol w="2362201"/>
                <a:gridCol w="1295399"/>
              </a:tblGrid>
              <a:tr h="393192">
                <a:tc>
                  <a:txBody>
                    <a:bodyPr/>
                    <a:lstStyle/>
                    <a:p>
                      <a:pPr marL="0" marR="0">
                        <a:lnSpc>
                          <a:spcPct val="115000"/>
                        </a:lnSpc>
                        <a:spcBef>
                          <a:spcPts val="0"/>
                        </a:spcBef>
                        <a:spcAft>
                          <a:spcPts val="0"/>
                        </a:spcAft>
                      </a:pPr>
                      <a:r>
                        <a:rPr lang="en-US" sz="2000" dirty="0" smtClean="0"/>
                        <a:t>Total Equipment</a:t>
                      </a:r>
                      <a:endParaRPr lang="en-US" sz="20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t>$9,500.00</a:t>
                      </a:r>
                      <a:endParaRPr lang="en-US" sz="2000" dirty="0">
                        <a:latin typeface="Calibri"/>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Electrical </a:t>
            </a:r>
            <a:endParaRPr lang="en-US" dirty="0"/>
          </a:p>
        </p:txBody>
      </p:sp>
      <p:graphicFrame>
        <p:nvGraphicFramePr>
          <p:cNvPr id="5" name="Table 4"/>
          <p:cNvGraphicFramePr>
            <a:graphicFrameLocks noGrp="1"/>
          </p:cNvGraphicFramePr>
          <p:nvPr/>
        </p:nvGraphicFramePr>
        <p:xfrm>
          <a:off x="381000" y="1905000"/>
          <a:ext cx="8305800" cy="4450080"/>
        </p:xfrm>
        <a:graphic>
          <a:graphicData uri="http://schemas.openxmlformats.org/drawingml/2006/table">
            <a:tbl>
              <a:tblPr firstRow="1" bandRow="1">
                <a:tableStyleId>{5C22544A-7EE6-4342-B048-85BDC9FD1C3A}</a:tableStyleId>
              </a:tblPr>
              <a:tblGrid>
                <a:gridCol w="4451160"/>
                <a:gridCol w="3854640"/>
              </a:tblGrid>
              <a:tr h="370840">
                <a:tc>
                  <a:txBody>
                    <a:bodyPr/>
                    <a:lstStyle/>
                    <a:p>
                      <a:r>
                        <a:rPr lang="en-US" dirty="0" smtClean="0"/>
                        <a:t>Major</a:t>
                      </a:r>
                      <a:r>
                        <a:rPr lang="en-US" baseline="0" dirty="0" smtClean="0"/>
                        <a:t> Milestone</a:t>
                      </a:r>
                      <a:endParaRPr lang="en-US" dirty="0"/>
                    </a:p>
                  </a:txBody>
                  <a:tcPr/>
                </a:tc>
                <a:tc>
                  <a:txBody>
                    <a:bodyPr/>
                    <a:lstStyle/>
                    <a:p>
                      <a:r>
                        <a:rPr lang="en-US" dirty="0" smtClean="0"/>
                        <a:t>Estimated</a:t>
                      </a:r>
                      <a:r>
                        <a:rPr lang="en-US" baseline="0" dirty="0" smtClean="0"/>
                        <a:t> Task Completion</a:t>
                      </a:r>
                      <a:endParaRPr lang="en-US" dirty="0"/>
                    </a:p>
                  </a:txBody>
                  <a:tcPr/>
                </a:tc>
              </a:tr>
              <a:tr h="370840">
                <a:tc>
                  <a:txBody>
                    <a:bodyPr/>
                    <a:lstStyle/>
                    <a:p>
                      <a:r>
                        <a:rPr lang="en-US" dirty="0" smtClean="0"/>
                        <a:t>PV Array</a:t>
                      </a:r>
                      <a:r>
                        <a:rPr lang="en-US" baseline="0" dirty="0" smtClean="0"/>
                        <a:t> Research</a:t>
                      </a:r>
                      <a:endParaRPr lang="en-US" dirty="0"/>
                    </a:p>
                  </a:txBody>
                  <a:tcPr/>
                </a:tc>
                <a:tc>
                  <a:txBody>
                    <a:bodyPr/>
                    <a:lstStyle/>
                    <a:p>
                      <a:pPr algn="r"/>
                      <a:r>
                        <a:rPr lang="en-US" dirty="0" smtClean="0"/>
                        <a:t>11/1/2011</a:t>
                      </a:r>
                      <a:endParaRPr lang="en-US" dirty="0"/>
                    </a:p>
                  </a:txBody>
                  <a:tcPr/>
                </a:tc>
              </a:tr>
              <a:tr h="370840">
                <a:tc>
                  <a:txBody>
                    <a:bodyPr/>
                    <a:lstStyle/>
                    <a:p>
                      <a:r>
                        <a:rPr lang="en-US" dirty="0" smtClean="0"/>
                        <a:t>PV Array Mounting</a:t>
                      </a:r>
                      <a:endParaRPr lang="en-US" dirty="0"/>
                    </a:p>
                  </a:txBody>
                  <a:tcPr/>
                </a:tc>
                <a:tc>
                  <a:txBody>
                    <a:bodyPr/>
                    <a:lstStyle/>
                    <a:p>
                      <a:pPr algn="r"/>
                      <a:r>
                        <a:rPr lang="en-US" dirty="0" smtClean="0"/>
                        <a:t>1/4/12</a:t>
                      </a:r>
                      <a:endParaRPr lang="en-US" dirty="0"/>
                    </a:p>
                  </a:txBody>
                  <a:tcPr/>
                </a:tc>
              </a:tr>
              <a:tr h="370840">
                <a:tc>
                  <a:txBody>
                    <a:bodyPr/>
                    <a:lstStyle/>
                    <a:p>
                      <a:r>
                        <a:rPr lang="en-US" dirty="0" smtClean="0"/>
                        <a:t>PV System</a:t>
                      </a:r>
                      <a:r>
                        <a:rPr lang="en-US" baseline="0" dirty="0" smtClean="0"/>
                        <a:t> Test</a:t>
                      </a:r>
                      <a:endParaRPr lang="en-US" dirty="0"/>
                    </a:p>
                  </a:txBody>
                  <a:tcPr/>
                </a:tc>
                <a:tc>
                  <a:txBody>
                    <a:bodyPr/>
                    <a:lstStyle/>
                    <a:p>
                      <a:pPr algn="r"/>
                      <a:r>
                        <a:rPr lang="en-US" dirty="0" smtClean="0"/>
                        <a:t>3/26/12</a:t>
                      </a:r>
                      <a:endParaRPr lang="en-US" dirty="0"/>
                    </a:p>
                  </a:txBody>
                  <a:tcPr/>
                </a:tc>
              </a:tr>
              <a:tr h="370840">
                <a:tc>
                  <a:txBody>
                    <a:bodyPr/>
                    <a:lstStyle/>
                    <a:p>
                      <a:r>
                        <a:rPr lang="en-US" dirty="0" smtClean="0"/>
                        <a:t>Full</a:t>
                      </a:r>
                      <a:r>
                        <a:rPr lang="en-US" baseline="0" dirty="0" smtClean="0"/>
                        <a:t> PV Integration with Protection</a:t>
                      </a:r>
                      <a:endParaRPr lang="en-US" dirty="0"/>
                    </a:p>
                  </a:txBody>
                  <a:tcPr/>
                </a:tc>
                <a:tc>
                  <a:txBody>
                    <a:bodyPr/>
                    <a:lstStyle/>
                    <a:p>
                      <a:pPr algn="r"/>
                      <a:r>
                        <a:rPr lang="en-US" dirty="0" smtClean="0"/>
                        <a:t>4/12/12</a:t>
                      </a:r>
                      <a:endParaRPr lang="en-US" dirty="0"/>
                    </a:p>
                  </a:txBody>
                  <a:tcPr/>
                </a:tc>
              </a:tr>
              <a:tr h="370840">
                <a:tc>
                  <a:txBody>
                    <a:bodyPr/>
                    <a:lstStyle/>
                    <a:p>
                      <a:r>
                        <a:rPr lang="en-US" dirty="0" smtClean="0"/>
                        <a:t>MPPT Research/Design</a:t>
                      </a:r>
                      <a:endParaRPr lang="en-US" dirty="0"/>
                    </a:p>
                  </a:txBody>
                  <a:tcPr/>
                </a:tc>
                <a:tc>
                  <a:txBody>
                    <a:bodyPr/>
                    <a:lstStyle/>
                    <a:p>
                      <a:pPr algn="r"/>
                      <a:r>
                        <a:rPr lang="en-US" dirty="0" smtClean="0"/>
                        <a:t>12/7/11</a:t>
                      </a:r>
                      <a:endParaRPr lang="en-US" dirty="0"/>
                    </a:p>
                  </a:txBody>
                  <a:tcPr/>
                </a:tc>
              </a:tr>
              <a:tr h="370840">
                <a:tc>
                  <a:txBody>
                    <a:bodyPr/>
                    <a:lstStyle/>
                    <a:p>
                      <a:r>
                        <a:rPr lang="en-US" dirty="0" smtClean="0"/>
                        <a:t>MPPT Purchase/Assembly</a:t>
                      </a:r>
                      <a:endParaRPr lang="en-US" dirty="0"/>
                    </a:p>
                  </a:txBody>
                  <a:tcPr/>
                </a:tc>
                <a:tc>
                  <a:txBody>
                    <a:bodyPr/>
                    <a:lstStyle/>
                    <a:p>
                      <a:pPr algn="r"/>
                      <a:r>
                        <a:rPr lang="en-US" dirty="0" smtClean="0"/>
                        <a:t>1/30/11</a:t>
                      </a:r>
                      <a:endParaRPr lang="en-US" dirty="0"/>
                    </a:p>
                  </a:txBody>
                  <a:tcPr/>
                </a:tc>
              </a:tr>
              <a:tr h="370840">
                <a:tc>
                  <a:txBody>
                    <a:bodyPr/>
                    <a:lstStyle/>
                    <a:p>
                      <a:r>
                        <a:rPr lang="en-US" dirty="0" smtClean="0"/>
                        <a:t>MPPT Implementation/Testing</a:t>
                      </a:r>
                      <a:endParaRPr lang="en-US" dirty="0"/>
                    </a:p>
                  </a:txBody>
                  <a:tcPr/>
                </a:tc>
                <a:tc>
                  <a:txBody>
                    <a:bodyPr/>
                    <a:lstStyle/>
                    <a:p>
                      <a:pPr algn="r"/>
                      <a:r>
                        <a:rPr lang="en-US" dirty="0" smtClean="0"/>
                        <a:t>2/23/12</a:t>
                      </a:r>
                      <a:endParaRPr lang="en-US" dirty="0"/>
                    </a:p>
                  </a:txBody>
                  <a:tcPr/>
                </a:tc>
              </a:tr>
              <a:tr h="370840">
                <a:tc>
                  <a:txBody>
                    <a:bodyPr/>
                    <a:lstStyle/>
                    <a:p>
                      <a:r>
                        <a:rPr lang="en-US" dirty="0" smtClean="0"/>
                        <a:t>Motor Research</a:t>
                      </a:r>
                      <a:endParaRPr lang="en-US" dirty="0"/>
                    </a:p>
                  </a:txBody>
                  <a:tcPr/>
                </a:tc>
                <a:tc>
                  <a:txBody>
                    <a:bodyPr/>
                    <a:lstStyle/>
                    <a:p>
                      <a:pPr algn="r"/>
                      <a:r>
                        <a:rPr lang="en-US" dirty="0" smtClean="0"/>
                        <a:t>COMPLETED</a:t>
                      </a:r>
                      <a:endParaRPr lang="en-US" dirty="0"/>
                    </a:p>
                  </a:txBody>
                  <a:tcPr/>
                </a:tc>
              </a:tr>
              <a:tr h="370840">
                <a:tc>
                  <a:txBody>
                    <a:bodyPr/>
                    <a:lstStyle/>
                    <a:p>
                      <a:r>
                        <a:rPr lang="en-US" dirty="0" smtClean="0"/>
                        <a:t>Motor</a:t>
                      </a:r>
                      <a:r>
                        <a:rPr lang="en-US" baseline="0" dirty="0" smtClean="0"/>
                        <a:t> Purchase</a:t>
                      </a:r>
                      <a:endParaRPr lang="en-US" dirty="0"/>
                    </a:p>
                  </a:txBody>
                  <a:tcPr/>
                </a:tc>
                <a:tc>
                  <a:txBody>
                    <a:bodyPr/>
                    <a:lstStyle/>
                    <a:p>
                      <a:pPr algn="r"/>
                      <a:r>
                        <a:rPr lang="en-US" dirty="0" smtClean="0"/>
                        <a:t>11/15/11</a:t>
                      </a:r>
                      <a:endParaRPr lang="en-US" dirty="0"/>
                    </a:p>
                  </a:txBody>
                  <a:tcPr/>
                </a:tc>
              </a:tr>
              <a:tr h="370840">
                <a:tc>
                  <a:txBody>
                    <a:bodyPr/>
                    <a:lstStyle/>
                    <a:p>
                      <a:r>
                        <a:rPr lang="en-US" dirty="0" smtClean="0"/>
                        <a:t>Motor Installation</a:t>
                      </a:r>
                      <a:r>
                        <a:rPr lang="en-US" baseline="0" dirty="0" smtClean="0"/>
                        <a:t> </a:t>
                      </a:r>
                      <a:endParaRPr lang="en-US" dirty="0"/>
                    </a:p>
                  </a:txBody>
                  <a:tcPr/>
                </a:tc>
                <a:tc>
                  <a:txBody>
                    <a:bodyPr/>
                    <a:lstStyle/>
                    <a:p>
                      <a:pPr algn="r"/>
                      <a:r>
                        <a:rPr lang="en-US" dirty="0" smtClean="0"/>
                        <a:t>1/5/12</a:t>
                      </a:r>
                      <a:endParaRPr lang="en-US" dirty="0"/>
                    </a:p>
                  </a:txBody>
                  <a:tcPr/>
                </a:tc>
              </a:tr>
              <a:tr h="370840">
                <a:tc>
                  <a:txBody>
                    <a:bodyPr/>
                    <a:lstStyle/>
                    <a:p>
                      <a:r>
                        <a:rPr lang="en-US" dirty="0" smtClean="0"/>
                        <a:t>Motor</a:t>
                      </a:r>
                      <a:r>
                        <a:rPr lang="en-US" baseline="0" dirty="0" smtClean="0"/>
                        <a:t> Integration/Testing</a:t>
                      </a:r>
                      <a:endParaRPr lang="en-US" dirty="0"/>
                    </a:p>
                  </a:txBody>
                  <a:tcPr/>
                </a:tc>
                <a:tc>
                  <a:txBody>
                    <a:bodyPr/>
                    <a:lstStyle/>
                    <a:p>
                      <a:pPr algn="r"/>
                      <a:r>
                        <a:rPr lang="en-US" dirty="0" smtClean="0"/>
                        <a:t>4/12/12</a:t>
                      </a:r>
                      <a:endParaRPr lang="en-US"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Mechanical</a:t>
            </a:r>
            <a:endParaRPr lang="en-US" dirty="0"/>
          </a:p>
        </p:txBody>
      </p:sp>
      <p:graphicFrame>
        <p:nvGraphicFramePr>
          <p:cNvPr id="5" name="Table 4"/>
          <p:cNvGraphicFramePr>
            <a:graphicFrameLocks noGrp="1"/>
          </p:cNvGraphicFramePr>
          <p:nvPr/>
        </p:nvGraphicFramePr>
        <p:xfrm>
          <a:off x="381000" y="1905000"/>
          <a:ext cx="8458200" cy="4450080"/>
        </p:xfrm>
        <a:graphic>
          <a:graphicData uri="http://schemas.openxmlformats.org/drawingml/2006/table">
            <a:tbl>
              <a:tblPr firstRow="1" bandRow="1">
                <a:tableStyleId>{5C22544A-7EE6-4342-B048-85BDC9FD1C3A}</a:tableStyleId>
              </a:tblPr>
              <a:tblGrid>
                <a:gridCol w="4651957"/>
                <a:gridCol w="3806243"/>
              </a:tblGrid>
              <a:tr h="370840">
                <a:tc>
                  <a:txBody>
                    <a:bodyPr/>
                    <a:lstStyle/>
                    <a:p>
                      <a:r>
                        <a:rPr lang="en-US" dirty="0" smtClean="0"/>
                        <a:t>Major</a:t>
                      </a:r>
                      <a:r>
                        <a:rPr lang="en-US" baseline="0" dirty="0" smtClean="0"/>
                        <a:t> Milestone</a:t>
                      </a:r>
                      <a:endParaRPr lang="en-US" dirty="0"/>
                    </a:p>
                  </a:txBody>
                  <a:tcPr/>
                </a:tc>
                <a:tc>
                  <a:txBody>
                    <a:bodyPr/>
                    <a:lstStyle/>
                    <a:p>
                      <a:r>
                        <a:rPr lang="en-US" dirty="0" smtClean="0"/>
                        <a:t>Estimated</a:t>
                      </a:r>
                      <a:r>
                        <a:rPr lang="en-US" baseline="0" dirty="0" smtClean="0"/>
                        <a:t> Task Completion</a:t>
                      </a:r>
                      <a:endParaRPr lang="en-US" dirty="0"/>
                    </a:p>
                  </a:txBody>
                  <a:tcPr/>
                </a:tc>
              </a:tr>
              <a:tr h="370840">
                <a:tc>
                  <a:txBody>
                    <a:bodyPr/>
                    <a:lstStyle/>
                    <a:p>
                      <a:r>
                        <a:rPr lang="en-US" dirty="0" smtClean="0"/>
                        <a:t>Latch/Hinge Research</a:t>
                      </a:r>
                      <a:endParaRPr lang="en-US" dirty="0"/>
                    </a:p>
                  </a:txBody>
                  <a:tcPr/>
                </a:tc>
                <a:tc>
                  <a:txBody>
                    <a:bodyPr/>
                    <a:lstStyle/>
                    <a:p>
                      <a:pPr algn="r"/>
                      <a:r>
                        <a:rPr lang="en-US" dirty="0" smtClean="0"/>
                        <a:t>11/10/11</a:t>
                      </a:r>
                      <a:endParaRPr lang="en-US" dirty="0"/>
                    </a:p>
                  </a:txBody>
                  <a:tcPr/>
                </a:tc>
              </a:tr>
              <a:tr h="370840">
                <a:tc>
                  <a:txBody>
                    <a:bodyPr/>
                    <a:lstStyle/>
                    <a:p>
                      <a:r>
                        <a:rPr lang="en-US" dirty="0" smtClean="0"/>
                        <a:t>Latch/Hinge</a:t>
                      </a:r>
                      <a:r>
                        <a:rPr lang="en-US" baseline="0" dirty="0" smtClean="0"/>
                        <a:t> Fabrication and Install</a:t>
                      </a:r>
                      <a:endParaRPr lang="en-US" dirty="0"/>
                    </a:p>
                  </a:txBody>
                  <a:tcPr/>
                </a:tc>
                <a:tc>
                  <a:txBody>
                    <a:bodyPr/>
                    <a:lstStyle/>
                    <a:p>
                      <a:pPr algn="r"/>
                      <a:r>
                        <a:rPr lang="en-US" dirty="0" smtClean="0"/>
                        <a:t>12/1/11</a:t>
                      </a:r>
                      <a:endParaRPr lang="en-US" dirty="0"/>
                    </a:p>
                  </a:txBody>
                  <a:tcPr/>
                </a:tc>
              </a:tr>
              <a:tr h="370840">
                <a:tc>
                  <a:txBody>
                    <a:bodyPr/>
                    <a:lstStyle/>
                    <a:p>
                      <a:r>
                        <a:rPr lang="en-US" dirty="0" smtClean="0"/>
                        <a:t>Driver</a:t>
                      </a:r>
                      <a:r>
                        <a:rPr lang="en-US" baseline="0" dirty="0" smtClean="0"/>
                        <a:t> Encasement(Bubble) Research</a:t>
                      </a:r>
                      <a:endParaRPr lang="en-US" dirty="0"/>
                    </a:p>
                  </a:txBody>
                  <a:tcPr/>
                </a:tc>
                <a:tc>
                  <a:txBody>
                    <a:bodyPr/>
                    <a:lstStyle/>
                    <a:p>
                      <a:pPr algn="r"/>
                      <a:r>
                        <a:rPr lang="en-US" dirty="0" smtClean="0"/>
                        <a:t>11/20/11</a:t>
                      </a:r>
                      <a:endParaRPr lang="en-US" dirty="0"/>
                    </a:p>
                  </a:txBody>
                  <a:tcPr/>
                </a:tc>
              </a:tr>
              <a:tr h="370840">
                <a:tc>
                  <a:txBody>
                    <a:bodyPr/>
                    <a:lstStyle/>
                    <a:p>
                      <a:r>
                        <a:rPr lang="en-US" dirty="0" smtClean="0"/>
                        <a:t>Bubble Fabrication/Installation</a:t>
                      </a:r>
                      <a:endParaRPr lang="en-US" dirty="0"/>
                    </a:p>
                  </a:txBody>
                  <a:tcPr/>
                </a:tc>
                <a:tc>
                  <a:txBody>
                    <a:bodyPr/>
                    <a:lstStyle/>
                    <a:p>
                      <a:pPr algn="r"/>
                      <a:r>
                        <a:rPr lang="en-US" dirty="0" smtClean="0"/>
                        <a:t>1/15/12</a:t>
                      </a:r>
                      <a:endParaRPr lang="en-US" dirty="0"/>
                    </a:p>
                  </a:txBody>
                  <a:tcPr/>
                </a:tc>
              </a:tr>
              <a:tr h="370840">
                <a:tc>
                  <a:txBody>
                    <a:bodyPr/>
                    <a:lstStyle/>
                    <a:p>
                      <a:r>
                        <a:rPr lang="en-US" dirty="0" smtClean="0"/>
                        <a:t>Parking Brake Research</a:t>
                      </a:r>
                      <a:endParaRPr lang="en-US" dirty="0"/>
                    </a:p>
                  </a:txBody>
                  <a:tcPr/>
                </a:tc>
                <a:tc>
                  <a:txBody>
                    <a:bodyPr/>
                    <a:lstStyle/>
                    <a:p>
                      <a:pPr algn="r"/>
                      <a:r>
                        <a:rPr lang="en-US" dirty="0" smtClean="0"/>
                        <a:t>12/18/12</a:t>
                      </a:r>
                      <a:endParaRPr lang="en-US" dirty="0"/>
                    </a:p>
                  </a:txBody>
                  <a:tcPr/>
                </a:tc>
              </a:tr>
              <a:tr h="370840">
                <a:tc>
                  <a:txBody>
                    <a:bodyPr/>
                    <a:lstStyle/>
                    <a:p>
                      <a:r>
                        <a:rPr lang="en-US" dirty="0" smtClean="0"/>
                        <a:t>Parking Brake Installation/Testing</a:t>
                      </a:r>
                      <a:endParaRPr lang="en-US" dirty="0"/>
                    </a:p>
                  </a:txBody>
                  <a:tcPr/>
                </a:tc>
                <a:tc>
                  <a:txBody>
                    <a:bodyPr/>
                    <a:lstStyle/>
                    <a:p>
                      <a:pPr algn="r"/>
                      <a:r>
                        <a:rPr lang="en-US" dirty="0" smtClean="0"/>
                        <a:t>1/12/12</a:t>
                      </a:r>
                      <a:endParaRPr lang="en-US" dirty="0"/>
                    </a:p>
                  </a:txBody>
                  <a:tcPr/>
                </a:tc>
              </a:tr>
              <a:tr h="370840">
                <a:tc>
                  <a:txBody>
                    <a:bodyPr/>
                    <a:lstStyle/>
                    <a:p>
                      <a:r>
                        <a:rPr lang="en-US" dirty="0" smtClean="0"/>
                        <a:t>Air</a:t>
                      </a:r>
                      <a:r>
                        <a:rPr lang="en-US" baseline="0" dirty="0" smtClean="0"/>
                        <a:t> Circulation Research</a:t>
                      </a:r>
                      <a:endParaRPr lang="en-US" dirty="0"/>
                    </a:p>
                  </a:txBody>
                  <a:tcPr/>
                </a:tc>
                <a:tc>
                  <a:txBody>
                    <a:bodyPr/>
                    <a:lstStyle/>
                    <a:p>
                      <a:pPr algn="r"/>
                      <a:r>
                        <a:rPr lang="en-US" dirty="0" smtClean="0"/>
                        <a:t>1/15/11</a:t>
                      </a:r>
                      <a:endParaRPr lang="en-US" dirty="0"/>
                    </a:p>
                  </a:txBody>
                  <a:tcPr/>
                </a:tc>
              </a:tr>
              <a:tr h="370840">
                <a:tc>
                  <a:txBody>
                    <a:bodyPr/>
                    <a:lstStyle/>
                    <a:p>
                      <a:r>
                        <a:rPr lang="en-US" dirty="0" smtClean="0"/>
                        <a:t>Air</a:t>
                      </a:r>
                      <a:r>
                        <a:rPr lang="en-US" baseline="0" dirty="0" smtClean="0"/>
                        <a:t> Circulation Implementation </a:t>
                      </a:r>
                      <a:endParaRPr lang="en-US" dirty="0"/>
                    </a:p>
                  </a:txBody>
                  <a:tcPr/>
                </a:tc>
                <a:tc>
                  <a:txBody>
                    <a:bodyPr/>
                    <a:lstStyle/>
                    <a:p>
                      <a:pPr algn="r"/>
                      <a:r>
                        <a:rPr lang="en-US" dirty="0" smtClean="0"/>
                        <a:t>2/25/12</a:t>
                      </a:r>
                      <a:endParaRPr lang="en-US" dirty="0"/>
                    </a:p>
                  </a:txBody>
                  <a:tcPr/>
                </a:tc>
              </a:tr>
              <a:tr h="370840">
                <a:tc>
                  <a:txBody>
                    <a:bodyPr/>
                    <a:lstStyle/>
                    <a:p>
                      <a:r>
                        <a:rPr lang="en-US" dirty="0" smtClean="0"/>
                        <a:t>Rear Suspension</a:t>
                      </a:r>
                      <a:r>
                        <a:rPr lang="en-US" baseline="0" dirty="0" smtClean="0"/>
                        <a:t> Research</a:t>
                      </a:r>
                      <a:endParaRPr lang="en-US" dirty="0"/>
                    </a:p>
                  </a:txBody>
                  <a:tcPr/>
                </a:tc>
                <a:tc>
                  <a:txBody>
                    <a:bodyPr/>
                    <a:lstStyle/>
                    <a:p>
                      <a:pPr algn="r"/>
                      <a:r>
                        <a:rPr lang="en-US" dirty="0" smtClean="0"/>
                        <a:t>11/15/11</a:t>
                      </a:r>
                      <a:endParaRPr lang="en-US" dirty="0"/>
                    </a:p>
                  </a:txBody>
                  <a:tcPr/>
                </a:tc>
              </a:tr>
              <a:tr h="370840">
                <a:tc>
                  <a:txBody>
                    <a:bodyPr/>
                    <a:lstStyle/>
                    <a:p>
                      <a:r>
                        <a:rPr lang="en-US" dirty="0" smtClean="0"/>
                        <a:t>Rear</a:t>
                      </a:r>
                      <a:r>
                        <a:rPr lang="en-US" baseline="0" dirty="0" smtClean="0"/>
                        <a:t> Suspension Installation </a:t>
                      </a:r>
                      <a:endParaRPr lang="en-US" dirty="0"/>
                    </a:p>
                  </a:txBody>
                  <a:tcPr/>
                </a:tc>
                <a:tc>
                  <a:txBody>
                    <a:bodyPr/>
                    <a:lstStyle/>
                    <a:p>
                      <a:pPr algn="r"/>
                      <a:r>
                        <a:rPr lang="en-US" dirty="0" smtClean="0"/>
                        <a:t>12/30/11</a:t>
                      </a:r>
                      <a:endParaRPr lang="en-US" dirty="0"/>
                    </a:p>
                  </a:txBody>
                  <a:tcPr/>
                </a:tc>
              </a:tr>
              <a:tr h="370840">
                <a:tc>
                  <a:txBody>
                    <a:bodyPr/>
                    <a:lstStyle/>
                    <a:p>
                      <a:r>
                        <a:rPr lang="en-US" dirty="0" smtClean="0"/>
                        <a:t>Regenerative</a:t>
                      </a:r>
                      <a:r>
                        <a:rPr lang="en-US" baseline="0" dirty="0" smtClean="0"/>
                        <a:t> Braking Tuning </a:t>
                      </a:r>
                      <a:endParaRPr lang="en-US" dirty="0"/>
                    </a:p>
                  </a:txBody>
                  <a:tcPr/>
                </a:tc>
                <a:tc>
                  <a:txBody>
                    <a:bodyPr/>
                    <a:lstStyle/>
                    <a:p>
                      <a:pPr algn="r"/>
                      <a:r>
                        <a:rPr lang="en-US" dirty="0" smtClean="0"/>
                        <a:t>4/15/12</a:t>
                      </a:r>
                      <a:endParaRPr lang="en-US"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a:t>
            </a:r>
            <a:endParaRPr lang="en-US" dirty="0"/>
          </a:p>
        </p:txBody>
      </p:sp>
      <p:pic>
        <p:nvPicPr>
          <p:cNvPr id="68611" name="Picture 3"/>
          <p:cNvPicPr>
            <a:picLocks noChangeAspect="1" noChangeArrowheads="1"/>
          </p:cNvPicPr>
          <p:nvPr/>
        </p:nvPicPr>
        <p:blipFill>
          <a:blip r:embed="rId2" cstate="print"/>
          <a:srcRect/>
          <a:stretch>
            <a:fillRect/>
          </a:stretch>
        </p:blipFill>
        <p:spPr bwMode="auto">
          <a:xfrm>
            <a:off x="0" y="2132833"/>
            <a:ext cx="9144000" cy="419176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0" y="1935480"/>
            <a:ext cx="5486400" cy="4922520"/>
          </a:xfrm>
        </p:spPr>
        <p:txBody>
          <a:bodyPr>
            <a:normAutofit lnSpcReduction="10000"/>
          </a:bodyPr>
          <a:lstStyle/>
          <a:p>
            <a:pPr>
              <a:buNone/>
            </a:pPr>
            <a:r>
              <a:rPr lang="en-US" dirty="0" smtClean="0"/>
              <a:t>The senior design team would like to acknowledge the following individuals and organizations for their contributions to the advancement of this project:</a:t>
            </a:r>
          </a:p>
          <a:p>
            <a:pPr>
              <a:buNone/>
            </a:pPr>
            <a:endParaRPr lang="en-US" sz="1900" dirty="0" smtClean="0"/>
          </a:p>
          <a:p>
            <a:pPr lvl="1"/>
            <a:r>
              <a:rPr lang="en-US" sz="1900" dirty="0" smtClean="0"/>
              <a:t>Dr. Michael Frank for administrative and technical guidance</a:t>
            </a:r>
          </a:p>
          <a:p>
            <a:pPr lvl="1"/>
            <a:r>
              <a:rPr lang="en-US" sz="1900" dirty="0" smtClean="0"/>
              <a:t>Dr. Chris Edrington for electrical engineering technical guidance</a:t>
            </a:r>
          </a:p>
          <a:p>
            <a:pPr lvl="1"/>
            <a:r>
              <a:rPr lang="en-US" sz="1900" dirty="0" smtClean="0"/>
              <a:t>Dr. Patrick Hollis for mechanical engineering technical guidance</a:t>
            </a:r>
          </a:p>
          <a:p>
            <a:pPr lvl="1"/>
            <a:r>
              <a:rPr lang="en-US" sz="1900" dirty="0" smtClean="0"/>
              <a:t>FAMU-FSU College of Engineering for financial contributions to the </a:t>
            </a:r>
            <a:r>
              <a:rPr lang="en-US" sz="1900" dirty="0" smtClean="0"/>
              <a:t>project</a:t>
            </a:r>
          </a:p>
          <a:p>
            <a:pPr lvl="1"/>
            <a:r>
              <a:rPr lang="en-US" sz="1900" dirty="0" smtClean="0"/>
              <a:t>The Advisory Board</a:t>
            </a:r>
            <a:endParaRPr lang="en-US" sz="1900"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715000" y="2514600"/>
            <a:ext cx="309562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 (cont.)</a:t>
            </a:r>
            <a:endParaRPr lang="en-US" dirty="0"/>
          </a:p>
        </p:txBody>
      </p:sp>
      <p:pic>
        <p:nvPicPr>
          <p:cNvPr id="69634" name="Picture 2"/>
          <p:cNvPicPr>
            <a:picLocks noGrp="1" noChangeAspect="1" noChangeArrowheads="1"/>
          </p:cNvPicPr>
          <p:nvPr>
            <p:ph idx="1"/>
          </p:nvPr>
        </p:nvPicPr>
        <p:blipFill>
          <a:blip r:embed="rId2" cstate="print"/>
          <a:srcRect/>
          <a:stretch>
            <a:fillRect/>
          </a:stretch>
        </p:blipFill>
        <p:spPr bwMode="auto">
          <a:xfrm>
            <a:off x="0" y="1981199"/>
            <a:ext cx="9143999" cy="428855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 (cont.)</a:t>
            </a:r>
            <a:endParaRPr lang="en-US" dirty="0"/>
          </a:p>
        </p:txBody>
      </p:sp>
      <p:pic>
        <p:nvPicPr>
          <p:cNvPr id="70658" name="Picture 2"/>
          <p:cNvPicPr>
            <a:picLocks noGrp="1" noChangeAspect="1" noChangeArrowheads="1"/>
          </p:cNvPicPr>
          <p:nvPr>
            <p:ph idx="1"/>
          </p:nvPr>
        </p:nvPicPr>
        <p:blipFill>
          <a:blip r:embed="rId2" cstate="print"/>
          <a:srcRect/>
          <a:stretch>
            <a:fillRect/>
          </a:stretch>
        </p:blipFill>
        <p:spPr bwMode="auto">
          <a:xfrm>
            <a:off x="0" y="1927830"/>
            <a:ext cx="9128777" cy="439677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 (cont.)</a:t>
            </a:r>
            <a:endParaRPr lang="en-US" dirty="0"/>
          </a:p>
        </p:txBody>
      </p:sp>
      <p:pic>
        <p:nvPicPr>
          <p:cNvPr id="71682" name="Picture 2"/>
          <p:cNvPicPr>
            <a:picLocks noGrp="1" noChangeAspect="1" noChangeArrowheads="1"/>
          </p:cNvPicPr>
          <p:nvPr>
            <p:ph idx="1"/>
          </p:nvPr>
        </p:nvPicPr>
        <p:blipFill>
          <a:blip r:embed="rId2" cstate="print"/>
          <a:srcRect/>
          <a:stretch>
            <a:fillRect/>
          </a:stretch>
        </p:blipFill>
        <p:spPr bwMode="auto">
          <a:xfrm>
            <a:off x="0" y="2057400"/>
            <a:ext cx="9143785" cy="3276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851648" cy="1219200"/>
          </a:xfrm>
        </p:spPr>
        <p:txBody>
          <a:bodyPr/>
          <a:lstStyle/>
          <a:p>
            <a:r>
              <a:rPr lang="en-US" dirty="0" smtClean="0"/>
              <a:t>QUESTIONS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667000" y="2438400"/>
            <a:ext cx="4419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Problem</a:t>
            </a:r>
            <a:endParaRPr lang="en-US" dirty="0"/>
          </a:p>
        </p:txBody>
      </p:sp>
      <p:sp>
        <p:nvSpPr>
          <p:cNvPr id="3" name="Content Placeholder 2"/>
          <p:cNvSpPr>
            <a:spLocks noGrp="1"/>
          </p:cNvSpPr>
          <p:nvPr>
            <p:ph idx="1"/>
          </p:nvPr>
        </p:nvSpPr>
        <p:spPr/>
        <p:txBody>
          <a:bodyPr/>
          <a:lstStyle/>
          <a:p>
            <a:r>
              <a:rPr lang="en-US" dirty="0" smtClean="0"/>
              <a:t>Motor Replacement</a:t>
            </a:r>
          </a:p>
          <a:p>
            <a:r>
              <a:rPr lang="en-US" dirty="0" smtClean="0"/>
              <a:t>PV Array</a:t>
            </a:r>
          </a:p>
          <a:p>
            <a:r>
              <a:rPr lang="en-US" dirty="0" smtClean="0"/>
              <a:t>MPPT</a:t>
            </a:r>
          </a:p>
          <a:p>
            <a:r>
              <a:rPr lang="en-US" dirty="0" smtClean="0"/>
              <a:t>Hinge/Latch</a:t>
            </a:r>
          </a:p>
          <a:p>
            <a:r>
              <a:rPr lang="en-US" dirty="0" smtClean="0"/>
              <a:t>Driver Encasement</a:t>
            </a:r>
          </a:p>
          <a:p>
            <a:r>
              <a:rPr lang="en-US" dirty="0" smtClean="0"/>
              <a:t>Parking Brake</a:t>
            </a:r>
          </a:p>
          <a:p>
            <a:r>
              <a:rPr lang="en-US" dirty="0" smtClean="0"/>
              <a:t>Regenerative Braking</a:t>
            </a:r>
          </a:p>
          <a:p>
            <a:r>
              <a:rPr lang="en-US" dirty="0" smtClean="0"/>
              <a:t>Rear Arm &amp; Rear Suspension</a:t>
            </a:r>
          </a:p>
          <a:p>
            <a:r>
              <a:rPr lang="en-US" dirty="0" smtClean="0"/>
              <a:t>Air Circulation</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105400" y="4343400"/>
            <a:ext cx="2857500" cy="1333500"/>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 xmlns:a14="http://schemas.microsoft.com/office/drawing/2010/main" val="0"/>
              </a:ext>
            </a:extLst>
          </a:blip>
          <a:stretch>
            <a:fillRect/>
          </a:stretch>
        </p:blipFill>
        <p:spPr>
          <a:xfrm>
            <a:off x="3124200" y="2438400"/>
            <a:ext cx="2590800" cy="1371600"/>
          </a:xfrm>
          <a:prstGeom prst="rect">
            <a:avLst/>
          </a:prstGeom>
        </p:spPr>
      </p:pic>
      <p:pic>
        <p:nvPicPr>
          <p:cNvPr id="9" name="Picture 8" descr="IMAG1068.jpg"/>
          <p:cNvPicPr/>
          <p:nvPr/>
        </p:nvPicPr>
        <p:blipFill>
          <a:blip r:embed="rId4" cstate="print"/>
          <a:srcRect l="9658" t="14487" r="19517" b="15493"/>
          <a:stretch>
            <a:fillRect/>
          </a:stretch>
        </p:blipFill>
        <p:spPr>
          <a:xfrm>
            <a:off x="5943600" y="1752600"/>
            <a:ext cx="2438400" cy="1828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Intended Use(s) / Intended User(s)</a:t>
            </a:r>
            <a:endParaRPr lang="en-US" dirty="0"/>
          </a:p>
        </p:txBody>
      </p:sp>
      <p:sp>
        <p:nvSpPr>
          <p:cNvPr id="3" name="Content Placeholder 2"/>
          <p:cNvSpPr>
            <a:spLocks noGrp="1"/>
          </p:cNvSpPr>
          <p:nvPr>
            <p:ph idx="1"/>
          </p:nvPr>
        </p:nvSpPr>
        <p:spPr>
          <a:xfrm>
            <a:off x="304800" y="6324600"/>
            <a:ext cx="8229600" cy="4389120"/>
          </a:xfrm>
        </p:spPr>
        <p:txBody>
          <a:bodyPr/>
          <a:lstStyle/>
          <a:p>
            <a:endParaRPr lang="en-US" dirty="0" smtClean="0"/>
          </a:p>
          <a:p>
            <a:r>
              <a:rPr lang="en-US" dirty="0" smtClean="0"/>
              <a:t>Future solar car competitions </a:t>
            </a:r>
          </a:p>
          <a:p>
            <a:pPr lvl="1"/>
            <a:r>
              <a:rPr lang="en-US" sz="2000" dirty="0" smtClean="0"/>
              <a:t>American Solar Car Challenge </a:t>
            </a:r>
          </a:p>
          <a:p>
            <a:r>
              <a:rPr lang="en-US" dirty="0" smtClean="0"/>
              <a:t>Sustainable Engineered Solutions (SES)</a:t>
            </a:r>
          </a:p>
        </p:txBody>
      </p:sp>
      <p:sp>
        <p:nvSpPr>
          <p:cNvPr id="6" name="Content Placeholder 2"/>
          <p:cNvSpPr txBox="1">
            <a:spLocks/>
          </p:cNvSpPr>
          <p:nvPr/>
        </p:nvSpPr>
        <p:spPr>
          <a:xfrm>
            <a:off x="4876800" y="2286000"/>
            <a:ext cx="41148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Increase interest in the community through participation in local events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Generate donations from the community and relevant businesses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Use of car will almost solely be project team members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2362200"/>
            <a:ext cx="41148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SES: Sustainable Engineered Solutions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Solar car will live on with future projects within SES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Provide a continuous learning hands on experience for years to come</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Intended Use(s) / Intended User(s)</a:t>
            </a:r>
            <a:endParaRPr lang="en-US" dirty="0"/>
          </a:p>
        </p:txBody>
      </p:sp>
      <p:sp>
        <p:nvSpPr>
          <p:cNvPr id="3" name="Content Placeholder 2"/>
          <p:cNvSpPr>
            <a:spLocks noGrp="1"/>
          </p:cNvSpPr>
          <p:nvPr>
            <p:ph idx="1"/>
          </p:nvPr>
        </p:nvSpPr>
        <p:spPr>
          <a:xfrm>
            <a:off x="152400" y="2133600"/>
            <a:ext cx="4114800" cy="4419600"/>
          </a:xfrm>
        </p:spPr>
        <p:txBody>
          <a:bodyPr/>
          <a:lstStyle/>
          <a:p>
            <a:endParaRPr lang="en-US" dirty="0" smtClean="0"/>
          </a:p>
          <a:p>
            <a:r>
              <a:rPr lang="en-US" dirty="0" smtClean="0"/>
              <a:t>Ultimate goal to compete in the North American Solar Challenge</a:t>
            </a:r>
          </a:p>
          <a:p>
            <a:endParaRPr lang="en-US" dirty="0" smtClean="0"/>
          </a:p>
          <a:p>
            <a:r>
              <a:rPr lang="en-US" dirty="0" smtClean="0"/>
              <a:t>Solar car set up in phases, meant to enter competition in the years to come</a:t>
            </a:r>
            <a:endParaRPr lang="en-US" dirty="0"/>
          </a:p>
        </p:txBody>
      </p:sp>
      <p:pic>
        <p:nvPicPr>
          <p:cNvPr id="4" name="Picture 3"/>
          <p:cNvPicPr>
            <a:picLocks noChangeAspect="1"/>
          </p:cNvPicPr>
          <p:nvPr/>
        </p:nvPicPr>
        <p:blipFill>
          <a:blip r:embed="rId2" cstate="print"/>
          <a:stretch>
            <a:fillRect/>
          </a:stretch>
        </p:blipFill>
        <p:spPr>
          <a:xfrm>
            <a:off x="4800600" y="2133600"/>
            <a:ext cx="3328675" cy="43106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Qualities and Responsibilities</a:t>
            </a:r>
            <a:endParaRPr lang="en-US" dirty="0"/>
          </a:p>
        </p:txBody>
      </p:sp>
      <p:sp>
        <p:nvSpPr>
          <p:cNvPr id="3" name="Subtitle 2"/>
          <p:cNvSpPr>
            <a:spLocks noGrp="1"/>
          </p:cNvSpPr>
          <p:nvPr>
            <p:ph type="subTitle" idx="1"/>
          </p:nvPr>
        </p:nvSpPr>
        <p:spPr/>
        <p:txBody>
          <a:bodyPr/>
          <a:lstStyle/>
          <a:p>
            <a:r>
              <a:rPr lang="en-US" sz="2400" dirty="0"/>
              <a:t>Presented by: Patrick Breslend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1411</TotalTime>
  <Words>2114</Words>
  <Application>Microsoft Office PowerPoint</Application>
  <PresentationFormat>On-screen Show (4:3)</PresentationFormat>
  <Paragraphs>560</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Flow</vt:lpstr>
      <vt:lpstr>Slide 1</vt:lpstr>
      <vt:lpstr>TABLE OF CONTENTS</vt:lpstr>
      <vt:lpstr>Introduction</vt:lpstr>
      <vt:lpstr>Slide 4</vt:lpstr>
      <vt:lpstr>Acknowledgements</vt:lpstr>
      <vt:lpstr>Statement of Problem</vt:lpstr>
      <vt:lpstr>Intended Use(s) / Intended User(s)</vt:lpstr>
      <vt:lpstr>Intended Use(s) / Intended User(s)</vt:lpstr>
      <vt:lpstr>Qualities and Responsibilities</vt:lpstr>
      <vt:lpstr>Qualities of Project Team</vt:lpstr>
      <vt:lpstr>Responsibilities of Project Team</vt:lpstr>
      <vt:lpstr>Proposed Design</vt:lpstr>
      <vt:lpstr>Top Level Design</vt:lpstr>
      <vt:lpstr>Motor and Suspension Design</vt:lpstr>
      <vt:lpstr>Latch and Hinge Design</vt:lpstr>
      <vt:lpstr>Driver Encasement (Bubble) Design</vt:lpstr>
      <vt:lpstr>Air Circulation System Design</vt:lpstr>
      <vt:lpstr>Parking Brake Design</vt:lpstr>
      <vt:lpstr>Regenerative Braking Design</vt:lpstr>
      <vt:lpstr>Solar Array Design</vt:lpstr>
      <vt:lpstr>Solar Array Diagram</vt:lpstr>
      <vt:lpstr>Proposed Motor Solution</vt:lpstr>
      <vt:lpstr>Slide 23</vt:lpstr>
      <vt:lpstr>Slide 24</vt:lpstr>
      <vt:lpstr>Slide 25</vt:lpstr>
      <vt:lpstr>Statement of Work</vt:lpstr>
      <vt:lpstr>Task 1: Project Management</vt:lpstr>
      <vt:lpstr>1.1 – Managerial Duties</vt:lpstr>
      <vt:lpstr>1.2 – Engineer Duties</vt:lpstr>
      <vt:lpstr>1.3 - Website</vt:lpstr>
      <vt:lpstr>1.4 - Finance and Fundraising </vt:lpstr>
      <vt:lpstr>Task 2: Motor Replacement</vt:lpstr>
      <vt:lpstr>Task 3: PV Array</vt:lpstr>
      <vt:lpstr>Task 4: Maximum Power Point Tracker</vt:lpstr>
      <vt:lpstr>MPPT (cont.)</vt:lpstr>
      <vt:lpstr>Task 5: Hinge/Latch system</vt:lpstr>
      <vt:lpstr>Task 6: Driver Encasement(Bubble)</vt:lpstr>
      <vt:lpstr>Task 7: Parking Brake</vt:lpstr>
      <vt:lpstr>Task 8: Regenerative Braking</vt:lpstr>
      <vt:lpstr>Task 9: Rear Arm</vt:lpstr>
      <vt:lpstr>Task 9 (cont.): Rear Suspension</vt:lpstr>
      <vt:lpstr>Task 10: Air Circulation</vt:lpstr>
      <vt:lpstr>Budget and Schedule</vt:lpstr>
      <vt:lpstr>Budget</vt:lpstr>
      <vt:lpstr>Budget cont.</vt:lpstr>
      <vt:lpstr>Budget cont.</vt:lpstr>
      <vt:lpstr>Schedule - Electrical </vt:lpstr>
      <vt:lpstr>Schedule - Mechanical</vt:lpstr>
      <vt:lpstr>Gantt Chart</vt:lpstr>
      <vt:lpstr>Gantt Chart (cont.)</vt:lpstr>
      <vt:lpstr>Gantt Chart (cont.)</vt:lpstr>
      <vt:lpstr>Gantt Chart (cont.)</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Jordan</cp:lastModifiedBy>
  <cp:revision>108</cp:revision>
  <dcterms:created xsi:type="dcterms:W3CDTF">2011-10-23T16:50:26Z</dcterms:created>
  <dcterms:modified xsi:type="dcterms:W3CDTF">2011-10-25T18:07:20Z</dcterms:modified>
</cp:coreProperties>
</file>