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55"/>
  </p:notesMasterIdLst>
  <p:handoutMasterIdLst>
    <p:handoutMasterId r:id="rId56"/>
  </p:handoutMasterIdLst>
  <p:sldIdLst>
    <p:sldId id="257" r:id="rId2"/>
    <p:sldId id="333" r:id="rId3"/>
    <p:sldId id="258" r:id="rId4"/>
    <p:sldId id="259" r:id="rId5"/>
    <p:sldId id="343" r:id="rId6"/>
    <p:sldId id="261" r:id="rId7"/>
    <p:sldId id="262" r:id="rId8"/>
    <p:sldId id="349" r:id="rId9"/>
    <p:sldId id="265" r:id="rId10"/>
    <p:sldId id="266" r:id="rId11"/>
    <p:sldId id="267" r:id="rId12"/>
    <p:sldId id="268" r:id="rId13"/>
    <p:sldId id="285" r:id="rId14"/>
    <p:sldId id="320" r:id="rId15"/>
    <p:sldId id="341" r:id="rId16"/>
    <p:sldId id="321" r:id="rId17"/>
    <p:sldId id="322" r:id="rId18"/>
    <p:sldId id="323" r:id="rId19"/>
    <p:sldId id="324" r:id="rId20"/>
    <p:sldId id="325" r:id="rId21"/>
    <p:sldId id="342" r:id="rId22"/>
    <p:sldId id="327" r:id="rId23"/>
    <p:sldId id="347" r:id="rId24"/>
    <p:sldId id="328" r:id="rId25"/>
    <p:sldId id="329" r:id="rId26"/>
    <p:sldId id="330" r:id="rId27"/>
    <p:sldId id="331" r:id="rId28"/>
    <p:sldId id="273" r:id="rId29"/>
    <p:sldId id="302" r:id="rId30"/>
    <p:sldId id="344" r:id="rId31"/>
    <p:sldId id="352" r:id="rId32"/>
    <p:sldId id="346" r:id="rId33"/>
    <p:sldId id="332" r:id="rId34"/>
    <p:sldId id="306" r:id="rId35"/>
    <p:sldId id="307" r:id="rId36"/>
    <p:sldId id="318" r:id="rId37"/>
    <p:sldId id="319" r:id="rId38"/>
    <p:sldId id="336" r:id="rId39"/>
    <p:sldId id="335" r:id="rId40"/>
    <p:sldId id="348" r:id="rId41"/>
    <p:sldId id="310" r:id="rId42"/>
    <p:sldId id="311" r:id="rId43"/>
    <p:sldId id="312" r:id="rId44"/>
    <p:sldId id="350" r:id="rId45"/>
    <p:sldId id="351" r:id="rId46"/>
    <p:sldId id="317" r:id="rId47"/>
    <p:sldId id="282" r:id="rId48"/>
    <p:sldId id="283" r:id="rId49"/>
    <p:sldId id="291" r:id="rId50"/>
    <p:sldId id="292" r:id="rId51"/>
    <p:sldId id="337" r:id="rId52"/>
    <p:sldId id="338" r:id="rId53"/>
    <p:sldId id="33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08718-61A5-4321-97EB-101F609A5B66}" type="datetimeFigureOut">
              <a:rPr lang="en-US" smtClean="0"/>
              <a:pPr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13860-F861-40E4-A782-96098194E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8521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0928-75BB-43B9-AB57-57887F646238}" type="datetimeFigureOut">
              <a:rPr lang="en-US" smtClean="0"/>
              <a:pPr/>
              <a:t>4/12/2012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FC373-2D64-46E2-9F6B-B16E7A3C22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1309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FC373-2D64-46E2-9F6B-B16E7A3C227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524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r>
              <a:rPr lang="en-US" baseline="0" dirty="0" smtClean="0"/>
              <a:t> Change to software architecture diagram.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394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r>
              <a:rPr lang="en-US" baseline="0" dirty="0" smtClean="0"/>
              <a:t> Change to software architecture diagram.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39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Content is here but needs reformatting</a:t>
            </a:r>
            <a:r>
              <a:rPr lang="en-US" baseline="0" dirty="0" smtClean="0"/>
              <a:t> to look better. This breaks the master-slide format.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Application due 15 Dec for $100 off = $400.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864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(1</a:t>
            </a:r>
            <a:r>
              <a:rPr lang="en-US" baseline="30000" dirty="0" smtClean="0"/>
              <a:t>st</a:t>
            </a:r>
            <a:r>
              <a:rPr lang="en-US" baseline="0" dirty="0" smtClean="0"/>
              <a:t>) Okay here is a look at the system level design of the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Distribution System.</a:t>
            </a:r>
            <a:r>
              <a:rPr lang="en-US" baseline="0" dirty="0" smtClean="0"/>
              <a:t> As you can see the </a:t>
            </a:r>
            <a:r>
              <a:rPr lang="en-US" b="1" baseline="0" dirty="0" smtClean="0"/>
              <a:t>Blue</a:t>
            </a:r>
            <a:r>
              <a:rPr lang="en-US" baseline="0" dirty="0" smtClean="0"/>
              <a:t> boxes corresponds to storage and regulation of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baseline="0" dirty="0" smtClean="0"/>
              <a:t> and the </a:t>
            </a:r>
            <a:r>
              <a:rPr lang="en-US" b="1" baseline="0" dirty="0" smtClean="0"/>
              <a:t>Red</a:t>
            </a:r>
            <a:r>
              <a:rPr lang="en-US" b="0" baseline="0" dirty="0" smtClean="0"/>
              <a:t> ones corresponds to its distribution. </a:t>
            </a:r>
            <a:endParaRPr lang="en-US" baseline="-25000" dirty="0" smtClean="0"/>
          </a:p>
          <a:p>
            <a:pPr lvl="1">
              <a:buFont typeface="Arial" pitchFamily="34" charset="0"/>
              <a:buChar char="•"/>
            </a:pPr>
            <a:r>
              <a:rPr lang="en-US" baseline="-25000" dirty="0" smtClean="0"/>
              <a:t> </a:t>
            </a:r>
            <a:r>
              <a:rPr lang="en-US" baseline="0" dirty="0" smtClean="0"/>
              <a:t>(2</a:t>
            </a:r>
            <a:r>
              <a:rPr lang="en-US" baseline="30000" dirty="0" smtClean="0"/>
              <a:t>nd</a:t>
            </a:r>
            <a:r>
              <a:rPr lang="en-US" baseline="0" dirty="0" smtClean="0"/>
              <a:t>) The direction arrows represents the network of tubing guiding the carbon dioxide through various stages in system to its appropriate destination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14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0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03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0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00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r>
              <a:rPr lang="en-US" baseline="0" dirty="0" smtClean="0"/>
              <a:t> Change to software architecture diagram.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94C9E-D090-4AD6-9A8E-1AEBF63CE2F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39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1C8D608-8C48-4C84-97C5-1CD880E1B792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827-EFCF-43FE-A271-6EB9A19515B5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90A1-40BC-4D09-AD18-C037824D21CE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95F74-9FCB-4BD8-8A98-1EFCFD548439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8700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8740A-BB04-459D-BBD3-EC211F1EC5EB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0972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F1DF-174A-4A1E-B0C7-16BBE618457B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0972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3520-65F9-446A-9FD7-9AAAA308B122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0972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1C3C-61D5-4DE4-97A0-5D80A76C07EE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5665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3D2B-F0E5-4231-AABE-63EF098B3E1A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4398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8E48-AD5F-48F3-8AC4-AF705A67669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3694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B990-1BAF-4854-930C-89FAB67AAE4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438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839-D98B-41C5-9209-9BC6F71AF924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B990-1BAF-4854-930C-89FAB67AAE4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3136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B990-1BAF-4854-930C-89FAB67AAE4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6844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B990-1BAF-4854-930C-89FAB67AAE4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06797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3B990-1BAF-4854-930C-89FAB67AAE4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85800" y="6324600"/>
            <a:ext cx="5791200" cy="369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67600" y="152400"/>
            <a:ext cx="1219200" cy="457200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709913" y="6353175"/>
            <a:ext cx="1981200" cy="365760"/>
          </a:xfrm>
        </p:spPr>
        <p:txBody>
          <a:bodyPr/>
          <a:lstStyle>
            <a:lvl1pPr algn="r">
              <a:defRPr/>
            </a:lvl1pPr>
          </a:lstStyle>
          <a:p>
            <a:fld id="{DBD977FB-C2F2-4D16-8747-0D20A48D90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D407BBB-7099-4BCB-B3CF-0171AA1D42D6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73F8-6B2A-4398-9442-12F8E76EA2C9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C614-D68C-4271-8E62-CF4C921A3A14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DF0F1-A24D-43B0-B8E3-AD49EE66D269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4F5E-970C-4ECD-9AB0-7EAAE8718EF2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748A-2A5C-4E91-9F2E-C066A8B2B5F2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B62-D70F-4753-9AD3-22EDCC80A413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2FA54AA-860B-404F-A773-8DFE75FE3017}" type="datetime1">
              <a:rPr lang="en-US" smtClean="0"/>
              <a:pPr/>
              <a:t>4/12/2012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6E1268-20BE-49EE-A2CE-6C9C75176B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5" r:id="rId13"/>
    <p:sldLayoutId id="2147483696" r:id="rId14"/>
    <p:sldLayoutId id="2147483697" r:id="rId15"/>
    <p:sldLayoutId id="2147483701" r:id="rId16"/>
    <p:sldLayoutId id="2147483702" r:id="rId17"/>
    <p:sldLayoutId id="2147483703" r:id="rId18"/>
    <p:sldLayoutId id="2147483705" r:id="rId19"/>
    <p:sldLayoutId id="2147483706" r:id="rId20"/>
    <p:sldLayoutId id="2147483707" r:id="rId21"/>
    <p:sldLayoutId id="2147483708" r:id="rId22"/>
    <p:sldLayoutId id="2147483709" r:id="rId2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video" Target="../media/media1.mov"/><Relationship Id="rId5" Type="http://schemas.openxmlformats.org/officeDocument/2006/relationships/image" Target="../media/image53.png"/><Relationship Id="rId4" Type="http://schemas.microsoft.com/office/2007/relationships/media" Target="../media/media1.mov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15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smtClean="0"/>
              <a:t>Annual AUVSI </a:t>
            </a:r>
            <a:r>
              <a:rPr lang="en-US" sz="2800" dirty="0" err="1" smtClean="0"/>
              <a:t>RoboSub</a:t>
            </a:r>
            <a:r>
              <a:rPr lang="en-US" sz="2800" dirty="0" smtClean="0"/>
              <a:t> Competition – </a:t>
            </a:r>
            <a:r>
              <a:rPr lang="en-US" sz="2800" i="1" dirty="0" smtClean="0"/>
              <a:t>The Ides of TRANSDEC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05400"/>
            <a:ext cx="6858000" cy="533400"/>
          </a:xfrm>
        </p:spPr>
        <p:txBody>
          <a:bodyPr>
            <a:noAutofit/>
          </a:bodyPr>
          <a:lstStyle/>
          <a:p>
            <a:pPr algn="l"/>
            <a:r>
              <a:rPr lang="en-US" sz="1500" b="1" i="1" dirty="0" smtClean="0"/>
              <a:t>ME Team Members: </a:t>
            </a:r>
            <a:r>
              <a:rPr lang="en-US" sz="1500" dirty="0" smtClean="0"/>
              <a:t>Eric Sloan, </a:t>
            </a:r>
            <a:r>
              <a:rPr lang="en-US" sz="1500" dirty="0" err="1" smtClean="0"/>
              <a:t>Kashief</a:t>
            </a:r>
            <a:r>
              <a:rPr lang="en-US" sz="1500" dirty="0" smtClean="0"/>
              <a:t> Moody, </a:t>
            </a:r>
            <a:r>
              <a:rPr lang="en-US" sz="1500" dirty="0" err="1" smtClean="0"/>
              <a:t>Tra</a:t>
            </a:r>
            <a:r>
              <a:rPr lang="en-US" sz="1500" dirty="0" smtClean="0"/>
              <a:t> Hunter </a:t>
            </a:r>
          </a:p>
          <a:p>
            <a:pPr algn="l"/>
            <a:r>
              <a:rPr lang="en-US" sz="1500" b="1" i="1" dirty="0" smtClean="0"/>
              <a:t>ECE Team Members</a:t>
            </a:r>
            <a:r>
              <a:rPr lang="en-US" sz="1500" b="1" i="1" dirty="0" smtClean="0"/>
              <a:t>: </a:t>
            </a:r>
            <a:r>
              <a:rPr lang="en-US" sz="1500" dirty="0" smtClean="0"/>
              <a:t>Antony Jepson, Hang Zhang, Ryan </a:t>
            </a:r>
            <a:r>
              <a:rPr lang="en-US" sz="1500" dirty="0" err="1" smtClean="0"/>
              <a:t>Kopinsky</a:t>
            </a:r>
            <a:r>
              <a:rPr lang="en-US" sz="1500" dirty="0" smtClean="0"/>
              <a:t>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4300" y="6355080"/>
            <a:ext cx="8915400" cy="365760"/>
          </a:xfrm>
        </p:spPr>
        <p:txBody>
          <a:bodyPr/>
          <a:lstStyle/>
          <a:p>
            <a:pPr algn="ctr"/>
            <a:r>
              <a:rPr lang="en-US" dirty="0" smtClean="0"/>
              <a:t>Thursday April 12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 smtClean="0"/>
              <a:t>2012 | FAMU-FSU College of Engineering | Mechanical and Electrical/Computer Engineering Depts.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86" y="152400"/>
            <a:ext cx="4180114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117" y="381181"/>
            <a:ext cx="2539683" cy="1447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944" y="2304288"/>
            <a:ext cx="2734056" cy="743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1143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6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982" y="1203960"/>
            <a:ext cx="6788036" cy="5120640"/>
          </a:xfrm>
        </p:spPr>
      </p:pic>
      <p:sp>
        <p:nvSpPr>
          <p:cNvPr id="10" name="TextBox 9"/>
          <p:cNvSpPr txBox="1"/>
          <p:nvPr/>
        </p:nvSpPr>
        <p:spPr>
          <a:xfrm>
            <a:off x="5334000" y="1258669"/>
            <a:ext cx="206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IMCL Submersible</a:t>
            </a:r>
          </a:p>
          <a:p>
            <a:pPr algn="ctr"/>
            <a:r>
              <a:rPr lang="en-US" dirty="0" smtClean="0"/>
              <a:t>Pressure Transducer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9108" y="1219200"/>
            <a:ext cx="247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x 2 Hydrophone Array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33850" y="4876800"/>
            <a:ext cx="217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Compressed Air Tank</a:t>
            </a:r>
          </a:p>
          <a:p>
            <a:pPr algn="ctr"/>
            <a:r>
              <a:rPr lang="en-US" dirty="0" smtClean="0"/>
              <a:t>+ Regulators/Gauges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59226" y="5726668"/>
            <a:ext cx="17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Marker Dropper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7230" y="5562600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Grasp/Release</a:t>
            </a:r>
          </a:p>
          <a:p>
            <a:pPr algn="ctr"/>
            <a:r>
              <a:rPr lang="en-US" dirty="0" smtClean="0"/>
              <a:t>Mechanism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28800" y="5885765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</p:cNvCxnSpPr>
          <p:nvPr/>
        </p:nvCxnSpPr>
        <p:spPr>
          <a:xfrm flipH="1" flipV="1">
            <a:off x="3276600" y="5029200"/>
            <a:ext cx="653313" cy="697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0"/>
          </p:cNvCxnSpPr>
          <p:nvPr/>
        </p:nvCxnSpPr>
        <p:spPr>
          <a:xfrm flipH="1" flipV="1">
            <a:off x="6934200" y="3962400"/>
            <a:ext cx="588025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2"/>
          </p:cNvCxnSpPr>
          <p:nvPr/>
        </p:nvCxnSpPr>
        <p:spPr>
          <a:xfrm flipH="1">
            <a:off x="5334000" y="1905000"/>
            <a:ext cx="1031084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2"/>
          </p:cNvCxnSpPr>
          <p:nvPr/>
        </p:nvCxnSpPr>
        <p:spPr>
          <a:xfrm>
            <a:off x="1584254" y="1588532"/>
            <a:ext cx="320746" cy="506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4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749" y="1203960"/>
            <a:ext cx="7082502" cy="5120640"/>
          </a:xfrm>
        </p:spPr>
      </p:pic>
      <p:sp>
        <p:nvSpPr>
          <p:cNvPr id="11" name="TextBox 10"/>
          <p:cNvSpPr txBox="1"/>
          <p:nvPr/>
        </p:nvSpPr>
        <p:spPr>
          <a:xfrm>
            <a:off x="1239309" y="1840468"/>
            <a:ext cx="24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Torpedo Launcher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1137" y="5410200"/>
            <a:ext cx="22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 Torpedo Launcher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51622" y="1639669"/>
            <a:ext cx="226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Cast Acrylic Main Hull</a:t>
            </a:r>
          </a:p>
          <a:p>
            <a:pPr algn="ctr"/>
            <a:r>
              <a:rPr lang="en-US" dirty="0" smtClean="0"/>
              <a:t>(Houses Electronics)</a:t>
            </a:r>
            <a:endParaRPr lang="en-US" dirty="0"/>
          </a:p>
        </p:txBody>
      </p:sp>
      <p:cxnSp>
        <p:nvCxnSpPr>
          <p:cNvPr id="15" name="Straight Connector 14"/>
          <p:cNvCxnSpPr>
            <a:stCxn id="11" idx="0"/>
          </p:cNvCxnSpPr>
          <p:nvPr/>
        </p:nvCxnSpPr>
        <p:spPr>
          <a:xfrm flipV="1">
            <a:off x="2448455" y="1639669"/>
            <a:ext cx="751945" cy="200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2"/>
          </p:cNvCxnSpPr>
          <p:nvPr/>
        </p:nvCxnSpPr>
        <p:spPr>
          <a:xfrm>
            <a:off x="2509369" y="5779532"/>
            <a:ext cx="767231" cy="164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 flipH="1">
            <a:off x="5562600" y="2286000"/>
            <a:ext cx="923211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22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178" y="1203960"/>
            <a:ext cx="5057644" cy="5120640"/>
          </a:xfrm>
        </p:spPr>
      </p:pic>
      <p:sp>
        <p:nvSpPr>
          <p:cNvPr id="10" name="TextBox 9"/>
          <p:cNvSpPr txBox="1"/>
          <p:nvPr/>
        </p:nvSpPr>
        <p:spPr>
          <a:xfrm>
            <a:off x="5562600" y="5181600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Grasp/Release Mechanism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34720" y="5029200"/>
            <a:ext cx="2050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Enclosures</a:t>
            </a:r>
          </a:p>
          <a:p>
            <a:pPr algn="ctr"/>
            <a:r>
              <a:rPr lang="en-US" dirty="0" smtClean="0"/>
              <a:t>+ Web Cameras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114800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Submersible Solenoid</a:t>
            </a:r>
          </a:p>
          <a:p>
            <a:pPr algn="ctr"/>
            <a:r>
              <a:rPr lang="en-US" dirty="0" smtClean="0"/>
              <a:t>Valves (Left)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1447800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SeaBotix</a:t>
            </a:r>
            <a:r>
              <a:rPr lang="en-US" dirty="0" smtClean="0"/>
              <a:t> BTD150 Thrusters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46924" y="1295400"/>
            <a:ext cx="253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80/20 </a:t>
            </a:r>
            <a:r>
              <a:rPr lang="en-US" i="1" dirty="0" smtClean="0"/>
              <a:t>Inch Solid</a:t>
            </a:r>
            <a:r>
              <a:rPr lang="en-US" dirty="0" smtClean="0"/>
              <a:t> Extruded</a:t>
            </a:r>
          </a:p>
          <a:p>
            <a:pPr algn="ctr"/>
            <a:r>
              <a:rPr lang="en-US" dirty="0" smtClean="0"/>
              <a:t>Aluminum Frame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8783" y="4078069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Submersible Solenoid</a:t>
            </a:r>
          </a:p>
          <a:p>
            <a:pPr algn="ctr"/>
            <a:r>
              <a:rPr lang="en-US" dirty="0" smtClean="0"/>
              <a:t>Valves (Right)</a:t>
            </a:r>
            <a:endParaRPr lang="en-US" dirty="0"/>
          </a:p>
        </p:txBody>
      </p:sp>
      <p:cxnSp>
        <p:nvCxnSpPr>
          <p:cNvPr id="17" name="Straight Connector 16"/>
          <p:cNvCxnSpPr>
            <a:stCxn id="15" idx="3"/>
          </p:cNvCxnSpPr>
          <p:nvPr/>
        </p:nvCxnSpPr>
        <p:spPr>
          <a:xfrm flipV="1">
            <a:off x="2895600" y="4401234"/>
            <a:ext cx="457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1"/>
          </p:cNvCxnSpPr>
          <p:nvPr/>
        </p:nvCxnSpPr>
        <p:spPr>
          <a:xfrm flipH="1" flipV="1">
            <a:off x="5715000" y="4437965"/>
            <a:ext cx="457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4" idx="2"/>
          </p:cNvCxnSpPr>
          <p:nvPr/>
        </p:nvCxnSpPr>
        <p:spPr>
          <a:xfrm>
            <a:off x="2314162" y="1941731"/>
            <a:ext cx="810038" cy="49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2"/>
          </p:cNvCxnSpPr>
          <p:nvPr/>
        </p:nvCxnSpPr>
        <p:spPr>
          <a:xfrm flipH="1">
            <a:off x="6477000" y="1817132"/>
            <a:ext cx="792387" cy="849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3"/>
          </p:cNvCxnSpPr>
          <p:nvPr/>
        </p:nvCxnSpPr>
        <p:spPr>
          <a:xfrm flipV="1">
            <a:off x="3285473" y="4761131"/>
            <a:ext cx="829327" cy="591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2"/>
          </p:cNvCxnSpPr>
          <p:nvPr/>
        </p:nvCxnSpPr>
        <p:spPr>
          <a:xfrm flipH="1">
            <a:off x="5410200" y="5550932"/>
            <a:ext cx="1463817" cy="124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0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– AUV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137667568"/>
              </p:ext>
            </p:extLst>
          </p:nvPr>
        </p:nvGraphicFramePr>
        <p:xfrm>
          <a:off x="457200" y="2316480"/>
          <a:ext cx="8229600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 Weight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(87.7 </a:t>
                      </a:r>
                      <a:r>
                        <a:rPr lang="en-US" dirty="0" err="1" smtClean="0"/>
                        <a:t>lbs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 Density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(0.0360 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/in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</a:t>
                      </a:r>
                      <a:r>
                        <a:rPr lang="en-US" baseline="0" dirty="0" smtClean="0"/>
                        <a:t> Balance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Vehicle Dimensions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(37” L</a:t>
                      </a:r>
                      <a:r>
                        <a:rPr lang="en-US" baseline="0" dirty="0" smtClean="0"/>
                        <a:t> x 27” W x 27” H)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Watertight Hull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575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836" y="1930154"/>
            <a:ext cx="8078328" cy="35152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Hull Layout</a:t>
            </a:r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75117" y="5498068"/>
            <a:ext cx="1454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Lithium-Ion</a:t>
            </a:r>
          </a:p>
          <a:p>
            <a:pPr algn="ctr"/>
            <a:r>
              <a:rPr lang="en-US" dirty="0" smtClean="0"/>
              <a:t>Battery Packs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0209" y="5650468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Electronics Platform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5410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6310" y="1395027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Hydrophone </a:t>
            </a:r>
          </a:p>
          <a:p>
            <a:pPr algn="ctr"/>
            <a:r>
              <a:rPr lang="en-US" dirty="0" smtClean="0"/>
              <a:t>Interface PCB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1397168"/>
            <a:ext cx="121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Arduino</a:t>
            </a:r>
            <a:endParaRPr lang="en-US" dirty="0"/>
          </a:p>
          <a:p>
            <a:pPr algn="ctr"/>
            <a:r>
              <a:rPr lang="en-US" dirty="0" smtClean="0"/>
              <a:t>Uno Board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46715" y="1371600"/>
            <a:ext cx="211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L298 Dual H-Bridge </a:t>
            </a:r>
          </a:p>
          <a:p>
            <a:pPr algn="ctr"/>
            <a:r>
              <a:rPr lang="en-US" dirty="0" smtClean="0"/>
              <a:t>Motor Driver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038600" y="153566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1455" y="5650468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Zotac</a:t>
            </a:r>
            <a:r>
              <a:rPr lang="en-US" dirty="0" smtClean="0"/>
              <a:t> PC</a:t>
            </a:r>
            <a:endParaRPr lang="en-US" dirty="0"/>
          </a:p>
        </p:txBody>
      </p:sp>
      <p:cxnSp>
        <p:nvCxnSpPr>
          <p:cNvPr id="27" name="Straight Connector 26"/>
          <p:cNvCxnSpPr>
            <a:stCxn id="9" idx="0"/>
          </p:cNvCxnSpPr>
          <p:nvPr/>
        </p:nvCxnSpPr>
        <p:spPr>
          <a:xfrm flipV="1">
            <a:off x="1902464" y="4343400"/>
            <a:ext cx="231136" cy="11546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1" idx="0"/>
          </p:cNvCxnSpPr>
          <p:nvPr/>
        </p:nvCxnSpPr>
        <p:spPr>
          <a:xfrm flipH="1" flipV="1">
            <a:off x="2971800" y="4343400"/>
            <a:ext cx="871705" cy="1307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" idx="0"/>
          </p:cNvCxnSpPr>
          <p:nvPr/>
        </p:nvCxnSpPr>
        <p:spPr>
          <a:xfrm flipH="1" flipV="1">
            <a:off x="4648200" y="4419600"/>
            <a:ext cx="983628" cy="12308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840231" y="1411069"/>
            <a:ext cx="171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Solenoid Valve</a:t>
            </a:r>
          </a:p>
          <a:p>
            <a:pPr algn="ctr"/>
            <a:r>
              <a:rPr lang="en-US" dirty="0" smtClean="0"/>
              <a:t>Interface Circuit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400800" y="5525869"/>
            <a:ext cx="1833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Voltage Regulator</a:t>
            </a:r>
          </a:p>
          <a:p>
            <a:pPr algn="ctr"/>
            <a:r>
              <a:rPr lang="en-US" dirty="0" smtClean="0"/>
              <a:t>Boards</a:t>
            </a:r>
            <a:endParaRPr lang="en-US" dirty="0"/>
          </a:p>
        </p:txBody>
      </p:sp>
      <p:cxnSp>
        <p:nvCxnSpPr>
          <p:cNvPr id="53" name="Straight Connector 52"/>
          <p:cNvCxnSpPr>
            <a:stCxn id="51" idx="0"/>
          </p:cNvCxnSpPr>
          <p:nvPr/>
        </p:nvCxnSpPr>
        <p:spPr>
          <a:xfrm flipH="1" flipV="1">
            <a:off x="6553200" y="3505200"/>
            <a:ext cx="764358" cy="2020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6" idx="2"/>
          </p:cNvCxnSpPr>
          <p:nvPr/>
        </p:nvCxnSpPr>
        <p:spPr>
          <a:xfrm>
            <a:off x="1775455" y="2041358"/>
            <a:ext cx="662945" cy="10066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7" idx="2"/>
          </p:cNvCxnSpPr>
          <p:nvPr/>
        </p:nvCxnSpPr>
        <p:spPr>
          <a:xfrm>
            <a:off x="3273769" y="2043499"/>
            <a:ext cx="764831" cy="11569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5" idx="2"/>
          </p:cNvCxnSpPr>
          <p:nvPr/>
        </p:nvCxnSpPr>
        <p:spPr>
          <a:xfrm>
            <a:off x="4331309" y="1905000"/>
            <a:ext cx="240691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631828" y="2057400"/>
            <a:ext cx="64887" cy="990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8" idx="2"/>
          </p:cNvCxnSpPr>
          <p:nvPr/>
        </p:nvCxnSpPr>
        <p:spPr>
          <a:xfrm flipH="1">
            <a:off x="6172200" y="2017931"/>
            <a:ext cx="1532658" cy="1030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331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Cap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435" y="1295400"/>
            <a:ext cx="7391130" cy="4892040"/>
          </a:xfrm>
        </p:spPr>
      </p:pic>
      <p:sp>
        <p:nvSpPr>
          <p:cNvPr id="10" name="TextBox 9"/>
          <p:cNvSpPr txBox="1"/>
          <p:nvPr/>
        </p:nvSpPr>
        <p:spPr>
          <a:xfrm>
            <a:off x="41236" y="1258669"/>
            <a:ext cx="133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Fixed Outer</a:t>
            </a:r>
          </a:p>
          <a:p>
            <a:pPr algn="ctr"/>
            <a:r>
              <a:rPr lang="en-US" dirty="0" smtClean="0"/>
              <a:t>End Cap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1295400"/>
            <a:ext cx="335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1/16” Thick EPDM Rubber Gasket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3429000"/>
            <a:ext cx="222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Embedded Handle for</a:t>
            </a:r>
          </a:p>
          <a:p>
            <a:pPr algn="ctr"/>
            <a:r>
              <a:rPr lang="en-US" dirty="0" smtClean="0"/>
              <a:t>Easier Removal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1655" y="5867400"/>
            <a:ext cx="261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Removable Inner End Cap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54642" y="5867400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Mounting Lip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4800600"/>
            <a:ext cx="2429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SEACON</a:t>
            </a:r>
            <a:r>
              <a:rPr lang="en-US" dirty="0" smtClean="0">
                <a:latin typeface="Calibri"/>
                <a:cs typeface="Calibri"/>
              </a:rPr>
              <a:t>™ Underwater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Wet-Mate Connectors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137160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10-24 Stainless Steel Bolts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2133600" y="5446931"/>
            <a:ext cx="1124921" cy="420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2"/>
          </p:cNvCxnSpPr>
          <p:nvPr/>
        </p:nvCxnSpPr>
        <p:spPr>
          <a:xfrm>
            <a:off x="706418" y="1905000"/>
            <a:ext cx="512782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2"/>
          </p:cNvCxnSpPr>
          <p:nvPr/>
        </p:nvCxnSpPr>
        <p:spPr>
          <a:xfrm>
            <a:off x="4270683" y="1664732"/>
            <a:ext cx="0" cy="468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0"/>
          </p:cNvCxnSpPr>
          <p:nvPr/>
        </p:nvCxnSpPr>
        <p:spPr>
          <a:xfrm flipH="1" flipV="1">
            <a:off x="5950566" y="5657165"/>
            <a:ext cx="360262" cy="21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1"/>
          </p:cNvCxnSpPr>
          <p:nvPr/>
        </p:nvCxnSpPr>
        <p:spPr>
          <a:xfrm flipH="1" flipV="1">
            <a:off x="5950566" y="3200400"/>
            <a:ext cx="678834" cy="551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324600" y="5123765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6" idx="2"/>
          </p:cNvCxnSpPr>
          <p:nvPr/>
        </p:nvCxnSpPr>
        <p:spPr>
          <a:xfrm flipH="1">
            <a:off x="7467600" y="1740932"/>
            <a:ext cx="170821" cy="158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1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Enclosures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8728" y="1219200"/>
            <a:ext cx="3646543" cy="4937125"/>
          </a:xfrm>
        </p:spPr>
      </p:pic>
      <p:sp>
        <p:nvSpPr>
          <p:cNvPr id="9" name="TextBox 8"/>
          <p:cNvSpPr txBox="1"/>
          <p:nvPr/>
        </p:nvSpPr>
        <p:spPr>
          <a:xfrm>
            <a:off x="616065" y="1611868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SEACON</a:t>
            </a:r>
            <a:r>
              <a:rPr lang="en-US" dirty="0" smtClean="0">
                <a:latin typeface="Calibri"/>
                <a:cs typeface="Calibri"/>
              </a:rPr>
              <a:t>™ Connector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724" y="2743200"/>
            <a:ext cx="253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80/20 </a:t>
            </a:r>
            <a:r>
              <a:rPr lang="en-US" i="1" dirty="0" smtClean="0"/>
              <a:t>Inch Solid</a:t>
            </a:r>
            <a:r>
              <a:rPr lang="en-US" dirty="0" smtClean="0"/>
              <a:t> Extruded</a:t>
            </a:r>
          </a:p>
          <a:p>
            <a:pPr algn="ctr"/>
            <a:r>
              <a:rPr lang="en-US" dirty="0" smtClean="0"/>
              <a:t>Aluminum</a:t>
            </a:r>
            <a:r>
              <a:rPr lang="en-US" dirty="0"/>
              <a:t> </a:t>
            </a:r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4355068"/>
            <a:ext cx="148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 Bracket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257800"/>
            <a:ext cx="236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C615 Logitech Web</a:t>
            </a:r>
          </a:p>
          <a:p>
            <a:pPr algn="ctr"/>
            <a:r>
              <a:rPr lang="en-US" dirty="0" smtClean="0"/>
              <a:t>Camera (Down-Facing)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58531" y="1715869"/>
            <a:ext cx="2299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C615 Logitech Web</a:t>
            </a:r>
          </a:p>
          <a:p>
            <a:pPr algn="ctr"/>
            <a:r>
              <a:rPr lang="en-US" dirty="0" smtClean="0"/>
              <a:t>Camera (Front-Facing)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289560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Threaded Support Rod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48400" y="5257800"/>
            <a:ext cx="2163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4.25” x 4.25” x 4.25”</a:t>
            </a:r>
          </a:p>
          <a:p>
            <a:pPr algn="ctr"/>
            <a:r>
              <a:rPr lang="en-US" dirty="0" smtClean="0"/>
              <a:t>1/8” Thick</a:t>
            </a:r>
          </a:p>
          <a:p>
            <a:pPr algn="ctr"/>
            <a:r>
              <a:rPr lang="en-US" dirty="0" smtClean="0"/>
              <a:t>Acrylic Display Case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3962400"/>
            <a:ext cx="2127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1/8” Thick Aluminum</a:t>
            </a:r>
          </a:p>
          <a:p>
            <a:pPr algn="ctr"/>
            <a:r>
              <a:rPr lang="en-US" dirty="0" smtClean="0"/>
              <a:t>Base Plate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755832" y="2019300"/>
            <a:ext cx="1139767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2"/>
          </p:cNvCxnSpPr>
          <p:nvPr/>
        </p:nvCxnSpPr>
        <p:spPr>
          <a:xfrm>
            <a:off x="1856962" y="3389531"/>
            <a:ext cx="1194550" cy="3823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3"/>
          </p:cNvCxnSpPr>
          <p:nvPr/>
        </p:nvCxnSpPr>
        <p:spPr>
          <a:xfrm>
            <a:off x="2632062" y="4539734"/>
            <a:ext cx="18637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</p:cNvCxnSpPr>
          <p:nvPr/>
        </p:nvCxnSpPr>
        <p:spPr>
          <a:xfrm flipV="1">
            <a:off x="3051512" y="5257800"/>
            <a:ext cx="910888" cy="3231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4" idx="1"/>
          </p:cNvCxnSpPr>
          <p:nvPr/>
        </p:nvCxnSpPr>
        <p:spPr>
          <a:xfrm flipH="1">
            <a:off x="5257800" y="2039035"/>
            <a:ext cx="900731" cy="4755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>
          <a:xfrm flipH="1">
            <a:off x="4724400" y="3080266"/>
            <a:ext cx="1371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867400" y="4114800"/>
            <a:ext cx="381000" cy="170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1"/>
          </p:cNvCxnSpPr>
          <p:nvPr/>
        </p:nvCxnSpPr>
        <p:spPr>
          <a:xfrm flipH="1">
            <a:off x="4724400" y="5719465"/>
            <a:ext cx="152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874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Tests – Camera Enclosures/Web Cameras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932002917"/>
              </p:ext>
            </p:extLst>
          </p:nvPr>
        </p:nvGraphicFramePr>
        <p:xfrm>
          <a:off x="457200" y="1219200"/>
          <a:ext cx="8229600" cy="2865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Watertight Camera</a:t>
                      </a:r>
                      <a:r>
                        <a:rPr lang="en-US" baseline="0" dirty="0" smtClean="0"/>
                        <a:t> Enclosures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Vision – Gate Detection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Vision – Path Detection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Vision – Buoy Detection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Vision – Drop-In Bin Detection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Computer</a:t>
                      </a:r>
                      <a:r>
                        <a:rPr lang="en-US" baseline="0" dirty="0" smtClean="0"/>
                        <a:t> Vision – Torpedo PVC Cut-Out Detection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30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Air Tank and Regulators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7078" y="1244259"/>
            <a:ext cx="1209844" cy="4887007"/>
          </a:xfrm>
        </p:spPr>
      </p:pic>
      <p:sp>
        <p:nvSpPr>
          <p:cNvPr id="7" name="TextBox 6"/>
          <p:cNvSpPr txBox="1"/>
          <p:nvPr/>
        </p:nvSpPr>
        <p:spPr>
          <a:xfrm>
            <a:off x="5848246" y="487680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Delrin</a:t>
            </a:r>
            <a:r>
              <a:rPr lang="en-US" dirty="0" smtClean="0">
                <a:latin typeface="Calibri"/>
                <a:cs typeface="Calibri"/>
              </a:rPr>
              <a:t>™</a:t>
            </a:r>
            <a:r>
              <a:rPr lang="en-US" dirty="0" smtClean="0"/>
              <a:t> Mount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440668"/>
            <a:ext cx="362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3000 psi Rated Compressed Air Tank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2920" y="3897868"/>
            <a:ext cx="308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Tank / High Pressure Regulator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1524000"/>
            <a:ext cx="359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/ Low Pressure Regulator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2297668"/>
            <a:ext cx="16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Gauge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336" y="1459468"/>
            <a:ext cx="328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Adjustable Outlet Pressure Knob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2438400"/>
            <a:ext cx="332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1/8” NPT – ¼” OD Tube Adapter</a:t>
            </a:r>
            <a:endParaRPr lang="en-US" dirty="0"/>
          </a:p>
        </p:txBody>
      </p:sp>
      <p:cxnSp>
        <p:nvCxnSpPr>
          <p:cNvPr id="15" name="Straight Connector 14"/>
          <p:cNvCxnSpPr>
            <a:stCxn id="11" idx="3"/>
          </p:cNvCxnSpPr>
          <p:nvPr/>
        </p:nvCxnSpPr>
        <p:spPr>
          <a:xfrm flipV="1">
            <a:off x="3093187" y="2438400"/>
            <a:ext cx="1021613" cy="43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3"/>
          </p:cNvCxnSpPr>
          <p:nvPr/>
        </p:nvCxnSpPr>
        <p:spPr>
          <a:xfrm flipV="1">
            <a:off x="3733800" y="1459468"/>
            <a:ext cx="68580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1"/>
          </p:cNvCxnSpPr>
          <p:nvPr/>
        </p:nvCxnSpPr>
        <p:spPr>
          <a:xfrm flipH="1">
            <a:off x="4800600" y="1708666"/>
            <a:ext cx="533400" cy="348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1"/>
          </p:cNvCxnSpPr>
          <p:nvPr/>
        </p:nvCxnSpPr>
        <p:spPr>
          <a:xfrm flipH="1">
            <a:off x="5067300" y="2623066"/>
            <a:ext cx="342900" cy="43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2"/>
          </p:cNvCxnSpPr>
          <p:nvPr/>
        </p:nvCxnSpPr>
        <p:spPr>
          <a:xfrm flipH="1">
            <a:off x="4953000" y="3810000"/>
            <a:ext cx="2118534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</p:cNvCxnSpPr>
          <p:nvPr/>
        </p:nvCxnSpPr>
        <p:spPr>
          <a:xfrm flipV="1">
            <a:off x="2344560" y="3048000"/>
            <a:ext cx="1922640" cy="849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000677" y="5246132"/>
            <a:ext cx="1628723" cy="697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/>
          <p:cNvSpPr txBox="1">
            <a:spLocks/>
          </p:cNvSpPr>
          <p:nvPr/>
        </p:nvSpPr>
        <p:spPr>
          <a:xfrm>
            <a:off x="7467600" y="152400"/>
            <a:ext cx="1219200" cy="4572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6897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traight Connector 92"/>
          <p:cNvCxnSpPr/>
          <p:nvPr/>
        </p:nvCxnSpPr>
        <p:spPr>
          <a:xfrm rot="5400000" flipH="1" flipV="1">
            <a:off x="5219700" y="4991100"/>
            <a:ext cx="228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Compressed Air Distribution System Diagram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19</a:t>
            </a:fld>
            <a:endParaRPr lang="en-US" dirty="0"/>
          </a:p>
        </p:txBody>
      </p:sp>
      <p:cxnSp>
        <p:nvCxnSpPr>
          <p:cNvPr id="8" name="AutoShape 33"/>
          <p:cNvCxnSpPr>
            <a:cxnSpLocks noChangeShapeType="1"/>
            <a:endCxn id="23" idx="0"/>
          </p:cNvCxnSpPr>
          <p:nvPr/>
        </p:nvCxnSpPr>
        <p:spPr bwMode="auto">
          <a:xfrm rot="16200000" flipH="1">
            <a:off x="3829050" y="5010150"/>
            <a:ext cx="533400" cy="419100"/>
          </a:xfrm>
          <a:prstGeom prst="bentConnector3">
            <a:avLst>
              <a:gd name="adj1" fmla="val 62245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0" name="AutoShape 26"/>
          <p:cNvSpPr>
            <a:spLocks noChangeArrowheads="1"/>
          </p:cNvSpPr>
          <p:nvPr/>
        </p:nvSpPr>
        <p:spPr bwMode="auto">
          <a:xfrm>
            <a:off x="2057400" y="5486400"/>
            <a:ext cx="1447799" cy="673100"/>
          </a:xfrm>
          <a:prstGeom prst="roundRect">
            <a:avLst>
              <a:gd name="adj" fmla="val 16667"/>
            </a:avLst>
          </a:prstGeom>
          <a:solidFill>
            <a:srgbClr val="C74441"/>
          </a:solidFill>
          <a:ln w="38100">
            <a:solidFill>
              <a:srgbClr val="C7444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Grasp/Release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AutoShape 30"/>
          <p:cNvSpPr>
            <a:spLocks noChangeArrowheads="1"/>
          </p:cNvSpPr>
          <p:nvPr/>
        </p:nvSpPr>
        <p:spPr bwMode="auto">
          <a:xfrm>
            <a:off x="5105400" y="5486400"/>
            <a:ext cx="1219200" cy="673100"/>
          </a:xfrm>
          <a:prstGeom prst="roundRect">
            <a:avLst>
              <a:gd name="adj" fmla="val 16667"/>
            </a:avLst>
          </a:prstGeom>
          <a:solidFill>
            <a:srgbClr val="C74441"/>
          </a:solidFill>
          <a:ln w="12700">
            <a:solidFill>
              <a:srgbClr val="C7444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Torpedo Launcher 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4" name="AutoShape 33"/>
          <p:cNvCxnSpPr>
            <a:cxnSpLocks noChangeShapeType="1"/>
          </p:cNvCxnSpPr>
          <p:nvPr/>
        </p:nvCxnSpPr>
        <p:spPr bwMode="auto">
          <a:xfrm rot="5400000">
            <a:off x="2762250" y="4591050"/>
            <a:ext cx="914400" cy="876300"/>
          </a:xfrm>
          <a:prstGeom prst="bentConnector3">
            <a:avLst>
              <a:gd name="adj1" fmla="val 78571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15" name="AutoShape 37"/>
          <p:cNvCxnSpPr>
            <a:cxnSpLocks noChangeShapeType="1"/>
            <a:endCxn id="12" idx="0"/>
          </p:cNvCxnSpPr>
          <p:nvPr/>
        </p:nvCxnSpPr>
        <p:spPr bwMode="auto">
          <a:xfrm rot="16200000" flipH="1">
            <a:off x="5105400" y="4876800"/>
            <a:ext cx="685800" cy="533400"/>
          </a:xfrm>
          <a:prstGeom prst="bentConnector3">
            <a:avLst>
              <a:gd name="adj1" fmla="val 70635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16" name="AutoShape 38"/>
          <p:cNvSpPr>
            <a:spLocks noChangeArrowheads="1"/>
          </p:cNvSpPr>
          <p:nvPr/>
        </p:nvSpPr>
        <p:spPr bwMode="auto">
          <a:xfrm>
            <a:off x="3505200" y="4572000"/>
            <a:ext cx="2138363" cy="342900"/>
          </a:xfrm>
          <a:prstGeom prst="roundRect">
            <a:avLst>
              <a:gd name="adj" fmla="val 16667"/>
            </a:avLst>
          </a:prstGeom>
          <a:solidFill>
            <a:srgbClr val="C74441"/>
          </a:solidFill>
          <a:ln w="38100">
            <a:solidFill>
              <a:srgbClr val="C7444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Solenoid Valves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533400" y="1981200"/>
            <a:ext cx="2209800" cy="731520"/>
            <a:chOff x="6096000" y="1752600"/>
            <a:chExt cx="2209800" cy="731520"/>
          </a:xfrm>
        </p:grpSpPr>
        <p:sp>
          <p:nvSpPr>
            <p:cNvPr id="18" name="AutoShape 38"/>
            <p:cNvSpPr>
              <a:spLocks noChangeArrowheads="1"/>
            </p:cNvSpPr>
            <p:nvPr/>
          </p:nvSpPr>
          <p:spPr bwMode="auto">
            <a:xfrm>
              <a:off x="6096000" y="2209800"/>
              <a:ext cx="274320" cy="274320"/>
            </a:xfrm>
            <a:prstGeom prst="roundRect">
              <a:avLst>
                <a:gd name="adj" fmla="val 16667"/>
              </a:avLst>
            </a:prstGeom>
            <a:solidFill>
              <a:srgbClr val="C74441"/>
            </a:solidFill>
            <a:ln w="38100">
              <a:solidFill>
                <a:srgbClr val="C7444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>
              <a:off x="6096000" y="1752600"/>
              <a:ext cx="274320" cy="274320"/>
            </a:xfrm>
            <a:prstGeom prst="roundRect">
              <a:avLst>
                <a:gd name="adj" fmla="val 16667"/>
              </a:avLst>
            </a:prstGeom>
            <a:solidFill>
              <a:srgbClr val="5F95D7"/>
            </a:solidFill>
            <a:ln w="12700">
              <a:solidFill>
                <a:srgbClr val="5F95D7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AutoShape 38"/>
            <p:cNvSpPr>
              <a:spLocks noChangeArrowheads="1"/>
            </p:cNvSpPr>
            <p:nvPr/>
          </p:nvSpPr>
          <p:spPr bwMode="auto">
            <a:xfrm>
              <a:off x="6477000" y="1752600"/>
              <a:ext cx="1828800" cy="2743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torage/</a:t>
              </a:r>
              <a:r>
                <a:rPr lang="en-US" sz="1600" dirty="0" smtClean="0">
                  <a:solidFill>
                    <a:srgbClr val="000000"/>
                  </a:solidFill>
                  <a:latin typeface="Calibri" pitchFamily="34" charset="0"/>
                </a:rPr>
                <a:t>Regulation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AutoShape 27"/>
            <p:cNvSpPr>
              <a:spLocks noChangeArrowheads="1"/>
            </p:cNvSpPr>
            <p:nvPr/>
          </p:nvSpPr>
          <p:spPr bwMode="auto">
            <a:xfrm>
              <a:off x="6477000" y="2209800"/>
              <a:ext cx="1188720" cy="2743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 pitchFamily="34" charset="0"/>
                </a:rPr>
                <a:t>Distribution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</a:endParaRPr>
            </a:p>
          </p:txBody>
        </p:sp>
      </p:grpSp>
      <p:cxnSp>
        <p:nvCxnSpPr>
          <p:cNvPr id="22" name="AutoShape 31"/>
          <p:cNvCxnSpPr>
            <a:cxnSpLocks noChangeShapeType="1"/>
            <a:stCxn id="28" idx="2"/>
            <a:endCxn id="16" idx="0"/>
          </p:cNvCxnSpPr>
          <p:nvPr/>
        </p:nvCxnSpPr>
        <p:spPr bwMode="auto">
          <a:xfrm rot="16200000" flipH="1">
            <a:off x="4319191" y="4316809"/>
            <a:ext cx="508000" cy="238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3" name="AutoShape 26"/>
          <p:cNvSpPr>
            <a:spLocks noChangeArrowheads="1"/>
          </p:cNvSpPr>
          <p:nvPr/>
        </p:nvSpPr>
        <p:spPr bwMode="auto">
          <a:xfrm>
            <a:off x="3581400" y="5486400"/>
            <a:ext cx="1447799" cy="673100"/>
          </a:xfrm>
          <a:prstGeom prst="roundRect">
            <a:avLst>
              <a:gd name="adj" fmla="val 16667"/>
            </a:avLst>
          </a:prstGeom>
          <a:solidFill>
            <a:srgbClr val="C74441"/>
          </a:solidFill>
          <a:ln w="38100">
            <a:solidFill>
              <a:srgbClr val="C7444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Exhaust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AutoShape 30"/>
          <p:cNvSpPr>
            <a:spLocks noChangeArrowheads="1"/>
          </p:cNvSpPr>
          <p:nvPr/>
        </p:nvSpPr>
        <p:spPr bwMode="auto">
          <a:xfrm>
            <a:off x="6400800" y="5486400"/>
            <a:ext cx="1219200" cy="673100"/>
          </a:xfrm>
          <a:prstGeom prst="roundRect">
            <a:avLst>
              <a:gd name="adj" fmla="val 16667"/>
            </a:avLst>
          </a:prstGeom>
          <a:solidFill>
            <a:srgbClr val="C74441"/>
          </a:solidFill>
          <a:ln w="12700">
            <a:solidFill>
              <a:srgbClr val="C7444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Torpedo Launcher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505200" y="1524000"/>
            <a:ext cx="2133600" cy="558800"/>
          </a:xfrm>
          <a:prstGeom prst="roundRect">
            <a:avLst>
              <a:gd name="adj" fmla="val 16667"/>
            </a:avLst>
          </a:prstGeom>
          <a:solidFill>
            <a:srgbClr val="5F95D7"/>
          </a:solidFill>
          <a:ln w="12700">
            <a:solidFill>
              <a:srgbClr val="5F95D7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</a:rPr>
              <a:t>Compressed Air Tank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3505200" y="2514600"/>
            <a:ext cx="2133600" cy="558800"/>
          </a:xfrm>
          <a:prstGeom prst="roundRect">
            <a:avLst>
              <a:gd name="adj" fmla="val 16667"/>
            </a:avLst>
          </a:prstGeom>
          <a:solidFill>
            <a:srgbClr val="5F95D7"/>
          </a:solidFill>
          <a:ln w="12700">
            <a:solidFill>
              <a:srgbClr val="5F95D7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</a:rPr>
              <a:t>High Pressure Regulator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>
            <a:off x="3505200" y="3505200"/>
            <a:ext cx="2133600" cy="558800"/>
          </a:xfrm>
          <a:prstGeom prst="roundRect">
            <a:avLst>
              <a:gd name="adj" fmla="val 16667"/>
            </a:avLst>
          </a:prstGeom>
          <a:solidFill>
            <a:srgbClr val="5F95D7"/>
          </a:solidFill>
          <a:ln w="12700">
            <a:solidFill>
              <a:srgbClr val="5F95D7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</a:rPr>
              <a:t>Low pressure Regulator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AutoShape 31"/>
          <p:cNvCxnSpPr>
            <a:cxnSpLocks noChangeShapeType="1"/>
            <a:stCxn id="26" idx="2"/>
            <a:endCxn id="27" idx="0"/>
          </p:cNvCxnSpPr>
          <p:nvPr/>
        </p:nvCxnSpPr>
        <p:spPr bwMode="auto">
          <a:xfrm rot="5400000">
            <a:off x="4356100" y="2298700"/>
            <a:ext cx="431800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0" name="AutoShape 31"/>
          <p:cNvCxnSpPr>
            <a:cxnSpLocks noChangeShapeType="1"/>
            <a:stCxn id="27" idx="2"/>
            <a:endCxn id="28" idx="0"/>
          </p:cNvCxnSpPr>
          <p:nvPr/>
        </p:nvCxnSpPr>
        <p:spPr bwMode="auto">
          <a:xfrm rot="5400000">
            <a:off x="4356100" y="3289300"/>
            <a:ext cx="431800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5" name="TextBox 44"/>
          <p:cNvSpPr txBox="1"/>
          <p:nvPr/>
        </p:nvSpPr>
        <p:spPr>
          <a:xfrm>
            <a:off x="4648200" y="312420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850 psi</a:t>
            </a:r>
            <a:endParaRPr lang="en-US" sz="1600" dirty="0"/>
          </a:p>
        </p:txBody>
      </p:sp>
      <p:cxnSp>
        <p:nvCxnSpPr>
          <p:cNvPr id="80" name="AutoShape 33"/>
          <p:cNvCxnSpPr>
            <a:cxnSpLocks noChangeShapeType="1"/>
            <a:endCxn id="25" idx="0"/>
          </p:cNvCxnSpPr>
          <p:nvPr/>
        </p:nvCxnSpPr>
        <p:spPr bwMode="auto">
          <a:xfrm>
            <a:off x="5334000" y="5105400"/>
            <a:ext cx="1676400" cy="38100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90" name="TextBox 89"/>
          <p:cNvSpPr txBox="1"/>
          <p:nvPr/>
        </p:nvSpPr>
        <p:spPr>
          <a:xfrm>
            <a:off x="4648200" y="411480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100 psi</a:t>
            </a:r>
            <a:endParaRPr lang="en-US" sz="1600" dirty="0"/>
          </a:p>
        </p:txBody>
      </p:sp>
      <p:sp>
        <p:nvSpPr>
          <p:cNvPr id="91" name="TextBox 90"/>
          <p:cNvSpPr txBox="1"/>
          <p:nvPr/>
        </p:nvSpPr>
        <p:spPr>
          <a:xfrm>
            <a:off x="4648200" y="2133600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3000 psi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7455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Functional System Diagram</a:t>
            </a:r>
          </a:p>
          <a:p>
            <a:r>
              <a:rPr lang="en-US" dirty="0" smtClean="0"/>
              <a:t>Concept Descriptions</a:t>
            </a:r>
          </a:p>
          <a:p>
            <a:r>
              <a:rPr lang="en-US" dirty="0" smtClean="0"/>
              <a:t>Final AUV Design + Test Results</a:t>
            </a:r>
          </a:p>
          <a:p>
            <a:pPr lvl="1"/>
            <a:r>
              <a:rPr lang="en-US" dirty="0" smtClean="0"/>
              <a:t>Complete System</a:t>
            </a:r>
          </a:p>
          <a:p>
            <a:pPr lvl="1"/>
            <a:r>
              <a:rPr lang="en-US" dirty="0" smtClean="0"/>
              <a:t>Mechanical Subsystems</a:t>
            </a:r>
          </a:p>
          <a:p>
            <a:pPr lvl="1"/>
            <a:r>
              <a:rPr lang="en-US" dirty="0" smtClean="0"/>
              <a:t>Electrical System</a:t>
            </a:r>
          </a:p>
          <a:p>
            <a:pPr lvl="1"/>
            <a:r>
              <a:rPr lang="en-US" dirty="0" smtClean="0"/>
              <a:t>Guidance System</a:t>
            </a:r>
          </a:p>
          <a:p>
            <a:r>
              <a:rPr lang="en-US" dirty="0" smtClean="0"/>
              <a:t>Engineering Economics – Budget/Expenditures</a:t>
            </a:r>
          </a:p>
          <a:p>
            <a:r>
              <a:rPr lang="en-US" dirty="0" smtClean="0"/>
              <a:t>Concluding Remarks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461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977765473"/>
              </p:ext>
            </p:extLst>
          </p:nvPr>
        </p:nvGraphicFramePr>
        <p:xfrm>
          <a:off x="457200" y="2501900"/>
          <a:ext cx="82296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Proper Regulated Output Pressure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(~100</a:t>
                      </a:r>
                      <a:r>
                        <a:rPr lang="en-US" baseline="0" dirty="0" smtClean="0"/>
                        <a:t> psi)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tight Gas Lines (No Air Leakage)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Solenoid Valve Actuation/Integration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One-Way Check</a:t>
                      </a:r>
                      <a:r>
                        <a:rPr lang="en-US" baseline="0" dirty="0" smtClean="0"/>
                        <a:t> Valve Purging System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9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Torpedo Launcher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802299"/>
            <a:ext cx="8229600" cy="1770926"/>
          </a:xfrm>
        </p:spPr>
      </p:pic>
      <p:sp>
        <p:nvSpPr>
          <p:cNvPr id="8" name="TextBox 7"/>
          <p:cNvSpPr txBox="1"/>
          <p:nvPr/>
        </p:nvSpPr>
        <p:spPr>
          <a:xfrm>
            <a:off x="457200" y="2362200"/>
            <a:ext cx="332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1/8” NPT – ¼” OD Tube Adapter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45661" y="1752600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One-Way Check Valve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2401669"/>
            <a:ext cx="468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1.25” OD, 1.00” ID Cast Acrylic Barrel</a:t>
            </a:r>
          </a:p>
          <a:p>
            <a:pPr algn="ctr"/>
            <a:r>
              <a:rPr lang="en-US" dirty="0" smtClean="0"/>
              <a:t>(Pattern of Holes Reduces Drag During Launch)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953000"/>
            <a:ext cx="275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Double-Acting Air Cylinder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495800"/>
            <a:ext cx="207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 Attachment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94343" y="4953000"/>
            <a:ext cx="5197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Torpedo (ABS Plastic Embedded with 3/16” Diameter</a:t>
            </a:r>
          </a:p>
          <a:p>
            <a:pPr algn="ctr"/>
            <a:r>
              <a:rPr lang="en-US" dirty="0" smtClean="0"/>
              <a:t>Stainless Steel Rod and Neodymium Disk Magnet) </a:t>
            </a:r>
            <a:endParaRPr lang="en-US" dirty="0"/>
          </a:p>
        </p:txBody>
      </p:sp>
      <p:cxnSp>
        <p:nvCxnSpPr>
          <p:cNvPr id="15" name="Straight Connector 14"/>
          <p:cNvCxnSpPr>
            <a:stCxn id="10" idx="2"/>
          </p:cNvCxnSpPr>
          <p:nvPr/>
        </p:nvCxnSpPr>
        <p:spPr>
          <a:xfrm>
            <a:off x="6607745" y="3048000"/>
            <a:ext cx="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2"/>
          </p:cNvCxnSpPr>
          <p:nvPr/>
        </p:nvCxnSpPr>
        <p:spPr>
          <a:xfrm flipH="1">
            <a:off x="4114800" y="2121932"/>
            <a:ext cx="465531" cy="849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2"/>
          </p:cNvCxnSpPr>
          <p:nvPr/>
        </p:nvCxnSpPr>
        <p:spPr>
          <a:xfrm flipH="1">
            <a:off x="990600" y="2731532"/>
            <a:ext cx="1130710" cy="926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0"/>
          </p:cNvCxnSpPr>
          <p:nvPr/>
        </p:nvCxnSpPr>
        <p:spPr>
          <a:xfrm flipH="1" flipV="1">
            <a:off x="1833217" y="4191000"/>
            <a:ext cx="1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0"/>
          </p:cNvCxnSpPr>
          <p:nvPr/>
        </p:nvCxnSpPr>
        <p:spPr>
          <a:xfrm flipH="1" flipV="1">
            <a:off x="6392971" y="3886200"/>
            <a:ext cx="1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2" idx="0"/>
          </p:cNvCxnSpPr>
          <p:nvPr/>
        </p:nvCxnSpPr>
        <p:spPr>
          <a:xfrm flipV="1">
            <a:off x="3934186" y="4343400"/>
            <a:ext cx="646145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36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– Torpedo Launchers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640206875"/>
              </p:ext>
            </p:extLst>
          </p:nvPr>
        </p:nvGraphicFramePr>
        <p:xfrm>
          <a:off x="457200" y="2131060"/>
          <a:ext cx="822960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</a:t>
                      </a:r>
                      <a:r>
                        <a:rPr lang="en-US" baseline="0" dirty="0" smtClean="0"/>
                        <a:t> Density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(0.037 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/in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 Balance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 Hydrodynamics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 Dimensions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 (0.95” L x 0.95” W x 5.00” H)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 Launch</a:t>
                      </a:r>
                      <a:r>
                        <a:rPr lang="en-US" baseline="0" dirty="0" smtClean="0"/>
                        <a:t> – Air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Torpedo Launch – Water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69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Grasp/Release Mechanism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Content Placeholder 7" descr="ME_Final_Report_Grasp_Release_Mechanism_Overview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8229600" cy="4768900"/>
          </a:xfrm>
        </p:spPr>
      </p:pic>
      <p:sp>
        <p:nvSpPr>
          <p:cNvPr id="5" name="TextBox 4"/>
          <p:cNvSpPr txBox="1"/>
          <p:nvPr/>
        </p:nvSpPr>
        <p:spPr>
          <a:xfrm>
            <a:off x="838200" y="1600200"/>
            <a:ext cx="2590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Single-Acting Air Cylinder With Spring Return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1371600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1/8” NPT – ¼” OD Tube Adapter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91200" y="1840468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90° Angle Mounting Bracket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24384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Hex Nut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2373868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Custom Piston Adapter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2858869"/>
            <a:ext cx="2438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Mirrored 3-Bar</a:t>
            </a:r>
          </a:p>
          <a:p>
            <a:pPr algn="ctr"/>
            <a:r>
              <a:rPr lang="en-US" dirty="0" smtClean="0"/>
              <a:t>Slider-Crank Mechanism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3669268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¼” Thick Aluminum Jaws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76600" y="4154269"/>
            <a:ext cx="2590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Brass Bushings,  Stainless Steel Shafts, and E-Clips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666622" y="2980944"/>
            <a:ext cx="2730731" cy="1015382"/>
          </a:xfrm>
          <a:custGeom>
            <a:avLst/>
            <a:gdLst>
              <a:gd name="connsiteX0" fmla="*/ 842138 w 2730731"/>
              <a:gd name="connsiteY0" fmla="*/ 64008 h 1015382"/>
              <a:gd name="connsiteX1" fmla="*/ 842138 w 2730731"/>
              <a:gd name="connsiteY1" fmla="*/ 64008 h 1015382"/>
              <a:gd name="connsiteX2" fmla="*/ 887858 w 2730731"/>
              <a:gd name="connsiteY2" fmla="*/ 320040 h 1015382"/>
              <a:gd name="connsiteX3" fmla="*/ 906146 w 2730731"/>
              <a:gd name="connsiteY3" fmla="*/ 356616 h 1015382"/>
              <a:gd name="connsiteX4" fmla="*/ 851282 w 2730731"/>
              <a:gd name="connsiteY4" fmla="*/ 365760 h 1015382"/>
              <a:gd name="connsiteX5" fmla="*/ 732410 w 2730731"/>
              <a:gd name="connsiteY5" fmla="*/ 347472 h 1015382"/>
              <a:gd name="connsiteX6" fmla="*/ 677546 w 2730731"/>
              <a:gd name="connsiteY6" fmla="*/ 329184 h 1015382"/>
              <a:gd name="connsiteX7" fmla="*/ 586106 w 2730731"/>
              <a:gd name="connsiteY7" fmla="*/ 320040 h 1015382"/>
              <a:gd name="connsiteX8" fmla="*/ 512954 w 2730731"/>
              <a:gd name="connsiteY8" fmla="*/ 301752 h 1015382"/>
              <a:gd name="connsiteX9" fmla="*/ 439802 w 2730731"/>
              <a:gd name="connsiteY9" fmla="*/ 283464 h 1015382"/>
              <a:gd name="connsiteX10" fmla="*/ 384938 w 2730731"/>
              <a:gd name="connsiteY10" fmla="*/ 237744 h 1015382"/>
              <a:gd name="connsiteX11" fmla="*/ 375794 w 2730731"/>
              <a:gd name="connsiteY11" fmla="*/ 210312 h 1015382"/>
              <a:gd name="connsiteX12" fmla="*/ 357506 w 2730731"/>
              <a:gd name="connsiteY12" fmla="*/ 164592 h 1015382"/>
              <a:gd name="connsiteX13" fmla="*/ 284354 w 2730731"/>
              <a:gd name="connsiteY13" fmla="*/ 182880 h 1015382"/>
              <a:gd name="connsiteX14" fmla="*/ 46610 w 2730731"/>
              <a:gd name="connsiteY14" fmla="*/ 228600 h 1015382"/>
              <a:gd name="connsiteX15" fmla="*/ 890 w 2730731"/>
              <a:gd name="connsiteY15" fmla="*/ 329184 h 1015382"/>
              <a:gd name="connsiteX16" fmla="*/ 10034 w 2730731"/>
              <a:gd name="connsiteY16" fmla="*/ 512064 h 1015382"/>
              <a:gd name="connsiteX17" fmla="*/ 37466 w 2730731"/>
              <a:gd name="connsiteY17" fmla="*/ 548640 h 1015382"/>
              <a:gd name="connsiteX18" fmla="*/ 55754 w 2730731"/>
              <a:gd name="connsiteY18" fmla="*/ 612648 h 1015382"/>
              <a:gd name="connsiteX19" fmla="*/ 92330 w 2730731"/>
              <a:gd name="connsiteY19" fmla="*/ 667512 h 1015382"/>
              <a:gd name="connsiteX20" fmla="*/ 156338 w 2730731"/>
              <a:gd name="connsiteY20" fmla="*/ 713232 h 1015382"/>
              <a:gd name="connsiteX21" fmla="*/ 174626 w 2730731"/>
              <a:gd name="connsiteY21" fmla="*/ 768096 h 1015382"/>
              <a:gd name="connsiteX22" fmla="*/ 183770 w 2730731"/>
              <a:gd name="connsiteY22" fmla="*/ 795528 h 1015382"/>
              <a:gd name="connsiteX23" fmla="*/ 275210 w 2730731"/>
              <a:gd name="connsiteY23" fmla="*/ 868680 h 1015382"/>
              <a:gd name="connsiteX24" fmla="*/ 320930 w 2730731"/>
              <a:gd name="connsiteY24" fmla="*/ 905256 h 1015382"/>
              <a:gd name="connsiteX25" fmla="*/ 403226 w 2730731"/>
              <a:gd name="connsiteY25" fmla="*/ 941832 h 1015382"/>
              <a:gd name="connsiteX26" fmla="*/ 448946 w 2730731"/>
              <a:gd name="connsiteY26" fmla="*/ 950976 h 1015382"/>
              <a:gd name="connsiteX27" fmla="*/ 768986 w 2730731"/>
              <a:gd name="connsiteY27" fmla="*/ 960120 h 1015382"/>
              <a:gd name="connsiteX28" fmla="*/ 814706 w 2730731"/>
              <a:gd name="connsiteY28" fmla="*/ 969264 h 1015382"/>
              <a:gd name="connsiteX29" fmla="*/ 851282 w 2730731"/>
              <a:gd name="connsiteY29" fmla="*/ 978408 h 1015382"/>
              <a:gd name="connsiteX30" fmla="*/ 961010 w 2730731"/>
              <a:gd name="connsiteY30" fmla="*/ 987552 h 1015382"/>
              <a:gd name="connsiteX31" fmla="*/ 1162178 w 2730731"/>
              <a:gd name="connsiteY31" fmla="*/ 1005840 h 1015382"/>
              <a:gd name="connsiteX32" fmla="*/ 2058290 w 2730731"/>
              <a:gd name="connsiteY32" fmla="*/ 996696 h 1015382"/>
              <a:gd name="connsiteX33" fmla="*/ 2021714 w 2730731"/>
              <a:gd name="connsiteY33" fmla="*/ 987552 h 1015382"/>
              <a:gd name="connsiteX34" fmla="*/ 2076578 w 2730731"/>
              <a:gd name="connsiteY34" fmla="*/ 1005840 h 1015382"/>
              <a:gd name="connsiteX35" fmla="*/ 2131442 w 2730731"/>
              <a:gd name="connsiteY35" fmla="*/ 1014984 h 1015382"/>
              <a:gd name="connsiteX36" fmla="*/ 2168018 w 2730731"/>
              <a:gd name="connsiteY36" fmla="*/ 1005840 h 1015382"/>
              <a:gd name="connsiteX37" fmla="*/ 2186306 w 2730731"/>
              <a:gd name="connsiteY37" fmla="*/ 950976 h 1015382"/>
              <a:gd name="connsiteX38" fmla="*/ 2204594 w 2730731"/>
              <a:gd name="connsiteY38" fmla="*/ 923544 h 1015382"/>
              <a:gd name="connsiteX39" fmla="*/ 2259458 w 2730731"/>
              <a:gd name="connsiteY39" fmla="*/ 896112 h 1015382"/>
              <a:gd name="connsiteX40" fmla="*/ 2323466 w 2730731"/>
              <a:gd name="connsiteY40" fmla="*/ 905256 h 1015382"/>
              <a:gd name="connsiteX41" fmla="*/ 2350898 w 2730731"/>
              <a:gd name="connsiteY41" fmla="*/ 923544 h 1015382"/>
              <a:gd name="connsiteX42" fmla="*/ 2378330 w 2730731"/>
              <a:gd name="connsiteY42" fmla="*/ 932688 h 1015382"/>
              <a:gd name="connsiteX43" fmla="*/ 2451482 w 2730731"/>
              <a:gd name="connsiteY43" fmla="*/ 923544 h 1015382"/>
              <a:gd name="connsiteX44" fmla="*/ 2469770 w 2730731"/>
              <a:gd name="connsiteY44" fmla="*/ 868680 h 1015382"/>
              <a:gd name="connsiteX45" fmla="*/ 2488058 w 2730731"/>
              <a:gd name="connsiteY45" fmla="*/ 813816 h 1015382"/>
              <a:gd name="connsiteX46" fmla="*/ 2497202 w 2730731"/>
              <a:gd name="connsiteY46" fmla="*/ 786384 h 1015382"/>
              <a:gd name="connsiteX47" fmla="*/ 2506346 w 2730731"/>
              <a:gd name="connsiteY47" fmla="*/ 740664 h 1015382"/>
              <a:gd name="connsiteX48" fmla="*/ 2533778 w 2730731"/>
              <a:gd name="connsiteY48" fmla="*/ 731520 h 1015382"/>
              <a:gd name="connsiteX49" fmla="*/ 2579498 w 2730731"/>
              <a:gd name="connsiteY49" fmla="*/ 694944 h 1015382"/>
              <a:gd name="connsiteX50" fmla="*/ 2597786 w 2730731"/>
              <a:gd name="connsiteY50" fmla="*/ 667512 h 1015382"/>
              <a:gd name="connsiteX51" fmla="*/ 2625218 w 2730731"/>
              <a:gd name="connsiteY51" fmla="*/ 649224 h 1015382"/>
              <a:gd name="connsiteX52" fmla="*/ 2634362 w 2730731"/>
              <a:gd name="connsiteY52" fmla="*/ 621792 h 1015382"/>
              <a:gd name="connsiteX53" fmla="*/ 2689226 w 2730731"/>
              <a:gd name="connsiteY53" fmla="*/ 566928 h 1015382"/>
              <a:gd name="connsiteX54" fmla="*/ 2707514 w 2730731"/>
              <a:gd name="connsiteY54" fmla="*/ 539496 h 1015382"/>
              <a:gd name="connsiteX55" fmla="*/ 2725802 w 2730731"/>
              <a:gd name="connsiteY55" fmla="*/ 466344 h 1015382"/>
              <a:gd name="connsiteX56" fmla="*/ 2716658 w 2730731"/>
              <a:gd name="connsiteY56" fmla="*/ 420624 h 1015382"/>
              <a:gd name="connsiteX57" fmla="*/ 2643506 w 2730731"/>
              <a:gd name="connsiteY57" fmla="*/ 310896 h 1015382"/>
              <a:gd name="connsiteX58" fmla="*/ 2616074 w 2730731"/>
              <a:gd name="connsiteY58" fmla="*/ 301752 h 1015382"/>
              <a:gd name="connsiteX59" fmla="*/ 2561210 w 2730731"/>
              <a:gd name="connsiteY59" fmla="*/ 265176 h 1015382"/>
              <a:gd name="connsiteX60" fmla="*/ 2533778 w 2730731"/>
              <a:gd name="connsiteY60" fmla="*/ 237744 h 1015382"/>
              <a:gd name="connsiteX61" fmla="*/ 2497202 w 2730731"/>
              <a:gd name="connsiteY61" fmla="*/ 219456 h 1015382"/>
              <a:gd name="connsiteX62" fmla="*/ 2396618 w 2730731"/>
              <a:gd name="connsiteY62" fmla="*/ 173736 h 1015382"/>
              <a:gd name="connsiteX63" fmla="*/ 2369186 w 2730731"/>
              <a:gd name="connsiteY63" fmla="*/ 155448 h 1015382"/>
              <a:gd name="connsiteX64" fmla="*/ 2332610 w 2730731"/>
              <a:gd name="connsiteY64" fmla="*/ 146304 h 1015382"/>
              <a:gd name="connsiteX65" fmla="*/ 2305178 w 2730731"/>
              <a:gd name="connsiteY65" fmla="*/ 137160 h 1015382"/>
              <a:gd name="connsiteX66" fmla="*/ 2259458 w 2730731"/>
              <a:gd name="connsiteY66" fmla="*/ 128016 h 1015382"/>
              <a:gd name="connsiteX67" fmla="*/ 2195450 w 2730731"/>
              <a:gd name="connsiteY67" fmla="*/ 109728 h 1015382"/>
              <a:gd name="connsiteX68" fmla="*/ 2158874 w 2730731"/>
              <a:gd name="connsiteY68" fmla="*/ 91440 h 1015382"/>
              <a:gd name="connsiteX69" fmla="*/ 2030858 w 2730731"/>
              <a:gd name="connsiteY69" fmla="*/ 73152 h 1015382"/>
              <a:gd name="connsiteX70" fmla="*/ 1985138 w 2730731"/>
              <a:gd name="connsiteY70" fmla="*/ 64008 h 1015382"/>
              <a:gd name="connsiteX71" fmla="*/ 1893698 w 2730731"/>
              <a:gd name="connsiteY71" fmla="*/ 9144 h 1015382"/>
              <a:gd name="connsiteX72" fmla="*/ 1866266 w 2730731"/>
              <a:gd name="connsiteY72" fmla="*/ 0 h 1015382"/>
              <a:gd name="connsiteX73" fmla="*/ 1555370 w 2730731"/>
              <a:gd name="connsiteY73" fmla="*/ 9144 h 1015382"/>
              <a:gd name="connsiteX74" fmla="*/ 1518794 w 2730731"/>
              <a:gd name="connsiteY74" fmla="*/ 18288 h 1015382"/>
              <a:gd name="connsiteX75" fmla="*/ 1418210 w 2730731"/>
              <a:gd name="connsiteY75" fmla="*/ 27432 h 1015382"/>
              <a:gd name="connsiteX76" fmla="*/ 887858 w 2730731"/>
              <a:gd name="connsiteY76" fmla="*/ 36576 h 1015382"/>
              <a:gd name="connsiteX77" fmla="*/ 832994 w 2730731"/>
              <a:gd name="connsiteY77" fmla="*/ 64008 h 1015382"/>
              <a:gd name="connsiteX78" fmla="*/ 842138 w 2730731"/>
              <a:gd name="connsiteY78" fmla="*/ 64008 h 101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730731" h="1015382">
                <a:moveTo>
                  <a:pt x="842138" y="64008"/>
                </a:moveTo>
                <a:lnTo>
                  <a:pt x="842138" y="64008"/>
                </a:lnTo>
                <a:cubicBezTo>
                  <a:pt x="857378" y="149352"/>
                  <a:pt x="869332" y="235349"/>
                  <a:pt x="887858" y="320040"/>
                </a:cubicBezTo>
                <a:cubicBezTo>
                  <a:pt x="890771" y="333356"/>
                  <a:pt x="914661" y="345972"/>
                  <a:pt x="906146" y="356616"/>
                </a:cubicBezTo>
                <a:cubicBezTo>
                  <a:pt x="894564" y="371094"/>
                  <a:pt x="869570" y="362712"/>
                  <a:pt x="851282" y="365760"/>
                </a:cubicBezTo>
                <a:cubicBezTo>
                  <a:pt x="817054" y="361481"/>
                  <a:pt x="767855" y="357139"/>
                  <a:pt x="732410" y="347472"/>
                </a:cubicBezTo>
                <a:cubicBezTo>
                  <a:pt x="713812" y="342400"/>
                  <a:pt x="696728" y="331102"/>
                  <a:pt x="677546" y="329184"/>
                </a:cubicBezTo>
                <a:cubicBezTo>
                  <a:pt x="647066" y="326136"/>
                  <a:pt x="616469" y="324088"/>
                  <a:pt x="586106" y="320040"/>
                </a:cubicBezTo>
                <a:cubicBezTo>
                  <a:pt x="527753" y="312260"/>
                  <a:pt x="557104" y="313793"/>
                  <a:pt x="512954" y="301752"/>
                </a:cubicBezTo>
                <a:cubicBezTo>
                  <a:pt x="488705" y="295139"/>
                  <a:pt x="439802" y="283464"/>
                  <a:pt x="439802" y="283464"/>
                </a:cubicBezTo>
                <a:cubicBezTo>
                  <a:pt x="419560" y="269970"/>
                  <a:pt x="399019" y="258866"/>
                  <a:pt x="384938" y="237744"/>
                </a:cubicBezTo>
                <a:cubicBezTo>
                  <a:pt x="379591" y="229724"/>
                  <a:pt x="379178" y="219337"/>
                  <a:pt x="375794" y="210312"/>
                </a:cubicBezTo>
                <a:cubicBezTo>
                  <a:pt x="370031" y="194943"/>
                  <a:pt x="363602" y="179832"/>
                  <a:pt x="357506" y="164592"/>
                </a:cubicBezTo>
                <a:cubicBezTo>
                  <a:pt x="333122" y="170688"/>
                  <a:pt x="309168" y="178878"/>
                  <a:pt x="284354" y="182880"/>
                </a:cubicBezTo>
                <a:cubicBezTo>
                  <a:pt x="49639" y="220737"/>
                  <a:pt x="134966" y="169696"/>
                  <a:pt x="46610" y="228600"/>
                </a:cubicBezTo>
                <a:cubicBezTo>
                  <a:pt x="1413" y="296396"/>
                  <a:pt x="14345" y="261911"/>
                  <a:pt x="890" y="329184"/>
                </a:cubicBezTo>
                <a:cubicBezTo>
                  <a:pt x="3938" y="390144"/>
                  <a:pt x="0" y="451858"/>
                  <a:pt x="10034" y="512064"/>
                </a:cubicBezTo>
                <a:cubicBezTo>
                  <a:pt x="12539" y="527097"/>
                  <a:pt x="29905" y="535408"/>
                  <a:pt x="37466" y="548640"/>
                </a:cubicBezTo>
                <a:cubicBezTo>
                  <a:pt x="55442" y="580098"/>
                  <a:pt x="37938" y="577016"/>
                  <a:pt x="55754" y="612648"/>
                </a:cubicBezTo>
                <a:cubicBezTo>
                  <a:pt x="65584" y="632307"/>
                  <a:pt x="74042" y="655320"/>
                  <a:pt x="92330" y="667512"/>
                </a:cubicBezTo>
                <a:cubicBezTo>
                  <a:pt x="132442" y="694254"/>
                  <a:pt x="110970" y="679206"/>
                  <a:pt x="156338" y="713232"/>
                </a:cubicBezTo>
                <a:lnTo>
                  <a:pt x="174626" y="768096"/>
                </a:lnTo>
                <a:cubicBezTo>
                  <a:pt x="177674" y="777240"/>
                  <a:pt x="176244" y="789507"/>
                  <a:pt x="183770" y="795528"/>
                </a:cubicBezTo>
                <a:lnTo>
                  <a:pt x="275210" y="868680"/>
                </a:lnTo>
                <a:cubicBezTo>
                  <a:pt x="290450" y="880872"/>
                  <a:pt x="303474" y="896528"/>
                  <a:pt x="320930" y="905256"/>
                </a:cubicBezTo>
                <a:cubicBezTo>
                  <a:pt x="347948" y="918765"/>
                  <a:pt x="374038" y="933076"/>
                  <a:pt x="403226" y="941832"/>
                </a:cubicBezTo>
                <a:cubicBezTo>
                  <a:pt x="418112" y="946298"/>
                  <a:pt x="433424" y="950200"/>
                  <a:pt x="448946" y="950976"/>
                </a:cubicBezTo>
                <a:cubicBezTo>
                  <a:pt x="555536" y="956306"/>
                  <a:pt x="662306" y="957072"/>
                  <a:pt x="768986" y="960120"/>
                </a:cubicBezTo>
                <a:cubicBezTo>
                  <a:pt x="784226" y="963168"/>
                  <a:pt x="799534" y="965893"/>
                  <a:pt x="814706" y="969264"/>
                </a:cubicBezTo>
                <a:cubicBezTo>
                  <a:pt x="826974" y="971990"/>
                  <a:pt x="838812" y="976849"/>
                  <a:pt x="851282" y="978408"/>
                </a:cubicBezTo>
                <a:cubicBezTo>
                  <a:pt x="887701" y="982960"/>
                  <a:pt x="924434" y="984504"/>
                  <a:pt x="961010" y="987552"/>
                </a:cubicBezTo>
                <a:cubicBezTo>
                  <a:pt x="1038646" y="1013431"/>
                  <a:pt x="1007768" y="1005840"/>
                  <a:pt x="1162178" y="1005840"/>
                </a:cubicBezTo>
                <a:cubicBezTo>
                  <a:pt x="1460898" y="1005840"/>
                  <a:pt x="1759586" y="999744"/>
                  <a:pt x="2058290" y="996696"/>
                </a:cubicBezTo>
                <a:cubicBezTo>
                  <a:pt x="2046098" y="993648"/>
                  <a:pt x="2010474" y="981932"/>
                  <a:pt x="2021714" y="987552"/>
                </a:cubicBezTo>
                <a:cubicBezTo>
                  <a:pt x="2038956" y="996173"/>
                  <a:pt x="2057876" y="1001165"/>
                  <a:pt x="2076578" y="1005840"/>
                </a:cubicBezTo>
                <a:cubicBezTo>
                  <a:pt x="2094565" y="1010337"/>
                  <a:pt x="2113154" y="1011936"/>
                  <a:pt x="2131442" y="1014984"/>
                </a:cubicBezTo>
                <a:cubicBezTo>
                  <a:pt x="2143634" y="1011936"/>
                  <a:pt x="2159839" y="1015382"/>
                  <a:pt x="2168018" y="1005840"/>
                </a:cubicBezTo>
                <a:cubicBezTo>
                  <a:pt x="2180563" y="991204"/>
                  <a:pt x="2175613" y="967016"/>
                  <a:pt x="2186306" y="950976"/>
                </a:cubicBezTo>
                <a:cubicBezTo>
                  <a:pt x="2192402" y="941832"/>
                  <a:pt x="2196823" y="931315"/>
                  <a:pt x="2204594" y="923544"/>
                </a:cubicBezTo>
                <a:cubicBezTo>
                  <a:pt x="2222320" y="905818"/>
                  <a:pt x="2237147" y="903549"/>
                  <a:pt x="2259458" y="896112"/>
                </a:cubicBezTo>
                <a:cubicBezTo>
                  <a:pt x="2280794" y="899160"/>
                  <a:pt x="2302822" y="899063"/>
                  <a:pt x="2323466" y="905256"/>
                </a:cubicBezTo>
                <a:cubicBezTo>
                  <a:pt x="2333992" y="908414"/>
                  <a:pt x="2341068" y="918629"/>
                  <a:pt x="2350898" y="923544"/>
                </a:cubicBezTo>
                <a:cubicBezTo>
                  <a:pt x="2359519" y="927855"/>
                  <a:pt x="2369186" y="929640"/>
                  <a:pt x="2378330" y="932688"/>
                </a:cubicBezTo>
                <a:cubicBezTo>
                  <a:pt x="2402714" y="929640"/>
                  <a:pt x="2431350" y="937636"/>
                  <a:pt x="2451482" y="923544"/>
                </a:cubicBezTo>
                <a:cubicBezTo>
                  <a:pt x="2467275" y="912489"/>
                  <a:pt x="2463674" y="886968"/>
                  <a:pt x="2469770" y="868680"/>
                </a:cubicBezTo>
                <a:lnTo>
                  <a:pt x="2488058" y="813816"/>
                </a:lnTo>
                <a:cubicBezTo>
                  <a:pt x="2491106" y="804672"/>
                  <a:pt x="2495312" y="795835"/>
                  <a:pt x="2497202" y="786384"/>
                </a:cubicBezTo>
                <a:cubicBezTo>
                  <a:pt x="2500250" y="771144"/>
                  <a:pt x="2497725" y="753596"/>
                  <a:pt x="2506346" y="740664"/>
                </a:cubicBezTo>
                <a:cubicBezTo>
                  <a:pt x="2511693" y="732644"/>
                  <a:pt x="2524634" y="734568"/>
                  <a:pt x="2533778" y="731520"/>
                </a:cubicBezTo>
                <a:cubicBezTo>
                  <a:pt x="2586189" y="652904"/>
                  <a:pt x="2516402" y="745421"/>
                  <a:pt x="2579498" y="694944"/>
                </a:cubicBezTo>
                <a:cubicBezTo>
                  <a:pt x="2588080" y="688079"/>
                  <a:pt x="2590015" y="675283"/>
                  <a:pt x="2597786" y="667512"/>
                </a:cubicBezTo>
                <a:cubicBezTo>
                  <a:pt x="2605557" y="659741"/>
                  <a:pt x="2616074" y="655320"/>
                  <a:pt x="2625218" y="649224"/>
                </a:cubicBezTo>
                <a:cubicBezTo>
                  <a:pt x="2628266" y="640080"/>
                  <a:pt x="2628444" y="629400"/>
                  <a:pt x="2634362" y="621792"/>
                </a:cubicBezTo>
                <a:cubicBezTo>
                  <a:pt x="2650240" y="601377"/>
                  <a:pt x="2674880" y="588447"/>
                  <a:pt x="2689226" y="566928"/>
                </a:cubicBezTo>
                <a:lnTo>
                  <a:pt x="2707514" y="539496"/>
                </a:lnTo>
                <a:cubicBezTo>
                  <a:pt x="2713610" y="515112"/>
                  <a:pt x="2730731" y="490990"/>
                  <a:pt x="2725802" y="466344"/>
                </a:cubicBezTo>
                <a:cubicBezTo>
                  <a:pt x="2722754" y="451104"/>
                  <a:pt x="2720747" y="435618"/>
                  <a:pt x="2716658" y="420624"/>
                </a:cubicBezTo>
                <a:cubicBezTo>
                  <a:pt x="2705695" y="380428"/>
                  <a:pt x="2691200" y="326794"/>
                  <a:pt x="2643506" y="310896"/>
                </a:cubicBezTo>
                <a:lnTo>
                  <a:pt x="2616074" y="301752"/>
                </a:lnTo>
                <a:cubicBezTo>
                  <a:pt x="2528563" y="214241"/>
                  <a:pt x="2640610" y="318109"/>
                  <a:pt x="2561210" y="265176"/>
                </a:cubicBezTo>
                <a:cubicBezTo>
                  <a:pt x="2550450" y="258003"/>
                  <a:pt x="2544301" y="245260"/>
                  <a:pt x="2533778" y="237744"/>
                </a:cubicBezTo>
                <a:cubicBezTo>
                  <a:pt x="2522686" y="229821"/>
                  <a:pt x="2508891" y="226469"/>
                  <a:pt x="2497202" y="219456"/>
                </a:cubicBezTo>
                <a:cubicBezTo>
                  <a:pt x="2418107" y="171999"/>
                  <a:pt x="2471880" y="188788"/>
                  <a:pt x="2396618" y="173736"/>
                </a:cubicBezTo>
                <a:cubicBezTo>
                  <a:pt x="2387474" y="167640"/>
                  <a:pt x="2379287" y="159777"/>
                  <a:pt x="2369186" y="155448"/>
                </a:cubicBezTo>
                <a:cubicBezTo>
                  <a:pt x="2357635" y="150498"/>
                  <a:pt x="2344694" y="149756"/>
                  <a:pt x="2332610" y="146304"/>
                </a:cubicBezTo>
                <a:cubicBezTo>
                  <a:pt x="2323342" y="143656"/>
                  <a:pt x="2314529" y="139498"/>
                  <a:pt x="2305178" y="137160"/>
                </a:cubicBezTo>
                <a:cubicBezTo>
                  <a:pt x="2290100" y="133391"/>
                  <a:pt x="2274536" y="131785"/>
                  <a:pt x="2259458" y="128016"/>
                </a:cubicBezTo>
                <a:cubicBezTo>
                  <a:pt x="2237931" y="122634"/>
                  <a:pt x="2216304" y="117311"/>
                  <a:pt x="2195450" y="109728"/>
                </a:cubicBezTo>
                <a:cubicBezTo>
                  <a:pt x="2182640" y="105070"/>
                  <a:pt x="2172180" y="94397"/>
                  <a:pt x="2158874" y="91440"/>
                </a:cubicBezTo>
                <a:cubicBezTo>
                  <a:pt x="2116795" y="82089"/>
                  <a:pt x="2073126" y="81606"/>
                  <a:pt x="2030858" y="73152"/>
                </a:cubicBezTo>
                <a:lnTo>
                  <a:pt x="1985138" y="64008"/>
                </a:lnTo>
                <a:cubicBezTo>
                  <a:pt x="1946135" y="38006"/>
                  <a:pt x="1933063" y="26015"/>
                  <a:pt x="1893698" y="9144"/>
                </a:cubicBezTo>
                <a:cubicBezTo>
                  <a:pt x="1884839" y="5347"/>
                  <a:pt x="1875410" y="3048"/>
                  <a:pt x="1866266" y="0"/>
                </a:cubicBezTo>
                <a:cubicBezTo>
                  <a:pt x="1762634" y="3048"/>
                  <a:pt x="1658904" y="3695"/>
                  <a:pt x="1555370" y="9144"/>
                </a:cubicBezTo>
                <a:cubicBezTo>
                  <a:pt x="1542820" y="9805"/>
                  <a:pt x="1531251" y="16627"/>
                  <a:pt x="1518794" y="18288"/>
                </a:cubicBezTo>
                <a:cubicBezTo>
                  <a:pt x="1485423" y="22737"/>
                  <a:pt x="1451862" y="26457"/>
                  <a:pt x="1418210" y="27432"/>
                </a:cubicBezTo>
                <a:cubicBezTo>
                  <a:pt x="1241474" y="32555"/>
                  <a:pt x="1064642" y="33528"/>
                  <a:pt x="887858" y="36576"/>
                </a:cubicBezTo>
                <a:cubicBezTo>
                  <a:pt x="874875" y="40904"/>
                  <a:pt x="840084" y="49827"/>
                  <a:pt x="832994" y="64008"/>
                </a:cubicBezTo>
                <a:lnTo>
                  <a:pt x="842138" y="640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15463" y="3288268"/>
            <a:ext cx="121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Pivot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3400" y="5486400"/>
            <a:ext cx="4876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38258" y="5247382"/>
            <a:ext cx="626748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Design Specifications: 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 35 lb Linear Actuation Force @ 100 psi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 3 lb Restoring Spring Force @ Maximum Piston Displacement of 0.5 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7539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Grasp/Release Mechanism Simulation</a:t>
            </a:r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1371600"/>
            <a:ext cx="2093976" cy="251460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24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8176" y="1371600"/>
            <a:ext cx="1993392" cy="25146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3976" y="3657600"/>
            <a:ext cx="1837944" cy="25146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656" y="3657600"/>
            <a:ext cx="1874520" cy="2514600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905000" y="1447800"/>
            <a:ext cx="664845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Stage 1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105400" y="1447800"/>
            <a:ext cx="664845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Stage 2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905000" y="3749675"/>
            <a:ext cx="664845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Stage 3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105400" y="3749675"/>
            <a:ext cx="664845" cy="273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>
                <a:effectLst/>
                <a:latin typeface="Calibri"/>
                <a:ea typeface="Times New Roman"/>
                <a:cs typeface="Times New Roman"/>
              </a:rPr>
              <a:t>Stage 4</a:t>
            </a:r>
          </a:p>
        </p:txBody>
      </p:sp>
    </p:spTree>
    <p:extLst>
      <p:ext uri="{BB962C8B-B14F-4D97-AF65-F5344CB8AC3E}">
        <p14:creationId xmlns:p14="http://schemas.microsoft.com/office/powerpoint/2010/main" xmlns="" val="20382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– Grasp/Release Mechanism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004549172"/>
              </p:ext>
            </p:extLst>
          </p:nvPr>
        </p:nvGraphicFramePr>
        <p:xfrm>
          <a:off x="457200" y="2687320"/>
          <a:ext cx="8229600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Simulation (Pro/E</a:t>
                      </a:r>
                      <a:r>
                        <a:rPr lang="en-US" baseline="0" dirty="0" smtClean="0"/>
                        <a:t> Mechanism + Adams)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Grasp/Release</a:t>
                      </a:r>
                      <a:r>
                        <a:rPr lang="en-US" baseline="0" dirty="0" smtClean="0"/>
                        <a:t> Test – Air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Grasp/Release</a:t>
                      </a:r>
                      <a:r>
                        <a:rPr lang="en-US" baseline="0" dirty="0" smtClean="0"/>
                        <a:t> Test – Water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42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Dropper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376" y="1524000"/>
            <a:ext cx="780942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44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– Marker Dropper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328007515"/>
              </p:ext>
            </p:extLst>
          </p:nvPr>
        </p:nvGraphicFramePr>
        <p:xfrm>
          <a:off x="457200" y="2418080"/>
          <a:ext cx="8229600" cy="2021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Servo Motor Actuation/Control (Using</a:t>
                      </a:r>
                      <a:r>
                        <a:rPr lang="en-US" baseline="0" dirty="0" smtClean="0"/>
                        <a:t> Dragon Board)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Marker</a:t>
                      </a:r>
                      <a:r>
                        <a:rPr lang="en-US" baseline="0" dirty="0" smtClean="0"/>
                        <a:t> Dropper Test – Air (Using Dragon Board)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Marker Dropper Test – Water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91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2026241"/>
            <a:ext cx="8229600" cy="332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37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Regulator Boards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547" y="1798601"/>
            <a:ext cx="4437094" cy="279574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9200" y="1798601"/>
            <a:ext cx="3951097" cy="2784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642896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LM22677 For </a:t>
            </a:r>
            <a:r>
              <a:rPr lang="en-US" sz="2000" dirty="0" err="1" smtClean="0"/>
              <a:t>Zotac</a:t>
            </a:r>
            <a:r>
              <a:rPr lang="en-US" sz="2000" dirty="0" smtClean="0"/>
              <a:t> PC and Pressure Transducer</a:t>
            </a:r>
          </a:p>
          <a:p>
            <a:pPr algn="ctr"/>
            <a:r>
              <a:rPr lang="en-US" sz="2000" dirty="0" smtClean="0"/>
              <a:t>(Input: 32 V – Output: 19 V</a:t>
            </a:r>
            <a:r>
              <a:rPr lang="en-US" sz="2000" dirty="0" smtClean="0">
                <a:cs typeface="Calibri"/>
              </a:rPr>
              <a:t>)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10200" y="4642897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LM22676 For </a:t>
            </a:r>
            <a:r>
              <a:rPr lang="en-US" sz="2000" dirty="0" err="1" smtClean="0"/>
              <a:t>Arduino</a:t>
            </a:r>
            <a:r>
              <a:rPr lang="en-US" sz="2000" dirty="0" smtClean="0"/>
              <a:t> Uno Boards and Hydrophone Interface PCB</a:t>
            </a:r>
          </a:p>
          <a:p>
            <a:pPr algn="ctr"/>
            <a:r>
              <a:rPr lang="en-US" sz="2000" dirty="0" smtClean="0"/>
              <a:t>(Input: 19V – Output: 9 V)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2384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SSC Pacific TRANSDEC Anechoic Saltwater Pool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888" y="2362200"/>
            <a:ext cx="478231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ttp://matchbin-assets.s3.amazonaws.com/public/sites/351/assets/8YT5_New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160" y="2362200"/>
            <a:ext cx="2594040" cy="3886200"/>
          </a:xfrm>
          <a:prstGeom prst="rect">
            <a:avLst/>
          </a:prstGeom>
          <a:noFill/>
        </p:spPr>
      </p:pic>
      <p:grpSp>
        <p:nvGrpSpPr>
          <p:cNvPr id="5" name="Group 14"/>
          <p:cNvGrpSpPr/>
          <p:nvPr/>
        </p:nvGrpSpPr>
        <p:grpSpPr>
          <a:xfrm>
            <a:off x="1965960" y="1295400"/>
            <a:ext cx="5212080" cy="914400"/>
            <a:chOff x="533400" y="1676400"/>
            <a:chExt cx="6510179" cy="1143000"/>
          </a:xfrm>
        </p:grpSpPr>
        <p:pic>
          <p:nvPicPr>
            <p:cNvPr id="7" name="Picture 4" descr="http://higherlogicdownload.s3.amazonaws.com/AUVSI/fb9a8da0-2ac8-42d1-a11e-d58c1e158347/UploadedImages/FoundationLog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1676400"/>
              <a:ext cx="3105150" cy="1123950"/>
            </a:xfrm>
            <a:prstGeom prst="rect">
              <a:avLst/>
            </a:prstGeom>
            <a:noFill/>
          </p:spPr>
        </p:pic>
        <p:pic>
          <p:nvPicPr>
            <p:cNvPr id="8" name="Picture 6" descr="ONR (Office of Naval Research) 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1676400"/>
              <a:ext cx="3004979" cy="1143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4063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– Voltage Regulator Boards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2" descr="D:\dropbox\Dropbox\Camera Uploads\2012-03-23 01.09.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47800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324600" y="5029200"/>
            <a:ext cx="1772019" cy="1219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00200" y="1524000"/>
            <a:ext cx="1600200" cy="304800"/>
          </a:xfrm>
          <a:prstGeom prst="rect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3429000"/>
            <a:ext cx="1600200" cy="381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10400" y="1447800"/>
            <a:ext cx="1600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77839" y="1676400"/>
            <a:ext cx="2286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277839" y="1981200"/>
            <a:ext cx="228600" cy="76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00" y="1524000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0" y="1840468"/>
            <a:ext cx="87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81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– Voltage Regulator Boards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34200" y="1219200"/>
            <a:ext cx="1828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01639" y="1447800"/>
            <a:ext cx="3810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201639" y="1752600"/>
            <a:ext cx="381000" cy="76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58839" y="12954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58839" y="16118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934200" y="1219200"/>
            <a:ext cx="1828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D:\dropbox\Dropbox\Camera Uploads\2012-04-08 19.30.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66850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5334000" y="4867275"/>
            <a:ext cx="2133600" cy="12001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76400" y="2590800"/>
            <a:ext cx="1828800" cy="457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3000" y="1828800"/>
            <a:ext cx="1943100" cy="457200"/>
          </a:xfrm>
          <a:prstGeom prst="rect">
            <a:avLst/>
          </a:prstGeom>
          <a:noFill/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10400" y="1447800"/>
            <a:ext cx="1600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7277839" y="1676400"/>
            <a:ext cx="2286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277839" y="1981200"/>
            <a:ext cx="228600" cy="76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20000" y="1524000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00" y="1840468"/>
            <a:ext cx="87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27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Propulsion System – Wiring Scheme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1138" y="1158240"/>
            <a:ext cx="6061724" cy="5166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152" y="1447800"/>
            <a:ext cx="2310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32 VDC Supply</a:t>
            </a:r>
          </a:p>
          <a:p>
            <a:pPr algn="ctr"/>
            <a:r>
              <a:rPr lang="en-US" dirty="0" smtClean="0"/>
              <a:t>(Lithium-Ion Batteries)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4844" y="1258669"/>
            <a:ext cx="53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3200" y="22860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400186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64332" y="4763869"/>
            <a:ext cx="69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579120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18861" y="29718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xmlns="" val="22043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Platform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47" y="1600200"/>
            <a:ext cx="8271907" cy="4343400"/>
          </a:xfrm>
        </p:spPr>
      </p:pic>
    </p:spTree>
    <p:extLst>
      <p:ext uri="{BB962C8B-B14F-4D97-AF65-F5344CB8AC3E}">
        <p14:creationId xmlns:p14="http://schemas.microsoft.com/office/powerpoint/2010/main" xmlns="" val="39551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Control</a:t>
            </a:r>
            <a:endParaRPr lang="en-US" dirty="0"/>
          </a:p>
        </p:txBody>
      </p:sp>
      <p:sp>
        <p:nvSpPr>
          <p:cNvPr id="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17" y="1828800"/>
            <a:ext cx="8508245" cy="393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Control</a:t>
            </a:r>
            <a:endParaRPr lang="en-US" dirty="0"/>
          </a:p>
        </p:txBody>
      </p:sp>
      <p:sp>
        <p:nvSpPr>
          <p:cNvPr id="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076" y="2133600"/>
            <a:ext cx="765784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5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Guidance System – IMCL Submersible Pressure Transducer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1371600"/>
            <a:ext cx="4572000" cy="4572000"/>
          </a:xfrm>
        </p:spPr>
      </p:pic>
      <p:sp>
        <p:nvSpPr>
          <p:cNvPr id="4" name="TextBox 3"/>
          <p:cNvSpPr txBox="1"/>
          <p:nvPr/>
        </p:nvSpPr>
        <p:spPr>
          <a:xfrm>
            <a:off x="304800" y="1349276"/>
            <a:ext cx="3352800" cy="23391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Key Features: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Sealed Gauge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0 – 10 </a:t>
            </a:r>
            <a:r>
              <a:rPr lang="en-US" dirty="0" err="1" smtClean="0"/>
              <a:t>mWG</a:t>
            </a:r>
            <a:r>
              <a:rPr lang="en-US" dirty="0" smtClean="0"/>
              <a:t> Range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0 – 5 V Output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Marine Bronze Housing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PUR Cable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Ceramic Piezoelectric 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5325070"/>
            <a:ext cx="5294142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Function: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Accurately Measure Depth of the AUV Underwater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12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329" y="3124200"/>
            <a:ext cx="3367343" cy="2286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Guidance System – Inertial Measurement Unit (IMU)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335280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Key Features: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3-Axis Gyro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3-Axis Accelerometer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Compact 1.2” x 1.4” Footprint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Micro-USB Input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Built-In System Clock/Timer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748" y="5325070"/>
            <a:ext cx="8729890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Function: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Accurately Measure Orientation, Acceleration, and Relative Position of AUV Underwater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07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Guidance System – Inertial Measurement Unit (IMU)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i="1" dirty="0" smtClean="0">
                    <a:solidFill>
                      <a:schemeClr val="accent1"/>
                    </a:solidFill>
                    <a:cs typeface="Courier New" pitchFamily="49" charset="0"/>
                  </a:rPr>
                  <a:t>Code Sample</a:t>
                </a:r>
              </a:p>
              <a:p>
                <a:pPr marL="0" indent="0">
                  <a:buNone/>
                </a:pPr>
                <a:r>
                  <a:rPr lang="en-US" sz="1800" b="1" dirty="0" err="1" smtClean="0">
                    <a:cs typeface="Courier New" pitchFamily="49" charset="0"/>
                  </a:rPr>
                  <a:t>SpatialData</a:t>
                </a:r>
                <a:endParaRPr lang="en-US" sz="1800" b="1" dirty="0">
                  <a:cs typeface="Courier New" pitchFamily="49" charset="0"/>
                </a:endParaRPr>
              </a:p>
              <a:p>
                <a:pPr marL="0" indent="0">
                  <a:buNone/>
                </a:pPr>
                <a:r>
                  <a:rPr lang="en-US" sz="1800" b="1" dirty="0" smtClean="0">
                    <a:cs typeface="Courier New" pitchFamily="49" charset="0"/>
                  </a:rPr>
                  <a:t>{</a:t>
                </a:r>
                <a:endParaRPr lang="en-US" sz="1800" b="1" dirty="0" smtClean="0">
                  <a:cs typeface="Courier New" pitchFamily="49" charset="0"/>
                </a:endParaRPr>
              </a:p>
              <a:p>
                <a:pPr marL="0" indent="0">
                  <a:buNone/>
                </a:pPr>
                <a:r>
                  <a:rPr lang="en-US" sz="1800" b="1" dirty="0" smtClean="0">
                    <a:cs typeface="Courier New" pitchFamily="49" charset="0"/>
                  </a:rPr>
                  <a:t> </a:t>
                </a:r>
                <a:r>
                  <a:rPr lang="en-US" sz="1800" b="1" dirty="0" smtClean="0">
                    <a:cs typeface="Courier New" pitchFamily="49" charset="0"/>
                  </a:rPr>
                  <a:t>       double </a:t>
                </a:r>
                <a:r>
                  <a:rPr lang="en-US" sz="1800" b="1" dirty="0" smtClean="0">
                    <a:cs typeface="Courier New" pitchFamily="49" charset="0"/>
                  </a:rPr>
                  <a:t>acceleration[3];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cs typeface="Courier New" pitchFamily="49" charset="0"/>
                  </a:rPr>
                  <a:t> </a:t>
                </a:r>
                <a:r>
                  <a:rPr lang="en-US" sz="1800" b="1" dirty="0" smtClean="0">
                    <a:cs typeface="Courier New" pitchFamily="49" charset="0"/>
                  </a:rPr>
                  <a:t>       </a:t>
                </a:r>
                <a:r>
                  <a:rPr lang="en-US" sz="1800" b="1" dirty="0" smtClean="0">
                    <a:cs typeface="Courier New" pitchFamily="49" charset="0"/>
                  </a:rPr>
                  <a:t>double </a:t>
                </a:r>
                <a:r>
                  <a:rPr lang="en-US" sz="1800" b="1" dirty="0" err="1" smtClean="0">
                    <a:cs typeface="Courier New" pitchFamily="49" charset="0"/>
                  </a:rPr>
                  <a:t>angularRate</a:t>
                </a:r>
                <a:r>
                  <a:rPr lang="en-US" sz="1800" b="1" dirty="0" smtClean="0">
                    <a:cs typeface="Courier New" pitchFamily="49" charset="0"/>
                  </a:rPr>
                  <a:t>[3];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cs typeface="Courier New" pitchFamily="49" charset="0"/>
                  </a:rPr>
                  <a:t> </a:t>
                </a:r>
                <a:r>
                  <a:rPr lang="en-US" sz="1800" b="1" dirty="0" smtClean="0">
                    <a:cs typeface="Courier New" pitchFamily="49" charset="0"/>
                  </a:rPr>
                  <a:t>       </a:t>
                </a:r>
                <a:r>
                  <a:rPr lang="en-US" sz="1800" b="1" dirty="0" smtClean="0">
                    <a:cs typeface="Courier New" pitchFamily="49" charset="0"/>
                  </a:rPr>
                  <a:t>double </a:t>
                </a:r>
                <a:r>
                  <a:rPr lang="en-US" sz="1800" b="1" dirty="0" err="1" smtClean="0">
                    <a:cs typeface="Courier New" pitchFamily="49" charset="0"/>
                  </a:rPr>
                  <a:t>magneticField</a:t>
                </a:r>
                <a:r>
                  <a:rPr lang="en-US" sz="1800" b="1" dirty="0" smtClean="0">
                    <a:cs typeface="Courier New" pitchFamily="49" charset="0"/>
                  </a:rPr>
                  <a:t>[3];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cs typeface="Courier New" pitchFamily="49" charset="0"/>
                  </a:rPr>
                  <a:t> </a:t>
                </a:r>
                <a:r>
                  <a:rPr lang="en-US" sz="1800" b="1" dirty="0" smtClean="0">
                    <a:cs typeface="Courier New" pitchFamily="49" charset="0"/>
                  </a:rPr>
                  <a:t>       </a:t>
                </a:r>
                <a:r>
                  <a:rPr lang="en-US" sz="1800" b="1" dirty="0" smtClean="0">
                    <a:cs typeface="Courier New" pitchFamily="49" charset="0"/>
                  </a:rPr>
                  <a:t>Timestamp </a:t>
                </a:r>
                <a:r>
                  <a:rPr lang="en-US" sz="1800" b="1" dirty="0" smtClean="0">
                    <a:cs typeface="Courier New" pitchFamily="49" charset="0"/>
                  </a:rPr>
                  <a:t>time;</a:t>
                </a:r>
              </a:p>
              <a:p>
                <a:pPr marL="0" indent="0">
                  <a:buNone/>
                </a:pPr>
                <a:r>
                  <a:rPr lang="en-US" sz="1800" b="1" dirty="0" smtClean="0">
                    <a:cs typeface="Courier New" pitchFamily="49" charset="0"/>
                  </a:rPr>
                  <a:t>};</a:t>
                </a:r>
              </a:p>
              <a:p>
                <a:pPr marL="0" indent="0">
                  <a:buNone/>
                </a:pPr>
                <a:endParaRPr lang="en-US" sz="1800" b="1" dirty="0" smtClean="0">
                  <a:cs typeface="Courier New" pitchFamily="49" charset="0"/>
                </a:endParaRPr>
              </a:p>
              <a:p>
                <a:pPr marL="0" indent="0">
                  <a:buNone/>
                </a:pPr>
                <a:r>
                  <a:rPr lang="en-US" sz="1800" b="1" i="1" dirty="0" err="1" smtClean="0">
                    <a:solidFill>
                      <a:schemeClr val="accent1"/>
                    </a:solidFill>
                    <a:cs typeface="Courier New" pitchFamily="49" charset="0"/>
                  </a:rPr>
                  <a:t>Kalman</a:t>
                </a:r>
                <a:r>
                  <a:rPr lang="en-US" sz="1800" b="1" i="1" dirty="0" smtClean="0">
                    <a:solidFill>
                      <a:schemeClr val="accent1"/>
                    </a:solidFill>
                    <a:cs typeface="Courier New" pitchFamily="49" charset="0"/>
                  </a:rPr>
                  <a:t> Filter</a:t>
                </a:r>
                <a:endParaRPr lang="en-US" sz="1800" b="1" dirty="0">
                  <a:cs typeface="Courier New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𝟏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           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 smtClean="0">
                  <a:latin typeface="Courier New" pitchFamily="49" charset="0"/>
                  <a:cs typeface="Courier New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 −</m:t>
                          </m:r>
                          <m:r>
                            <a:rPr lang="en-US" b="1" i="1">
                              <a:latin typeface="Cambria Math"/>
                              <a:cs typeface="Courier New" pitchFamily="49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+ 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           </m:t>
                      </m:r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𝑷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|</m:t>
                          </m:r>
                          <m:r>
                            <a:rPr lang="en-US" b="1" i="1" smtClean="0">
                              <a:latin typeface="Cambria Math"/>
                              <a:cs typeface="Courier New" pitchFamily="49" charset="0"/>
                            </a:rPr>
                            <m:t>𝒌</m:t>
                          </m:r>
                        </m:sub>
                      </m:sSub>
                    </m:oMath>
                  </m:oMathPara>
                </a14:m>
                <a:endParaRPr lang="en-US" b="1" dirty="0" smtClean="0">
                  <a:latin typeface="Courier New" pitchFamily="49" charset="0"/>
                  <a:cs typeface="Courier New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𝒌</m:t>
                      </m:r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           </m:t>
                      </m:r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𝒌</m:t>
                      </m:r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  <a:cs typeface="Courier New" pitchFamily="49" charset="0"/>
                        </a:rPr>
                        <m:t>𝟏</m:t>
                      </m:r>
                    </m:oMath>
                  </m:oMathPara>
                </a14:m>
                <a:endParaRPr lang="en-US" b="1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 cstate="print"/>
                <a:stretch>
                  <a:fillRect l="-593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38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30135" y="4876800"/>
            <a:ext cx="5990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87335" y="5334000"/>
            <a:ext cx="5990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72935" y="5715000"/>
            <a:ext cx="5990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881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385" y="2819400"/>
            <a:ext cx="7417230" cy="2514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Guidance System – Hydrophone Array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3886200" cy="15081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Key Features: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Omnidirectional Sensitivity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Compact Size (1.13” x 1.13” x 1.2”)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High Impedance Cable Sheathing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24" y="5325070"/>
            <a:ext cx="9071201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Function: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Detect the Acoustic </a:t>
            </a:r>
            <a:r>
              <a:rPr lang="en-US" dirty="0" err="1" smtClean="0"/>
              <a:t>Pinger</a:t>
            </a:r>
            <a:r>
              <a:rPr lang="en-US" dirty="0" smtClean="0"/>
              <a:t> Signals in Order to Triangulate the Location of the Laurel Wreath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2373868"/>
            <a:ext cx="348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SQ26-01 Towed Array Hydrophone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4265" y="2971800"/>
            <a:ext cx="260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80/20 </a:t>
            </a:r>
            <a:r>
              <a:rPr lang="en-US" i="1" dirty="0" smtClean="0"/>
              <a:t>Inch Solid</a:t>
            </a:r>
            <a:r>
              <a:rPr lang="en-US" dirty="0" smtClean="0"/>
              <a:t> Aluminum</a:t>
            </a:r>
          </a:p>
          <a:p>
            <a:pPr algn="ctr"/>
            <a:r>
              <a:rPr lang="en-US" dirty="0" smtClean="0"/>
              <a:t>Support Bar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48532" y="3618131"/>
            <a:ext cx="0" cy="2680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2"/>
          </p:cNvCxnSpPr>
          <p:nvPr/>
        </p:nvCxnSpPr>
        <p:spPr>
          <a:xfrm flipH="1">
            <a:off x="5410200" y="2743200"/>
            <a:ext cx="1055991" cy="5517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569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Mission Tasks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705475"/>
            <a:ext cx="18288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724400"/>
            <a:ext cx="3219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657600"/>
            <a:ext cx="2952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5" y="2286000"/>
            <a:ext cx="3133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8225" y="1200150"/>
            <a:ext cx="37623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2209800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638300"/>
            <a:ext cx="21240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0" y="1638300"/>
            <a:ext cx="2133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3057525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7000" y="3086100"/>
            <a:ext cx="21240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" y="4457700"/>
            <a:ext cx="21240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0" y="4457700"/>
            <a:ext cx="2133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44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Guidance System – Acoustic </a:t>
            </a:r>
            <a:r>
              <a:rPr lang="en-US" dirty="0" err="1" smtClean="0"/>
              <a:t>Pinger</a:t>
            </a:r>
            <a:r>
              <a:rPr lang="en-US" dirty="0" smtClean="0"/>
              <a:t> Detection and Triangulation Process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3429000" y="1219200"/>
            <a:ext cx="2286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Hydrophones Sense </a:t>
            </a:r>
            <a:r>
              <a:rPr lang="en-US" dirty="0" err="1" smtClean="0"/>
              <a:t>Pinger</a:t>
            </a:r>
            <a:r>
              <a:rPr lang="en-US" dirty="0" smtClean="0"/>
              <a:t> Signals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429000" y="2362200"/>
            <a:ext cx="2286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 PCB Amplifies Signal to 0 – 5 V Range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429000" y="3429000"/>
            <a:ext cx="2286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A/D Converter Outputs Digital Value from 0 – 1023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429000" y="4495800"/>
            <a:ext cx="2286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 Program Relates Time Delays to </a:t>
            </a:r>
            <a:r>
              <a:rPr lang="en-US" dirty="0" err="1" smtClean="0"/>
              <a:t>Pinger</a:t>
            </a:r>
            <a:r>
              <a:rPr lang="en-US" dirty="0" smtClean="0"/>
              <a:t> Location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3429000" y="5486400"/>
            <a:ext cx="2286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AUV Target Direction (i.e. Thruster Commands) Set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0" idx="2"/>
            <a:endCxn id="17" idx="0"/>
          </p:cNvCxnSpPr>
          <p:nvPr/>
        </p:nvCxnSpPr>
        <p:spPr>
          <a:xfrm>
            <a:off x="4572000" y="1981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2"/>
            <a:endCxn id="19" idx="0"/>
          </p:cNvCxnSpPr>
          <p:nvPr/>
        </p:nvCxnSpPr>
        <p:spPr>
          <a:xfrm>
            <a:off x="4572000" y="41910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18" idx="0"/>
          </p:cNvCxnSpPr>
          <p:nvPr/>
        </p:nvCxnSpPr>
        <p:spPr>
          <a:xfrm>
            <a:off x="4572000" y="31242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9" idx="2"/>
            <a:endCxn id="20" idx="0"/>
          </p:cNvCxnSpPr>
          <p:nvPr/>
        </p:nvCxnSpPr>
        <p:spPr>
          <a:xfrm>
            <a:off x="4572000" y="52578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26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Guidance System – Computer Vision</a:t>
            </a:r>
            <a:endParaRPr lang="en-US" dirty="0"/>
          </a:p>
        </p:txBody>
      </p:sp>
      <p:pic>
        <p:nvPicPr>
          <p:cNvPr id="7" name="Picture 6" descr="hardwar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357" y="1219200"/>
            <a:ext cx="7722843" cy="5105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68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Framework</a:t>
            </a:r>
            <a:endParaRPr 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457200" y="1219200"/>
            <a:ext cx="40416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/>
              <a:buNone/>
            </a:pPr>
            <a:r>
              <a:rPr lang="en-US" b="1" dirty="0" smtClean="0"/>
              <a:t>Features</a:t>
            </a:r>
          </a:p>
          <a:p>
            <a:r>
              <a:rPr lang="en-US" dirty="0" smtClean="0"/>
              <a:t>Modules can be reused</a:t>
            </a:r>
          </a:p>
          <a:p>
            <a:r>
              <a:rPr lang="en-US" dirty="0"/>
              <a:t>O</a:t>
            </a:r>
            <a:r>
              <a:rPr lang="en-US" dirty="0" smtClean="0"/>
              <a:t>ptimized for performance/ efficiency</a:t>
            </a:r>
          </a:p>
          <a:p>
            <a:endParaRPr lang="en-US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4632198" y="1216152"/>
            <a:ext cx="4041648" cy="493776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Modules</a:t>
            </a:r>
          </a:p>
          <a:p>
            <a:r>
              <a:rPr lang="en-US" dirty="0"/>
              <a:t>Find FPS</a:t>
            </a:r>
          </a:p>
          <a:p>
            <a:r>
              <a:rPr lang="en-US" dirty="0"/>
              <a:t>Save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Color Filter</a:t>
            </a:r>
          </a:p>
          <a:p>
            <a:r>
              <a:rPr lang="en-US" dirty="0" smtClean="0"/>
              <a:t>Find Task</a:t>
            </a:r>
          </a:p>
          <a:p>
            <a:pPr lvl="1"/>
            <a:r>
              <a:rPr lang="en-US" dirty="0" smtClean="0"/>
              <a:t>Find Gate</a:t>
            </a:r>
          </a:p>
          <a:p>
            <a:pPr lvl="1"/>
            <a:r>
              <a:rPr lang="en-US" dirty="0" smtClean="0"/>
              <a:t>Find Path</a:t>
            </a:r>
          </a:p>
          <a:p>
            <a:pPr lvl="1"/>
            <a:r>
              <a:rPr lang="en-US" dirty="0" smtClean="0"/>
              <a:t>Find Buoy</a:t>
            </a:r>
          </a:p>
          <a:p>
            <a:r>
              <a:rPr lang="en-US" dirty="0" smtClean="0"/>
              <a:t>Send To Mission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73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Framework</a:t>
            </a:r>
            <a:endParaRPr 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2695263" y="1385722"/>
            <a:ext cx="40416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/>
              <a:buNone/>
            </a:pPr>
            <a:r>
              <a:rPr lang="en-US" b="1" dirty="0" smtClean="0"/>
              <a:t>Structure</a:t>
            </a:r>
          </a:p>
          <a:p>
            <a:endParaRPr lang="en-US" dirty="0" smtClean="0"/>
          </a:p>
        </p:txBody>
      </p:sp>
      <p:pic>
        <p:nvPicPr>
          <p:cNvPr id="10" name="Picture 9" descr="cv_framewo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937" y="1995307"/>
            <a:ext cx="8723916" cy="37388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609600" y="6353175"/>
            <a:ext cx="1981200" cy="365760"/>
          </a:xfrm>
        </p:spPr>
        <p:txBody>
          <a:bodyPr/>
          <a:lstStyle/>
          <a:p>
            <a:pPr algn="l"/>
            <a:fld id="{DBD977FB-C2F2-4D16-8747-0D20A48D90F8}" type="slidenum">
              <a:rPr lang="en-US" smtClean="0"/>
              <a:pPr algn="l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863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Computer Vision Framework – Color Filter</a:t>
            </a:r>
            <a:endParaRPr lang="en-US" sz="2800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Electronics → </a:t>
            </a:r>
            <a:r>
              <a:rPr lang="en-US" dirty="0" smtClean="0"/>
              <a:t>Computer Vision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457200" y="1219200"/>
            <a:ext cx="8077200" cy="493776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Mat </a:t>
            </a:r>
            <a:r>
              <a:rPr lang="en-US" b="1" dirty="0" err="1">
                <a:latin typeface="Courier New"/>
                <a:cs typeface="Courier New"/>
              </a:rPr>
              <a:t>colorFilter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const</a:t>
            </a:r>
            <a:r>
              <a:rPr lang="en-US" b="1" dirty="0">
                <a:latin typeface="Courier New"/>
                <a:cs typeface="Courier New"/>
              </a:rPr>
              <a:t> Mat&amp; </a:t>
            </a:r>
            <a:r>
              <a:rPr lang="en-US" b="1" dirty="0" err="1">
                <a:latin typeface="Courier New"/>
                <a:cs typeface="Courier New"/>
              </a:rPr>
              <a:t>src</a:t>
            </a:r>
            <a:r>
              <a:rPr lang="en-US" b="1" dirty="0">
                <a:latin typeface="Courier New"/>
                <a:cs typeface="Courier New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{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//-- Type: 8bit image, 3 channels, unsigned char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assert(</a:t>
            </a:r>
            <a:r>
              <a:rPr lang="en-US" b="1" dirty="0" err="1">
                <a:latin typeface="Courier New"/>
                <a:cs typeface="Courier New"/>
              </a:rPr>
              <a:t>src.type</a:t>
            </a:r>
            <a:r>
              <a:rPr lang="en-US" b="1" dirty="0">
                <a:latin typeface="Courier New"/>
                <a:cs typeface="Courier New"/>
              </a:rPr>
              <a:t>() == CV_8UC3); 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Mat </a:t>
            </a:r>
            <a:r>
              <a:rPr lang="en-US" b="1" dirty="0" err="1">
                <a:latin typeface="Courier New"/>
                <a:cs typeface="Courier New"/>
              </a:rPr>
              <a:t>hsv</a:t>
            </a:r>
            <a:r>
              <a:rPr lang="en-US" b="1" dirty="0">
                <a:latin typeface="Courier New"/>
                <a:cs typeface="Courier New"/>
              </a:rPr>
              <a:t>, </a:t>
            </a:r>
            <a:r>
              <a:rPr lang="en-US" b="1" dirty="0" err="1">
                <a:latin typeface="Courier New"/>
                <a:cs typeface="Courier New"/>
              </a:rPr>
              <a:t>thresholded</a:t>
            </a:r>
            <a:r>
              <a:rPr lang="en-US" b="1" dirty="0">
                <a:latin typeface="Courier New"/>
                <a:cs typeface="Courier New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    //--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cvtColor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(source, destination,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color_space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, </a:t>
            </a:r>
            <a:r>
              <a:rPr lang="en-US" b="1" dirty="0" err="1" smtClean="0">
                <a:solidFill>
                  <a:srgbClr val="00A100"/>
                </a:solidFill>
                <a:latin typeface="Courier New"/>
                <a:cs typeface="Courier New"/>
              </a:rPr>
              <a:t>destination_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#channels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  <a:r>
              <a:rPr lang="en-US" b="1" dirty="0" err="1">
                <a:latin typeface="Courier New"/>
                <a:cs typeface="Courier New"/>
              </a:rPr>
              <a:t>cvtColor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src</a:t>
            </a:r>
            <a:r>
              <a:rPr lang="en-US" b="1" dirty="0">
                <a:latin typeface="Courier New"/>
                <a:cs typeface="Courier New"/>
              </a:rPr>
              <a:t>, </a:t>
            </a:r>
            <a:r>
              <a:rPr lang="en-US" b="1" dirty="0" err="1">
                <a:latin typeface="Courier New"/>
                <a:cs typeface="Courier New"/>
              </a:rPr>
              <a:t>hsv</a:t>
            </a:r>
            <a:r>
              <a:rPr lang="en-US" b="1" dirty="0">
                <a:latin typeface="Courier New"/>
                <a:cs typeface="Courier New"/>
              </a:rPr>
              <a:t>, CV_BGR2HSV,0);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 //--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inRange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(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hsv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,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hsv_min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 ,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hsv_max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, </a:t>
            </a:r>
            <a:r>
              <a:rPr lang="en-US" b="1" dirty="0" err="1">
                <a:solidFill>
                  <a:srgbClr val="00A100"/>
                </a:solidFill>
                <a:latin typeface="Courier New"/>
                <a:cs typeface="Courier New"/>
              </a:rPr>
              <a:t>thresholded</a:t>
            </a:r>
            <a:r>
              <a:rPr lang="en-US" b="1" dirty="0">
                <a:solidFill>
                  <a:srgbClr val="00A100"/>
                </a:solidFill>
                <a:latin typeface="Courier New"/>
                <a:cs typeface="Courier New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  <a:r>
              <a:rPr lang="en-US" b="1" dirty="0" err="1">
                <a:latin typeface="Courier New"/>
                <a:cs typeface="Courier New"/>
              </a:rPr>
              <a:t>inRange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hsv</a:t>
            </a:r>
            <a:r>
              <a:rPr lang="en-US" b="1" dirty="0">
                <a:latin typeface="Courier New"/>
                <a:cs typeface="Courier New"/>
              </a:rPr>
              <a:t>, Scalar(</a:t>
            </a:r>
            <a:r>
              <a:rPr lang="en-US" b="1" dirty="0" err="1">
                <a:latin typeface="Courier New"/>
                <a:cs typeface="Courier New"/>
              </a:rPr>
              <a:t>hue_min,sat_min,val_min</a:t>
            </a:r>
            <a:r>
              <a:rPr lang="en-US" b="1" dirty="0">
                <a:latin typeface="Courier New"/>
                <a:cs typeface="Courier New"/>
              </a:rPr>
              <a:t>), Scalar(</a:t>
            </a:r>
            <a:r>
              <a:rPr lang="en-US" b="1" dirty="0" err="1">
                <a:latin typeface="Courier New"/>
                <a:cs typeface="Courier New"/>
              </a:rPr>
              <a:t>hue_max,sat_max,val_max</a:t>
            </a:r>
            <a:r>
              <a:rPr lang="en-US" b="1" dirty="0">
                <a:latin typeface="Courier New"/>
                <a:cs typeface="Courier New"/>
              </a:rPr>
              <a:t>), </a:t>
            </a:r>
            <a:r>
              <a:rPr lang="en-US" b="1" dirty="0" err="1">
                <a:latin typeface="Courier New"/>
                <a:cs typeface="Courier New"/>
              </a:rPr>
              <a:t>thresholded</a:t>
            </a:r>
            <a:r>
              <a:rPr lang="en-US" b="1" dirty="0">
                <a:latin typeface="Courier New"/>
                <a:cs typeface="Courier New"/>
              </a:rPr>
              <a:t>);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    return </a:t>
            </a:r>
            <a:r>
              <a:rPr lang="en-US" b="1" dirty="0" err="1">
                <a:latin typeface="Courier New"/>
                <a:cs typeface="Courier New"/>
              </a:rPr>
              <a:t>thresholded</a:t>
            </a:r>
            <a:r>
              <a:rPr lang="en-US" b="1" dirty="0">
                <a:latin typeface="Courier New"/>
                <a:cs typeface="Courier New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/>
                <a:cs typeface="Courier New"/>
              </a:rPr>
              <a:t>}</a:t>
            </a:r>
            <a:endParaRPr lang="en-US" b="1" dirty="0" smtClean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4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Computer Vision Framework – Find Gate</a:t>
            </a:r>
            <a:endParaRPr lang="en-US" sz="2800" dirty="0"/>
          </a:p>
        </p:txBody>
      </p:sp>
      <p:pic>
        <p:nvPicPr>
          <p:cNvPr id="3" name="findGate_03-02-201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828800"/>
            <a:ext cx="9144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9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954079898"/>
              </p:ext>
            </p:extLst>
          </p:nvPr>
        </p:nvGraphicFramePr>
        <p:xfrm>
          <a:off x="457200" y="1976120"/>
          <a:ext cx="8229600" cy="3586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3200"/>
                <a:gridCol w="2057400"/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Test 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Color Filter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Find FPS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r>
                        <a:rPr lang="en-US" baseline="0" dirty="0" smtClean="0"/>
                        <a:t> - 22</a:t>
                      </a:r>
                      <a:r>
                        <a:rPr lang="en-US" dirty="0" smtClean="0"/>
                        <a:t> FPS</a:t>
                      </a:r>
                      <a:r>
                        <a:rPr lang="en-US" baseline="0" dirty="0" smtClean="0"/>
                        <a:t> Per Web Camera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Send to Mission Control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smtClean="0"/>
                        <a:t>Center Coordinates + Timestamp</a:t>
                      </a:r>
                      <a:r>
                        <a:rPr lang="en-US" baseline="0" dirty="0" smtClean="0"/>
                        <a:t> Sent to Mission Control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Save Image Frames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Find</a:t>
                      </a:r>
                      <a:r>
                        <a:rPr lang="en-US" baseline="0" dirty="0" smtClean="0"/>
                        <a:t> Gate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Center + Corner Coordinates, FPS, Height, Width, Angle Displayed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11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Budget – Project Expenditures</a:t>
            </a:r>
            <a:endParaRPr lang="en-US" sz="2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542141670"/>
              </p:ext>
            </p:extLst>
          </p:nvPr>
        </p:nvGraphicFramePr>
        <p:xfrm>
          <a:off x="533400" y="1219201"/>
          <a:ext cx="8077200" cy="5175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6289"/>
                <a:gridCol w="2940384"/>
                <a:gridCol w="2190527"/>
              </a:tblGrid>
              <a:tr h="24038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Fall Expenditures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Item Description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Price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80/20 Framing + Fasteners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$359.88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345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Cast Acrylic Hull + Torpedo Cannons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$340.19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SeaBotix</a:t>
                      </a:r>
                      <a:r>
                        <a:rPr lang="en-US" sz="1400" dirty="0">
                          <a:effectLst/>
                        </a:rPr>
                        <a:t> BTD150 Thrusters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$1005.18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48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SEACON Underwater Micro Wet-Mate Connectors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$1191.14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345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Raw Materials (Aluminum/Acrylic)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$974.52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Miscellaneous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$883.44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345641">
                <a:tc row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Spring Expenditures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Compressed Air Distribution System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$443.56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SQ26-01 Hydrophones (2)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$410.75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48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SEACON Underwater Micro Wet-Mate Connectors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$183.33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345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IMCL Submersible Pressure Transducer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$401.87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Zotac</a:t>
                      </a:r>
                      <a:r>
                        <a:rPr lang="en-US" sz="1400" dirty="0">
                          <a:effectLst/>
                        </a:rPr>
                        <a:t> PC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$293.98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48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Microcontrollers, Interface Circuits, Motor Drivers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$578.52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C615 Logitech Web Cameras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$108.49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240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Miscellaneous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$733.06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  <a:tr h="357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Summary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Build Total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</a:rPr>
                        <a:t>$7,907.91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4" marR="4758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90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 smtClean="0"/>
              <a:t>Budget – Competition Expenditures/Summary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776423213"/>
              </p:ext>
            </p:extLst>
          </p:nvPr>
        </p:nvGraphicFramePr>
        <p:xfrm>
          <a:off x="533401" y="2261457"/>
          <a:ext cx="8077200" cy="2335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6316"/>
                <a:gridCol w="2240442"/>
                <a:gridCol w="2240442"/>
              </a:tblGrid>
              <a:tr h="381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Competition Expenditures</a:t>
                      </a:r>
                      <a:endParaRPr lang="en-US" sz="18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Item Description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Price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13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Travel/Shipping/Lodging Expenditures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$6,700.00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56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Competition Fee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$500.00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5681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Summary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Project Total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$15,107.91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56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Current Budget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$11,433.00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56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Remaining Balance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-$3,674.91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66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Completed Objectives</a:t>
            </a:r>
          </a:p>
          <a:p>
            <a:pPr lvl="1"/>
            <a:r>
              <a:rPr lang="en-US" dirty="0" smtClean="0"/>
              <a:t>Vehicle Mechanically Complete</a:t>
            </a:r>
          </a:p>
          <a:p>
            <a:pPr lvl="2"/>
            <a:r>
              <a:rPr lang="en-US" dirty="0" smtClean="0"/>
              <a:t>Watertight Enclosures</a:t>
            </a:r>
          </a:p>
          <a:p>
            <a:pPr lvl="2"/>
            <a:r>
              <a:rPr lang="en-US" dirty="0" smtClean="0"/>
              <a:t>Proper Weight, Density, and Balance Obtained</a:t>
            </a:r>
          </a:p>
          <a:p>
            <a:pPr lvl="2"/>
            <a:r>
              <a:rPr lang="en-US" dirty="0" smtClean="0"/>
              <a:t>General Maneuverability Via Thrusters Achieved</a:t>
            </a:r>
          </a:p>
          <a:p>
            <a:pPr lvl="2"/>
            <a:r>
              <a:rPr lang="en-US" dirty="0" smtClean="0"/>
              <a:t>Conductive Heat Dissipation Network Inside Main Hull</a:t>
            </a:r>
          </a:p>
          <a:p>
            <a:pPr lvl="2"/>
            <a:r>
              <a:rPr lang="en-US" dirty="0" smtClean="0"/>
              <a:t>Functioning Mechanical Subsystems Integrated with Electronics</a:t>
            </a:r>
          </a:p>
          <a:p>
            <a:pPr lvl="1"/>
            <a:r>
              <a:rPr lang="en-US" dirty="0" smtClean="0"/>
              <a:t>Computer Vision</a:t>
            </a:r>
          </a:p>
          <a:p>
            <a:pPr lvl="2"/>
            <a:r>
              <a:rPr lang="en-US" dirty="0"/>
              <a:t>C615 Logitech Web Cameras Installed Inside </a:t>
            </a:r>
            <a:r>
              <a:rPr lang="en-US" dirty="0" smtClean="0"/>
              <a:t>Enclosures</a:t>
            </a:r>
          </a:p>
          <a:p>
            <a:pPr lvl="2"/>
            <a:r>
              <a:rPr lang="en-US" dirty="0" smtClean="0"/>
              <a:t>Gate Detection Completed (Software)</a:t>
            </a:r>
          </a:p>
          <a:p>
            <a:pPr lvl="2"/>
            <a:r>
              <a:rPr lang="en-US" dirty="0" smtClean="0"/>
              <a:t>Path Detection Completed (Software)</a:t>
            </a:r>
          </a:p>
        </p:txBody>
      </p:sp>
    </p:spTree>
    <p:extLst>
      <p:ext uri="{BB962C8B-B14F-4D97-AF65-F5344CB8AC3E}">
        <p14:creationId xmlns:p14="http://schemas.microsoft.com/office/powerpoint/2010/main" xmlns="" val="37529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Needs Assessment – AUV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20454706"/>
              </p:ext>
            </p:extLst>
          </p:nvPr>
        </p:nvGraphicFramePr>
        <p:xfrm>
          <a:off x="457200" y="121920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Constraints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[1] Maximum</a:t>
                      </a:r>
                      <a:r>
                        <a:rPr lang="en-US" baseline="0" dirty="0" smtClean="0"/>
                        <a:t> AUV Dimensions – </a:t>
                      </a:r>
                      <a:r>
                        <a:rPr lang="en-US" dirty="0" smtClean="0"/>
                        <a:t>6 ft. x 3 ft. x 3 ft.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[2] Maximum AUV Weight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dirty="0" smtClean="0"/>
                        <a:t>110</a:t>
                      </a:r>
                      <a:r>
                        <a:rPr lang="en-US" baseline="0" dirty="0" smtClean="0"/>
                        <a:t> lbs. </a:t>
                      </a:r>
                      <a:r>
                        <a:rPr lang="en-US" dirty="0" smtClean="0"/>
                        <a:t>(85 lbs.</a:t>
                      </a:r>
                      <a:r>
                        <a:rPr lang="en-US" baseline="0" dirty="0" smtClean="0"/>
                        <a:t> – 110 lbs. Earns Minor P</a:t>
                      </a:r>
                      <a:r>
                        <a:rPr lang="en-US" dirty="0" smtClean="0"/>
                        <a:t>oint Deduction)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[3] Time to Complete Mission Tasks – 15 min.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[4] Total Available Budget - $7,433 (Build Costs) + $4,000 (Competition/Travel</a:t>
                      </a:r>
                      <a:r>
                        <a:rPr lang="en-US" baseline="0" dirty="0" smtClean="0"/>
                        <a:t> Costs)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[5] Maximum Marker and Torpedo Dimensions –</a:t>
                      </a:r>
                      <a:r>
                        <a:rPr lang="en-US" baseline="0" dirty="0" smtClean="0"/>
                        <a:t> 2.0 in. </a:t>
                      </a:r>
                      <a:r>
                        <a:rPr lang="en-US" dirty="0" smtClean="0"/>
                        <a:t>x 2.0</a:t>
                      </a:r>
                      <a:r>
                        <a:rPr lang="en-US" baseline="0" dirty="0" smtClean="0"/>
                        <a:t> in.</a:t>
                      </a:r>
                      <a:r>
                        <a:rPr lang="en-US" dirty="0" smtClean="0"/>
                        <a:t> x 6.0</a:t>
                      </a:r>
                      <a:r>
                        <a:rPr lang="en-US" baseline="0" dirty="0" smtClean="0"/>
                        <a:t> in.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[6] Maximum</a:t>
                      </a:r>
                      <a:r>
                        <a:rPr lang="en-US" baseline="0" dirty="0" smtClean="0"/>
                        <a:t> Marker and Torpedo Weight – 2.0 lbs.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[7] Torpedoes Must Travel At</a:t>
                      </a:r>
                      <a:r>
                        <a:rPr lang="en-US" baseline="0" dirty="0" smtClean="0"/>
                        <a:t> “Safe Speed” (i.e. Must Not Induce Bruise Upon Impact)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[8] Maximum Open Source Power Supply Voltage – 60 VDC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[9] AUV Must</a:t>
                      </a:r>
                      <a:r>
                        <a:rPr lang="en-US" baseline="0" dirty="0" smtClean="0"/>
                        <a:t> Contain Remote Kill Switch to Shut Off Electronics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782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Remaining Goals</a:t>
            </a:r>
          </a:p>
          <a:p>
            <a:pPr lvl="1"/>
            <a:r>
              <a:rPr lang="en-US" dirty="0" smtClean="0"/>
              <a:t>Integrate Inertial Measurement Unit (IMU) and Sealed Gauge Pressure Transducer</a:t>
            </a:r>
          </a:p>
          <a:p>
            <a:pPr lvl="1"/>
            <a:r>
              <a:rPr lang="en-US" dirty="0" smtClean="0"/>
              <a:t>Establish PID Controllers in Navigation/Stability Control Algorithms</a:t>
            </a:r>
          </a:p>
          <a:p>
            <a:pPr lvl="1"/>
            <a:r>
              <a:rPr lang="en-US" dirty="0" smtClean="0"/>
              <a:t>Progress/Refine Computer Vision and Mission Control to Enable the Successful AUV Completion of the Following Mission Tasks:</a:t>
            </a:r>
          </a:p>
          <a:p>
            <a:pPr lvl="2"/>
            <a:r>
              <a:rPr lang="en-US" dirty="0" smtClean="0"/>
              <a:t>Gate-Passing</a:t>
            </a:r>
          </a:p>
          <a:p>
            <a:pPr lvl="2"/>
            <a:r>
              <a:rPr lang="en-US" dirty="0" smtClean="0"/>
              <a:t>Training</a:t>
            </a:r>
            <a:endParaRPr lang="en-US" dirty="0"/>
          </a:p>
          <a:p>
            <a:pPr lvl="2"/>
            <a:r>
              <a:rPr lang="en-US" dirty="0" smtClean="0"/>
              <a:t>Obstacle Course</a:t>
            </a:r>
          </a:p>
          <a:p>
            <a:pPr lvl="2"/>
            <a:r>
              <a:rPr lang="en-US" dirty="0" smtClean="0"/>
              <a:t>Gladiator Ring</a:t>
            </a:r>
          </a:p>
          <a:p>
            <a:pPr lvl="2"/>
            <a:r>
              <a:rPr lang="en-US" i="1" dirty="0" smtClean="0"/>
              <a:t>Et </a:t>
            </a:r>
            <a:r>
              <a:rPr lang="en-US" i="1" dirty="0" err="1" smtClean="0"/>
              <a:t>Tu</a:t>
            </a:r>
            <a:r>
              <a:rPr lang="en-US" i="1" dirty="0" smtClean="0"/>
              <a:t> Brute </a:t>
            </a:r>
            <a:r>
              <a:rPr lang="en-US" dirty="0" smtClean="0"/>
              <a:t>(“Kill Caesar”)</a:t>
            </a:r>
            <a:endParaRPr lang="en-US" dirty="0"/>
          </a:p>
          <a:p>
            <a:pPr lvl="3"/>
            <a:r>
              <a:rPr lang="en-US" dirty="0"/>
              <a:t>Laurel Wreath and Emperor’s Palace Task Will Likely Not Be </a:t>
            </a:r>
            <a:r>
              <a:rPr lang="en-US" dirty="0" smtClean="0"/>
              <a:t>Attempted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88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952" b="19291"/>
          <a:stretch/>
        </p:blipFill>
        <p:spPr>
          <a:xfrm>
            <a:off x="914400" y="1212801"/>
            <a:ext cx="7315200" cy="493012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Hydrophone Amplification Circuit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Electronics → Guidance System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Antony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BD977FB-C2F2-4D16-8747-0D20A48D90F8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12801"/>
            <a:ext cx="9144000" cy="44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9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952" b="19291"/>
          <a:stretch/>
        </p:blipFill>
        <p:spPr>
          <a:xfrm>
            <a:off x="914400" y="1212801"/>
            <a:ext cx="7315200" cy="493012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Hydrophone Amplification Circuit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Electronics → Guidance System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Antony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BD977FB-C2F2-4D16-8747-0D20A48D90F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65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Hydrophone Amplification Circuit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Electronics → Guidance System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Antony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BD977FB-C2F2-4D16-8747-0D20A48D90F8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44" t="38" b="28693"/>
          <a:stretch/>
        </p:blipFill>
        <p:spPr>
          <a:xfrm>
            <a:off x="2008208" y="1447800"/>
            <a:ext cx="5127585" cy="47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21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System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84275"/>
            <a:ext cx="8229600" cy="3806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42672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4672" y="4114800"/>
            <a:ext cx="1709928" cy="4754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Inertial Measurement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Unit (IMU)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6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Descriptions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00B050"/>
              </a:solidFill>
            </a:endParaRPr>
          </a:p>
          <a:p>
            <a:pPr marL="274320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3173803"/>
              </p:ext>
            </p:extLst>
          </p:nvPr>
        </p:nvGraphicFramePr>
        <p:xfrm>
          <a:off x="457200" y="1600199"/>
          <a:ext cx="8229600" cy="4114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417"/>
                <a:gridCol w="593844"/>
                <a:gridCol w="593844"/>
                <a:gridCol w="545718"/>
                <a:gridCol w="544858"/>
                <a:gridCol w="689238"/>
                <a:gridCol w="688378"/>
                <a:gridCol w="314539"/>
                <a:gridCol w="521655"/>
                <a:gridCol w="586110"/>
                <a:gridCol w="798383"/>
                <a:gridCol w="301649"/>
                <a:gridCol w="521655"/>
                <a:gridCol w="554312"/>
              </a:tblGrid>
              <a:tr h="1023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effectLst/>
                        </a:rPr>
                        <a:t>Design Criteria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Ease of Manufacture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Waterproof Reliability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Hydrodynamics (Drag Force)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Weight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Versatility/Ease of Peripheral Subsystem Attachment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Sum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406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i="1" dirty="0">
                          <a:effectLst/>
                        </a:rPr>
                        <a:t>Weighting Factor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0.25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0.20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0.10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0.15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0.20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0.10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</a:tr>
              <a:tr h="513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Single Solid Enclosure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0.70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6.15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63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Open External Frame + Internal Enclosure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1.75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1.60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1.05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1.80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7.40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  <a:tr h="774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Biomimetic Shape (e.g. Sting Ray)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1.35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4.65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82036" y="1230868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Hull/Frame Decision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01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Descriptions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00B050"/>
              </a:solidFill>
            </a:endParaRPr>
          </a:p>
          <a:p>
            <a:pPr marL="274320" lvl="1" indent="0">
              <a:buNone/>
            </a:pPr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lvl="1"/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1219200"/>
          <a:ext cx="82296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81200"/>
                <a:gridCol w="243840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AUV Subsystem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Concept 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Concept</a:t>
                      </a:r>
                      <a:r>
                        <a:rPr lang="en-US" sz="1400" baseline="0" dirty="0" smtClean="0"/>
                        <a:t> 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Concept 3</a:t>
                      </a:r>
                      <a:endParaRPr lang="en-US" sz="1400" dirty="0"/>
                    </a:p>
                  </a:txBody>
                  <a:tcPr anchor="ctr"/>
                </a:tc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Vehicle</a:t>
                      </a:r>
                      <a:r>
                        <a:rPr lang="en-US" sz="1400" b="1" baseline="0" dirty="0" smtClean="0"/>
                        <a:t> Propulsion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Thrusters – 6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Pneumatic</a:t>
                      </a:r>
                      <a:r>
                        <a:rPr lang="en-US" sz="1400" baseline="0" dirty="0" smtClean="0"/>
                        <a:t>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Grasp/Release</a:t>
                      </a:r>
                      <a:r>
                        <a:rPr lang="en-US" sz="1400" b="1" baseline="0" dirty="0" smtClean="0"/>
                        <a:t> Mechanism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Array of Claws – Scoop Object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Two Claws</a:t>
                      </a:r>
                      <a:r>
                        <a:rPr lang="en-US" sz="1400" baseline="0" dirty="0" smtClean="0"/>
                        <a:t> – Linear Translation to Actively Grab Object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Single</a:t>
                      </a:r>
                      <a:r>
                        <a:rPr lang="en-US" sz="1400" baseline="0" dirty="0" smtClean="0"/>
                        <a:t> Claw – Pneumatic Actuation to Induce Rotation of Jaws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Marker Dropper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Electro</a:t>
                      </a:r>
                      <a:r>
                        <a:rPr lang="en-US" sz="1400" baseline="0" dirty="0" smtClean="0"/>
                        <a:t>magnets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Servo Motor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(i.e. Modify Original</a:t>
                      </a:r>
                      <a:r>
                        <a:rPr lang="en-US" sz="1400" baseline="0" dirty="0" smtClean="0"/>
                        <a:t> Design)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Pneumatic</a:t>
                      </a:r>
                      <a:r>
                        <a:rPr lang="en-US" sz="1400" baseline="0" dirty="0" smtClean="0"/>
                        <a:t> System</a:t>
                      </a:r>
                      <a:endParaRPr lang="en-US" sz="1400" dirty="0"/>
                    </a:p>
                  </a:txBody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Torpedo Launchers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Self-Propelled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Pneumatic System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Spring-Loaded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Main</a:t>
                      </a:r>
                      <a:r>
                        <a:rPr lang="en-US" sz="1400" b="1" baseline="0" dirty="0" smtClean="0"/>
                        <a:t> Control Unit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Zotac</a:t>
                      </a:r>
                      <a:r>
                        <a:rPr lang="en-US" sz="1400" dirty="0" smtClean="0"/>
                        <a:t> Mini-PC</a:t>
                      </a:r>
                      <a:endParaRPr lang="en-US" sz="1400" baseline="0" dirty="0" smtClean="0"/>
                    </a:p>
                    <a:p>
                      <a:pPr algn="ctr"/>
                      <a:r>
                        <a:rPr lang="en-US" sz="1400" baseline="0" dirty="0" smtClean="0"/>
                        <a:t>(Intel i5 Processor)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Original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err="1" smtClean="0"/>
                        <a:t>BeagleBoard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BeagleBoard-xM</a:t>
                      </a:r>
                      <a:endParaRPr lang="en-US" sz="1400" dirty="0"/>
                    </a:p>
                  </a:txBody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Camera Enclosures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Cylindrical</a:t>
                      </a:r>
                      <a:r>
                        <a:rPr lang="en-US" sz="1400" baseline="0" dirty="0" smtClean="0"/>
                        <a:t> Shape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Spherical Shape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Box</a:t>
                      </a:r>
                      <a:r>
                        <a:rPr lang="en-US" sz="1400" baseline="0" dirty="0" smtClean="0"/>
                        <a:t> Shape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1236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Pressure Transducer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Gauge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Absolute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Sealed Gauge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242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mA</a:t>
                      </a:r>
                      <a:r>
                        <a:rPr lang="en-US" sz="1400" baseline="0" dirty="0" smtClean="0"/>
                        <a:t> – 20 </a:t>
                      </a:r>
                      <a:r>
                        <a:rPr lang="en-US" sz="1400" baseline="0" dirty="0" err="1" smtClean="0"/>
                        <a:t>mA</a:t>
                      </a:r>
                      <a:r>
                        <a:rPr lang="en-US" sz="1400" baseline="0" dirty="0" smtClean="0"/>
                        <a:t> Output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 – 5 VDC</a:t>
                      </a:r>
                      <a:r>
                        <a:rPr lang="en-US" sz="1400" baseline="0" dirty="0" smtClean="0"/>
                        <a:t> Output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123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Stainless Steel</a:t>
                      </a:r>
                      <a:r>
                        <a:rPr lang="en-US" sz="1400" baseline="0" dirty="0" smtClean="0"/>
                        <a:t> Housing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Duplex Stainless Steel Housing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Marine Bronze Housing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Compressed Gas Distribution System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</a:t>
                      </a:r>
                      <a:r>
                        <a:rPr lang="en-US" sz="1400" baseline="-250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Air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Compression Fit</a:t>
                      </a:r>
                      <a:r>
                        <a:rPr lang="en-US" sz="1400" baseline="0" dirty="0" smtClean="0"/>
                        <a:t> Adapters + PVC Gas Lines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Push-to-Connect Adapters + Nylon Gas Lines</a:t>
                      </a:r>
                      <a:endParaRPr lang="en-US" sz="1400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Barbed Adapters + PVC Gas Lines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601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AUV Design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E1268-20BE-49EE-A2CE-6C9C75176B8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2177977"/>
            <a:ext cx="4114800" cy="3232223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2281365"/>
            <a:ext cx="4114800" cy="2900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165227" y="1676400"/>
            <a:ext cx="203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Pro/Engineer Model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64212" y="1676400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Photograph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40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1544</TotalTime>
  <Words>2016</Words>
  <Application>Microsoft Office PowerPoint</Application>
  <PresentationFormat>On-screen Show (4:3)</PresentationFormat>
  <Paragraphs>632</Paragraphs>
  <Slides>53</Slides>
  <Notes>11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Origin</vt:lpstr>
      <vt:lpstr>15th Annual AUVSI RoboSub Competition – The Ides of TRANSDEC</vt:lpstr>
      <vt:lpstr>Presentation Overview</vt:lpstr>
      <vt:lpstr>SSC Pacific TRANSDEC Anechoic Saltwater Pool</vt:lpstr>
      <vt:lpstr>Mission Tasks</vt:lpstr>
      <vt:lpstr>Needs Assessment – AUV Design</vt:lpstr>
      <vt:lpstr>Functional System Diagram</vt:lpstr>
      <vt:lpstr>Concept Descriptions</vt:lpstr>
      <vt:lpstr>Concept Descriptions</vt:lpstr>
      <vt:lpstr>Final AUV Design</vt:lpstr>
      <vt:lpstr>Side View</vt:lpstr>
      <vt:lpstr>Top View</vt:lpstr>
      <vt:lpstr>Front View</vt:lpstr>
      <vt:lpstr>Tests – AUV System</vt:lpstr>
      <vt:lpstr>Interior Hull Layout</vt:lpstr>
      <vt:lpstr>End Cap Design</vt:lpstr>
      <vt:lpstr>Camera Enclosures</vt:lpstr>
      <vt:lpstr>Tests – Camera Enclosures/Web Cameras</vt:lpstr>
      <vt:lpstr>Compressed Air Tank and Regulators</vt:lpstr>
      <vt:lpstr>Compressed Air Distribution System Diagram</vt:lpstr>
      <vt:lpstr>Tests</vt:lpstr>
      <vt:lpstr>Torpedo Launcher Design</vt:lpstr>
      <vt:lpstr>Tests – Torpedo Launchers</vt:lpstr>
      <vt:lpstr>Grasp/Release Mechanism Design</vt:lpstr>
      <vt:lpstr>Grasp/Release Mechanism Simulation</vt:lpstr>
      <vt:lpstr>Tests – Grasp/Release Mechanism</vt:lpstr>
      <vt:lpstr>Marker Dropper Design</vt:lpstr>
      <vt:lpstr>Tests – Marker Dropper</vt:lpstr>
      <vt:lpstr>Electrical System</vt:lpstr>
      <vt:lpstr>Voltage Regulator Boards</vt:lpstr>
      <vt:lpstr>Tests – Voltage Regulator Boards</vt:lpstr>
      <vt:lpstr>Tests – Voltage Regulator Boards</vt:lpstr>
      <vt:lpstr>Propulsion System – Wiring Scheme</vt:lpstr>
      <vt:lpstr>Electronics Platform</vt:lpstr>
      <vt:lpstr>Mission Control</vt:lpstr>
      <vt:lpstr>Mission Control</vt:lpstr>
      <vt:lpstr>Guidance System – IMCL Submersible Pressure Transducer</vt:lpstr>
      <vt:lpstr>Guidance System – Inertial Measurement Unit (IMU)</vt:lpstr>
      <vt:lpstr>Guidance System – Inertial Measurement Unit (IMU)</vt:lpstr>
      <vt:lpstr>Guidance System – Hydrophone Array</vt:lpstr>
      <vt:lpstr>Guidance System – Acoustic Pinger Detection and Triangulation Process</vt:lpstr>
      <vt:lpstr>Guidance System – Computer Vision</vt:lpstr>
      <vt:lpstr>Computer Vision Framework</vt:lpstr>
      <vt:lpstr>Computer Vision Framework</vt:lpstr>
      <vt:lpstr>Computer Vision Framework – Color Filter</vt:lpstr>
      <vt:lpstr>Computer Vision Framework – Find Gate</vt:lpstr>
      <vt:lpstr>Tests</vt:lpstr>
      <vt:lpstr>Budget – Project Expenditures</vt:lpstr>
      <vt:lpstr>Budget – Competition Expenditures/Summary</vt:lpstr>
      <vt:lpstr>Conclusion</vt:lpstr>
      <vt:lpstr>Conclusion</vt:lpstr>
      <vt:lpstr>Hydrophone Amplification Circuit</vt:lpstr>
      <vt:lpstr>Hydrophone Amplification Circuit</vt:lpstr>
      <vt:lpstr>Hydrophone Amplification Circuit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15th Annual AUVSI Robosub Competition – The Ides of TRANSDEC</dc:title>
  <dc:creator>Eric Sloan</dc:creator>
  <cp:lastModifiedBy>cmstest</cp:lastModifiedBy>
  <cp:revision>127</cp:revision>
  <dcterms:created xsi:type="dcterms:W3CDTF">2012-04-02T22:16:46Z</dcterms:created>
  <dcterms:modified xsi:type="dcterms:W3CDTF">2012-04-12T07:07:52Z</dcterms:modified>
</cp:coreProperties>
</file>