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67" r:id="rId9"/>
    <p:sldId id="265" r:id="rId10"/>
    <p:sldId id="264" r:id="rId11"/>
    <p:sldId id="262" r:id="rId12"/>
    <p:sldId id="268" r:id="rId13"/>
    <p:sldId id="263" r:id="rId14"/>
    <p:sldId id="270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D75DF5-8989-4B74-9AA8-FCB577EFCE44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FC7561-7D91-4782-8165-8323D5C4D5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3E75DF-B97E-4EE0-96D6-70B34D5258C3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18E6F8-682B-4AC7-A7A6-A0AC96815C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3E75DF-B97E-4EE0-96D6-70B34D5258C3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18E6F8-682B-4AC7-A7A6-A0AC96815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3E75DF-B97E-4EE0-96D6-70B34D5258C3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18E6F8-682B-4AC7-A7A6-A0AC96815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3E75DF-B97E-4EE0-96D6-70B34D5258C3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18E6F8-682B-4AC7-A7A6-A0AC96815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3E75DF-B97E-4EE0-96D6-70B34D5258C3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18E6F8-682B-4AC7-A7A6-A0AC96815C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3E75DF-B97E-4EE0-96D6-70B34D5258C3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18E6F8-682B-4AC7-A7A6-A0AC96815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3E75DF-B97E-4EE0-96D6-70B34D5258C3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18E6F8-682B-4AC7-A7A6-A0AC96815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3E75DF-B97E-4EE0-96D6-70B34D5258C3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18E6F8-682B-4AC7-A7A6-A0AC96815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3E75DF-B97E-4EE0-96D6-70B34D5258C3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18E6F8-682B-4AC7-A7A6-A0AC96815C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3E75DF-B97E-4EE0-96D6-70B34D5258C3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18E6F8-682B-4AC7-A7A6-A0AC96815C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3E75DF-B97E-4EE0-96D6-70B34D5258C3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18E6F8-682B-4AC7-A7A6-A0AC96815C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A3E75DF-B97E-4EE0-96D6-70B34D5258C3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518E6F8-682B-4AC7-A7A6-A0AC96815C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Semi Autonomous Palm Pruner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Analyze Phase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819400" y="4114800"/>
            <a:ext cx="3581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Presented by Group 26:</a:t>
            </a:r>
          </a:p>
          <a:p>
            <a:pPr algn="ctr"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Obie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Abakporo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Bill Carpenter</a:t>
            </a:r>
          </a:p>
          <a:p>
            <a:pPr algn="ctr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William Craig</a:t>
            </a:r>
          </a:p>
          <a:p>
            <a:pPr algn="ctr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Juan Antonio Rojas</a:t>
            </a:r>
          </a:p>
          <a:p>
            <a:pPr algn="ctr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Christopher Xavier Smith</a:t>
            </a:r>
          </a:p>
          <a:p>
            <a:pPr algn="ctr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Sarah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Trayner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Fishbone Diagram</a:t>
            </a:r>
            <a:endParaRPr lang="en-US" dirty="0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295400"/>
            <a:ext cx="7726532" cy="535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Create a w</a:t>
            </a:r>
            <a:r>
              <a:rPr lang="en-US" dirty="0" smtClean="0"/>
              <a:t>orking </a:t>
            </a:r>
            <a:r>
              <a:rPr lang="en-US" dirty="0" smtClean="0"/>
              <a:t>design while staying economical</a:t>
            </a:r>
          </a:p>
          <a:p>
            <a:r>
              <a:rPr lang="en-US" dirty="0" smtClean="0"/>
              <a:t>The view point of our project sponsor</a:t>
            </a:r>
          </a:p>
          <a:p>
            <a:r>
              <a:rPr lang="en-US" dirty="0" smtClean="0"/>
              <a:t>The view point of a potential investor</a:t>
            </a:r>
          </a:p>
          <a:p>
            <a:r>
              <a:rPr lang="en-US" dirty="0" smtClean="0"/>
              <a:t>Determined Future Worth Projection</a:t>
            </a:r>
          </a:p>
          <a:p>
            <a:r>
              <a:rPr lang="en-US" dirty="0" smtClean="0"/>
              <a:t>Predict the increasing cost of labor</a:t>
            </a:r>
          </a:p>
          <a:p>
            <a:r>
              <a:rPr lang="en-US" dirty="0" smtClean="0"/>
              <a:t>Various tools and formulas used for these conclusions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-76200"/>
            <a:ext cx="7498080" cy="1143000"/>
          </a:xfrm>
        </p:spPr>
        <p:txBody>
          <a:bodyPr/>
          <a:lstStyle/>
          <a:p>
            <a:r>
              <a:rPr lang="en-US" dirty="0" smtClean="0"/>
              <a:t>Cost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838200"/>
            <a:ext cx="7498080" cy="5410200"/>
          </a:xfrm>
        </p:spPr>
        <p:txBody>
          <a:bodyPr/>
          <a:lstStyle/>
          <a:p>
            <a:r>
              <a:rPr lang="en-US" sz="2400" dirty="0" smtClean="0"/>
              <a:t>Calculated selling cost</a:t>
            </a:r>
          </a:p>
          <a:p>
            <a:pPr>
              <a:buNone/>
            </a:pPr>
            <a:r>
              <a:rPr lang="en-US" sz="2000" i="1" dirty="0" smtClean="0"/>
              <a:t>Selling Price</a:t>
            </a:r>
            <a:r>
              <a:rPr lang="en-US" sz="2000" b="1" i="1" dirty="0" smtClean="0"/>
              <a:t> </a:t>
            </a:r>
            <a:r>
              <a:rPr lang="en-US" sz="2000" i="1" dirty="0" smtClean="0"/>
              <a:t>=</a:t>
            </a:r>
            <a:r>
              <a:rPr lang="en-US" sz="2000" b="1" i="1" dirty="0" smtClean="0"/>
              <a:t> </a:t>
            </a:r>
            <a:r>
              <a:rPr lang="en-US" sz="2000" i="1" dirty="0" smtClean="0"/>
              <a:t>Total Cost (1 + Mark-Up Percent)</a:t>
            </a:r>
            <a:endParaRPr lang="en-US" sz="2000" dirty="0" smtClean="0"/>
          </a:p>
          <a:p>
            <a:r>
              <a:rPr lang="en-US" sz="2400" dirty="0" smtClean="0"/>
              <a:t>Return of investment</a:t>
            </a:r>
          </a:p>
          <a:p>
            <a:pPr>
              <a:buNone/>
            </a:pPr>
            <a:r>
              <a:rPr lang="en-US" sz="2000" dirty="0" smtClean="0"/>
              <a:t>ROI= (Final Cost – </a:t>
            </a:r>
            <a:r>
              <a:rPr lang="en-US" sz="2000" dirty="0" err="1" smtClean="0"/>
              <a:t>Intial</a:t>
            </a:r>
            <a:r>
              <a:rPr lang="en-US" sz="2000" dirty="0" smtClean="0"/>
              <a:t> Cost) / Final Cost</a:t>
            </a:r>
          </a:p>
          <a:p>
            <a:r>
              <a:rPr lang="en-US" sz="2800" dirty="0" smtClean="0"/>
              <a:t>Future</a:t>
            </a:r>
            <a:r>
              <a:rPr lang="en-US" sz="2800" dirty="0" smtClean="0"/>
              <a:t> </a:t>
            </a:r>
            <a:r>
              <a:rPr lang="en-US" sz="2800" dirty="0" smtClean="0"/>
              <a:t>Worth Projection</a:t>
            </a:r>
          </a:p>
          <a:p>
            <a:pPr>
              <a:buNone/>
            </a:pPr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Projected </a:t>
            </a:r>
            <a:r>
              <a:rPr lang="en-US" sz="2800" dirty="0" smtClean="0"/>
              <a:t>Cost of </a:t>
            </a:r>
            <a:r>
              <a:rPr lang="en-US" sz="2800" dirty="0" smtClean="0"/>
              <a:t>Labor (20 Workers)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971800"/>
            <a:ext cx="356616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5029200"/>
            <a:ext cx="3048000" cy="1600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Sponsor Questionnaire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 smtClean="0"/>
              <a:t>-What is the average time for a worker to climb up a tree?  </a:t>
            </a:r>
          </a:p>
          <a:p>
            <a:pPr>
              <a:buNone/>
            </a:pPr>
            <a:r>
              <a:rPr lang="en-US" dirty="0" smtClean="0"/>
              <a:t>		10 </a:t>
            </a:r>
            <a:r>
              <a:rPr lang="en-US" dirty="0" err="1" smtClean="0"/>
              <a:t>mins</a:t>
            </a:r>
            <a:endParaRPr lang="en-US" dirty="0" smtClean="0"/>
          </a:p>
          <a:p>
            <a:r>
              <a:rPr lang="en-US" dirty="0" smtClean="0"/>
              <a:t> -What is the average time for a worker to cut a palm oil’s fruit bunches?</a:t>
            </a:r>
          </a:p>
          <a:p>
            <a:pPr>
              <a:buNone/>
            </a:pPr>
            <a:r>
              <a:rPr lang="en-US" dirty="0" smtClean="0"/>
              <a:t>		1.0 </a:t>
            </a:r>
            <a:r>
              <a:rPr lang="en-US" dirty="0" smtClean="0"/>
              <a:t>min per bunch</a:t>
            </a:r>
          </a:p>
          <a:p>
            <a:r>
              <a:rPr lang="en-US" dirty="0" smtClean="0"/>
              <a:t>- What is the average time it takes to walk from oil palm to oil palm? </a:t>
            </a:r>
          </a:p>
          <a:p>
            <a:pPr>
              <a:buNone/>
            </a:pPr>
            <a:r>
              <a:rPr lang="en-US" dirty="0" smtClean="0"/>
              <a:t>		Depends </a:t>
            </a:r>
            <a:r>
              <a:rPr lang="en-US" dirty="0" smtClean="0"/>
              <a:t>on population density, average less than 1 min</a:t>
            </a:r>
          </a:p>
          <a:p>
            <a:r>
              <a:rPr lang="en-US" dirty="0" smtClean="0"/>
              <a:t> -What is the average setup time before going up a tree? </a:t>
            </a:r>
          </a:p>
          <a:p>
            <a:pPr>
              <a:buNone/>
            </a:pPr>
            <a:r>
              <a:rPr lang="en-US" dirty="0" smtClean="0"/>
              <a:t>		10 </a:t>
            </a:r>
            <a:r>
              <a:rPr lang="en-US" dirty="0" err="1" smtClean="0"/>
              <a:t>mins</a:t>
            </a:r>
            <a:endParaRPr lang="en-US" dirty="0" smtClean="0"/>
          </a:p>
          <a:p>
            <a:r>
              <a:rPr lang="en-US" dirty="0" smtClean="0"/>
              <a:t>- What is the average number of workers working in a 1 hr? </a:t>
            </a:r>
          </a:p>
          <a:p>
            <a:pPr>
              <a:buNone/>
            </a:pPr>
            <a:r>
              <a:rPr lang="en-US" dirty="0" smtClean="0"/>
              <a:t>		Depends </a:t>
            </a:r>
            <a:r>
              <a:rPr lang="en-US" dirty="0" smtClean="0"/>
              <a:t>on population density, average of 20</a:t>
            </a:r>
          </a:p>
          <a:p>
            <a:r>
              <a:rPr lang="en-US" dirty="0" smtClean="0"/>
              <a:t>- What is the average number trees that can be cut in 1hr? </a:t>
            </a:r>
          </a:p>
          <a:p>
            <a:pPr>
              <a:buNone/>
            </a:pPr>
            <a:r>
              <a:rPr lang="en-US" dirty="0" smtClean="0"/>
              <a:t>		Depends </a:t>
            </a:r>
            <a:r>
              <a:rPr lang="en-US" dirty="0" smtClean="0"/>
              <a:t>on number of bunches</a:t>
            </a:r>
          </a:p>
          <a:p>
            <a:r>
              <a:rPr lang="en-US" dirty="0" smtClean="0"/>
              <a:t>-What is the average distance between trees? </a:t>
            </a:r>
          </a:p>
          <a:p>
            <a:pPr>
              <a:buNone/>
            </a:pPr>
            <a:r>
              <a:rPr lang="en-US" dirty="0" smtClean="0"/>
              <a:t>		10 </a:t>
            </a:r>
            <a:r>
              <a:rPr lang="en-US" dirty="0" smtClean="0"/>
              <a:t>ft.</a:t>
            </a:r>
          </a:p>
          <a:p>
            <a:r>
              <a:rPr lang="en-US" dirty="0" smtClean="0"/>
              <a:t>-What is the number of  hours that workers work? </a:t>
            </a:r>
          </a:p>
          <a:p>
            <a:pPr>
              <a:buNone/>
            </a:pPr>
            <a:r>
              <a:rPr lang="en-US" dirty="0" smtClean="0"/>
              <a:t>		~ </a:t>
            </a:r>
            <a:r>
              <a:rPr lang="en-US" dirty="0" smtClean="0"/>
              <a:t>6 hrs</a:t>
            </a:r>
          </a:p>
          <a:p>
            <a:r>
              <a:rPr lang="en-US" dirty="0" smtClean="0"/>
              <a:t>-What is the average salary for a palm pruner? </a:t>
            </a:r>
          </a:p>
          <a:p>
            <a:pPr>
              <a:buNone/>
            </a:pPr>
            <a:r>
              <a:rPr lang="en-US" dirty="0" smtClean="0"/>
              <a:t>		$</a:t>
            </a:r>
            <a:r>
              <a:rPr lang="en-US" dirty="0" smtClean="0"/>
              <a:t>2 per bunch cut</a:t>
            </a:r>
          </a:p>
          <a:p>
            <a:r>
              <a:rPr lang="en-US" dirty="0" smtClean="0"/>
              <a:t>-What is the physical stress on the body of a palm pruner from climbing up a tree?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		</a:t>
            </a:r>
            <a:r>
              <a:rPr lang="en-US" sz="4000" dirty="0" smtClean="0">
                <a:solidFill>
                  <a:srgbClr val="FF0000"/>
                </a:solidFill>
              </a:rPr>
              <a:t>Just </a:t>
            </a:r>
            <a:r>
              <a:rPr lang="en-US" sz="4000" dirty="0" smtClean="0">
                <a:solidFill>
                  <a:srgbClr val="FF0000"/>
                </a:solidFill>
              </a:rPr>
              <a:t>imagine!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Next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next phase according to DMADV is Design.</a:t>
            </a:r>
          </a:p>
          <a:p>
            <a:r>
              <a:rPr lang="en-US" dirty="0" smtClean="0"/>
              <a:t>Being that we have already designed our product for the fall semester will use this time for building and fabrication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Next presentation we will have actual data and pictures from our design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6700" dirty="0" smtClean="0"/>
              <a:t>Questions?</a:t>
            </a:r>
            <a:endParaRPr lang="en-US" dirty="0"/>
          </a:p>
        </p:txBody>
      </p:sp>
      <p:pic>
        <p:nvPicPr>
          <p:cNvPr id="8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041650" y="2357437"/>
            <a:ext cx="4286250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>
                <a:cs typeface="Arial" pitchFamily="34" charset="0"/>
              </a:rPr>
              <a:t>The Palm Pruning project is focused on providing an </a:t>
            </a:r>
            <a:r>
              <a:rPr lang="en-US" sz="2800" b="1" dirty="0" smtClean="0">
                <a:cs typeface="Arial" pitchFamily="34" charset="0"/>
              </a:rPr>
              <a:t>efficient</a:t>
            </a:r>
            <a:r>
              <a:rPr lang="en-US" sz="2800" dirty="0" smtClean="0">
                <a:cs typeface="Arial" pitchFamily="34" charset="0"/>
              </a:rPr>
              <a:t>, </a:t>
            </a:r>
            <a:r>
              <a:rPr lang="en-US" sz="2800" b="1" dirty="0" smtClean="0">
                <a:cs typeface="Arial" pitchFamily="34" charset="0"/>
              </a:rPr>
              <a:t>economical</a:t>
            </a:r>
            <a:r>
              <a:rPr lang="en-US" sz="2800" dirty="0" smtClean="0">
                <a:cs typeface="Arial" pitchFamily="34" charset="0"/>
              </a:rPr>
              <a:t>, and </a:t>
            </a:r>
            <a:r>
              <a:rPr lang="en-US" sz="2800" b="1" dirty="0" smtClean="0">
                <a:cs typeface="Arial" pitchFamily="34" charset="0"/>
              </a:rPr>
              <a:t>effective</a:t>
            </a:r>
            <a:r>
              <a:rPr lang="en-US" sz="2800" dirty="0" smtClean="0">
                <a:cs typeface="Arial" pitchFamily="34" charset="0"/>
              </a:rPr>
              <a:t> means of harvesting fruit from oil </a:t>
            </a:r>
            <a:r>
              <a:rPr lang="en-US" sz="2800" dirty="0" smtClean="0">
                <a:cs typeface="Arial" pitchFamily="34" charset="0"/>
              </a:rPr>
              <a:t>palms</a:t>
            </a:r>
          </a:p>
          <a:p>
            <a:r>
              <a:rPr lang="en-US" sz="2800" dirty="0" smtClean="0">
                <a:cs typeface="Arial" pitchFamily="34" charset="0"/>
              </a:rPr>
              <a:t>Oil Palms grow 40-60 feet </a:t>
            </a:r>
          </a:p>
          <a:p>
            <a:r>
              <a:rPr lang="en-US" sz="2800" dirty="0" smtClean="0">
                <a:cs typeface="Arial" pitchFamily="34" charset="0"/>
              </a:rPr>
              <a:t>Palm oil is worth 50$ a barrel</a:t>
            </a:r>
            <a:endParaRPr lang="en-US" sz="2800" dirty="0" smtClean="0">
              <a:cs typeface="Arial" pitchFamily="34" charset="0"/>
            </a:endParaRPr>
          </a:p>
          <a:p>
            <a:r>
              <a:rPr lang="en-US" dirty="0" smtClean="0">
                <a:cs typeface="Arial" pitchFamily="34" charset="0"/>
              </a:rPr>
              <a:t>Reduce the dangers associated with harvesting oil palm tree fruit</a:t>
            </a:r>
          </a:p>
          <a:p>
            <a:r>
              <a:rPr lang="en-US" dirty="0" smtClean="0">
                <a:cs typeface="Arial" pitchFamily="34" charset="0"/>
              </a:rPr>
              <a:t>Accomplished task by designing a Computer Integrated  Robot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King Climber Design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1524000"/>
            <a:ext cx="5239234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066800" y="1524000"/>
            <a:ext cx="23622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Robot Components</a:t>
            </a: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Frame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Actuators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Guiding Rails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Cutting Track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Manipulator Arm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Camera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r>
              <a:rPr lang="en-US" sz="2400" u="sng" dirty="0" smtClean="0"/>
              <a:t>Ground Based</a:t>
            </a:r>
          </a:p>
          <a:p>
            <a:r>
              <a:rPr lang="en-US" sz="2400" u="sng" dirty="0" smtClean="0"/>
              <a:t>Components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Generator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Remote Control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Display </a:t>
            </a:r>
            <a:r>
              <a:rPr lang="en-US" sz="2000" dirty="0" smtClean="0"/>
              <a:t>Screen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Operator</a:t>
            </a:r>
            <a:endParaRPr lang="en-US" sz="2000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Spring Scheduling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Gannt</a:t>
            </a:r>
            <a:r>
              <a:rPr lang="en-US" dirty="0" smtClean="0"/>
              <a:t> chart</a:t>
            </a:r>
          </a:p>
          <a:p>
            <a:pPr lvl="1"/>
            <a:r>
              <a:rPr lang="en-US" sz="2400" dirty="0" smtClean="0"/>
              <a:t>Mechanical Timeline Goals</a:t>
            </a:r>
          </a:p>
          <a:p>
            <a:pPr lvl="1"/>
            <a:r>
              <a:rPr lang="en-US" sz="2400" dirty="0" smtClean="0"/>
              <a:t>Major Report Due Dates</a:t>
            </a:r>
          </a:p>
          <a:p>
            <a:pPr lvl="1"/>
            <a:r>
              <a:rPr lang="en-US" sz="2400" dirty="0" smtClean="0"/>
              <a:t>Staff Meetings</a:t>
            </a:r>
          </a:p>
          <a:p>
            <a:pPr lvl="1"/>
            <a:r>
              <a:rPr lang="en-US" sz="2400" dirty="0" smtClean="0"/>
              <a:t>Shop Times</a:t>
            </a:r>
          </a:p>
          <a:p>
            <a:r>
              <a:rPr lang="en-US" dirty="0" smtClean="0"/>
              <a:t>Critical Path Analysis</a:t>
            </a:r>
          </a:p>
          <a:p>
            <a:pPr lvl="1"/>
            <a:r>
              <a:rPr lang="en-US" sz="2400" dirty="0" smtClean="0"/>
              <a:t>Avoids bottleneck stops in construction</a:t>
            </a:r>
          </a:p>
          <a:p>
            <a:pPr lvl="1"/>
            <a:r>
              <a:rPr lang="en-US" sz="2400" dirty="0" smtClean="0"/>
              <a:t>Gives earlier start times for longer portions</a:t>
            </a:r>
          </a:p>
          <a:p>
            <a:pPr lvl="1"/>
            <a:r>
              <a:rPr lang="en-US" sz="2400" dirty="0" smtClean="0"/>
              <a:t>Provides a continuous flow of production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7498080" cy="1143000"/>
          </a:xfrm>
        </p:spPr>
        <p:txBody>
          <a:bodyPr/>
          <a:lstStyle/>
          <a:p>
            <a:r>
              <a:rPr lang="en-US" dirty="0" err="1" smtClean="0"/>
              <a:t>Gannt</a:t>
            </a:r>
            <a:r>
              <a:rPr lang="en-US" dirty="0" smtClean="0"/>
              <a:t> Chart</a:t>
            </a:r>
            <a:endParaRPr lang="en-US" dirty="0"/>
          </a:p>
        </p:txBody>
      </p:sp>
      <p:pic>
        <p:nvPicPr>
          <p:cNvPr id="7" name="Picture 6" descr="Good Gannt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" y="990600"/>
            <a:ext cx="7924800" cy="5029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/>
              <a:t>Critical</a:t>
            </a:r>
            <a:r>
              <a:rPr lang="en-US" dirty="0" smtClean="0"/>
              <a:t> Path Analysis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2050" name="Picture 14" descr="F:\My Documents\Desktop\critpath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914400"/>
            <a:ext cx="7924800" cy="5740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Diminishing Labor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current labor force is shrinking.</a:t>
            </a:r>
          </a:p>
          <a:p>
            <a:r>
              <a:rPr lang="en-US" dirty="0" smtClean="0"/>
              <a:t>Local seasonal workers are finding safer income elsewhere.</a:t>
            </a:r>
          </a:p>
          <a:p>
            <a:r>
              <a:rPr lang="en-US" dirty="0" smtClean="0"/>
              <a:t>In 3 to 5 years there will </a:t>
            </a:r>
            <a:r>
              <a:rPr lang="en-US" dirty="0" smtClean="0"/>
              <a:t>be a shortage of  </a:t>
            </a:r>
            <a:r>
              <a:rPr lang="en-US" dirty="0" smtClean="0"/>
              <a:t>labor willing to climb trees.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Project focus is not to compete </a:t>
            </a:r>
            <a:r>
              <a:rPr lang="en-US" dirty="0" smtClean="0"/>
              <a:t>with current climbing workforce </a:t>
            </a:r>
            <a:r>
              <a:rPr lang="en-US" dirty="0" smtClean="0"/>
              <a:t>but to </a:t>
            </a:r>
            <a:r>
              <a:rPr lang="en-US" sz="3500" b="1" u="sng" dirty="0" smtClean="0"/>
              <a:t>replace</a:t>
            </a:r>
            <a:r>
              <a:rPr lang="en-US" dirty="0" smtClean="0"/>
              <a:t> </a:t>
            </a:r>
            <a:r>
              <a:rPr lang="en-US" dirty="0" smtClean="0"/>
              <a:t>this dangerous position.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 Times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828800"/>
          </a:xfrm>
        </p:spPr>
        <p:txBody>
          <a:bodyPr/>
          <a:lstStyle/>
          <a:p>
            <a:r>
              <a:rPr lang="en-US" dirty="0" smtClean="0"/>
              <a:t>Comparison of robotic processing with </a:t>
            </a:r>
            <a:r>
              <a:rPr lang="en-US" dirty="0" smtClean="0"/>
              <a:t>current </a:t>
            </a:r>
            <a:r>
              <a:rPr lang="en-US" dirty="0" smtClean="0"/>
              <a:t>labor methods </a:t>
            </a:r>
            <a:r>
              <a:rPr lang="en-US" dirty="0" smtClean="0"/>
              <a:t>of harvesting in terms of time. 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828800" y="3124200"/>
          <a:ext cx="6019800" cy="3447413"/>
        </p:xfrm>
        <a:graphic>
          <a:graphicData uri="http://schemas.openxmlformats.org/drawingml/2006/table">
            <a:tbl>
              <a:tblPr/>
              <a:tblGrid>
                <a:gridCol w="1852106"/>
                <a:gridCol w="2083847"/>
                <a:gridCol w="2083847"/>
              </a:tblGrid>
              <a:tr h="445011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Time</a:t>
                      </a:r>
                      <a:endParaRPr lang="en-US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in minutes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)`</a:t>
                      </a:r>
                      <a:endParaRPr lang="en-US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Process</a:t>
                      </a:r>
                      <a:endParaRPr lang="en-US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04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Machine</a:t>
                      </a:r>
                      <a:endParaRPr lang="en-US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Human</a:t>
                      </a:r>
                      <a:endParaRPr lang="en-US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4450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Climb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13.5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0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Cut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&lt; 5 per bunch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 per bunch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4450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Descend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13.5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0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Unhook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4450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Transport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&lt; 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8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Setup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76200"/>
            <a:ext cx="7498080" cy="1143000"/>
          </a:xfrm>
        </p:spPr>
        <p:txBody>
          <a:bodyPr/>
          <a:lstStyle/>
          <a:p>
            <a:r>
              <a:rPr lang="en-US" dirty="0" smtClean="0"/>
              <a:t>             Venn Diagram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219200"/>
            <a:ext cx="7608751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249</TotalTime>
  <Words>396</Words>
  <Application>Microsoft Office PowerPoint</Application>
  <PresentationFormat>On-screen Show (4:3)</PresentationFormat>
  <Paragraphs>120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Solstice</vt:lpstr>
      <vt:lpstr>Semi Autonomous Palm Pruner </vt:lpstr>
      <vt:lpstr>Introduction</vt:lpstr>
      <vt:lpstr>King Climber Design</vt:lpstr>
      <vt:lpstr>Spring Scheduling Tools</vt:lpstr>
      <vt:lpstr>Gannt Chart</vt:lpstr>
      <vt:lpstr>Critical Path Analysis </vt:lpstr>
      <vt:lpstr>Diminishing Labor</vt:lpstr>
      <vt:lpstr>Processing Times</vt:lpstr>
      <vt:lpstr>             Venn Diagram</vt:lpstr>
      <vt:lpstr>         Fishbone Diagram</vt:lpstr>
      <vt:lpstr>Cost Analysis</vt:lpstr>
      <vt:lpstr>Cost Analysis</vt:lpstr>
      <vt:lpstr>Sponsor Questionnaire</vt:lpstr>
      <vt:lpstr>Next Phase</vt:lpstr>
      <vt:lpstr>  Questions?</vt:lpstr>
    </vt:vector>
  </TitlesOfParts>
  <Company>FAMU-FSU College of Engineering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 Autonomous Palm Pruner </dc:title>
  <dc:creator>cmstest</dc:creator>
  <cp:lastModifiedBy>cmstest</cp:lastModifiedBy>
  <cp:revision>28</cp:revision>
  <dcterms:created xsi:type="dcterms:W3CDTF">2012-01-31T23:27:06Z</dcterms:created>
  <dcterms:modified xsi:type="dcterms:W3CDTF">2012-02-02T21:20:37Z</dcterms:modified>
</cp:coreProperties>
</file>