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2"/>
  </p:notesMasterIdLst>
  <p:sldIdLst>
    <p:sldId id="259" r:id="rId2"/>
    <p:sldId id="257" r:id="rId3"/>
    <p:sldId id="260" r:id="rId4"/>
    <p:sldId id="271" r:id="rId5"/>
    <p:sldId id="261" r:id="rId6"/>
    <p:sldId id="282" r:id="rId7"/>
    <p:sldId id="262" r:id="rId8"/>
    <p:sldId id="266" r:id="rId9"/>
    <p:sldId id="273" r:id="rId10"/>
    <p:sldId id="274" r:id="rId11"/>
    <p:sldId id="297" r:id="rId12"/>
    <p:sldId id="277" r:id="rId13"/>
    <p:sldId id="278" r:id="rId14"/>
    <p:sldId id="288" r:id="rId15"/>
    <p:sldId id="289" r:id="rId16"/>
    <p:sldId id="290" r:id="rId17"/>
    <p:sldId id="300" r:id="rId18"/>
    <p:sldId id="291" r:id="rId19"/>
    <p:sldId id="292" r:id="rId20"/>
    <p:sldId id="293" r:id="rId21"/>
    <p:sldId id="294" r:id="rId22"/>
    <p:sldId id="302" r:id="rId23"/>
    <p:sldId id="304" r:id="rId24"/>
    <p:sldId id="305" r:id="rId25"/>
    <p:sldId id="303" r:id="rId26"/>
    <p:sldId id="306" r:id="rId27"/>
    <p:sldId id="307" r:id="rId28"/>
    <p:sldId id="308" r:id="rId29"/>
    <p:sldId id="286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4" autoAdjust="0"/>
    <p:restoredTop sz="94660"/>
  </p:normalViewPr>
  <p:slideViewPr>
    <p:cSldViewPr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65A72-FDB3-4FB6-BDFB-1871813F0C05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66EAA-2684-4550-B172-62143AB1F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26744-9803-46C4-87E9-922499FD0809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BCDF1-6EB7-4A7E-8EC2-CE78D3EBB570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B59B4-5BBC-481A-998F-33A181CDA565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627687-BACB-46AE-9012-61AF1C8A92AD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640777-BE08-41B8-B61A-739C03635538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DE84D-71A4-4B95-85F3-3B95BBF2D631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E3DEB-FC5A-40E1-96D4-A4DAE7B768B1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4E2DE4-2B0B-4FB7-8242-CB441A0F0534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FEBBA-E4C8-4220-8D7C-8B56589CDAED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402B21-5A50-41EB-9E3B-0936E6EC0FEB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E8D5C-8E13-4394-82FE-8D92C1145039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0CF2873-6206-4529-AF6B-3E3B4785CE6E}" type="datetime1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D90742-3568-464E-B349-4D5C6E558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66800" y="-351406"/>
            <a:ext cx="8077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en-US" dirty="0" smtClean="0"/>
              <a:t> </a:t>
            </a:r>
          </a:p>
          <a:p>
            <a:pPr algn="ctr"/>
            <a:r>
              <a:rPr lang="en-US" dirty="0" smtClean="0"/>
              <a:t> </a:t>
            </a:r>
          </a:p>
          <a:p>
            <a:pPr lvl="0" algn="ctr"/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Semi-Autonomous Palm Pruner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r>
              <a:rPr lang="en-US" i="1" dirty="0" smtClean="0"/>
              <a:t>By</a:t>
            </a:r>
            <a:endParaRPr lang="en-US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Department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of Industrial Engineering: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latin typeface="Arial" pitchFamily="34" charset="0"/>
              </a:rPr>
              <a:t>Bill</a:t>
            </a:r>
            <a:r>
              <a:rPr lang="en-US" dirty="0" smtClean="0">
                <a:latin typeface="Arial" pitchFamily="34" charset="0"/>
              </a:rPr>
              <a:t> Carpenter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Juan Rojas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Sarah Trayner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&amp;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latin typeface="Arial" pitchFamily="34" charset="0"/>
              </a:rPr>
              <a:t>		   Department of Mechanical Engineering: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Obie Apakporo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			    William Craig			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Xavier Smith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latin typeface="Arial" pitchFamily="34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419600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Project Sponsor</a:t>
            </a:r>
            <a:endParaRPr lang="en-US" sz="1200" dirty="0" smtClean="0"/>
          </a:p>
          <a:p>
            <a:pPr algn="ctr"/>
            <a:r>
              <a:rPr lang="en-US" sz="1200" dirty="0" smtClean="0"/>
              <a:t>Dr. Okenwa Okoli, </a:t>
            </a:r>
            <a:r>
              <a:rPr lang="en-US" sz="1200" i="1" dirty="0" smtClean="0"/>
              <a:t>Associate Professor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5565338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1200" dirty="0" smtClean="0"/>
              <a:t>FAMU-FSU College of Engineering</a:t>
            </a:r>
          </a:p>
          <a:p>
            <a:pPr algn="ctr"/>
            <a:r>
              <a:rPr lang="en-US" sz="1200" dirty="0" smtClean="0"/>
              <a:t>Department of Industrial Engineering</a:t>
            </a:r>
          </a:p>
          <a:p>
            <a:pPr algn="ctr"/>
            <a:r>
              <a:rPr lang="en-US" sz="1200" dirty="0" smtClean="0"/>
              <a:t>Department of Mechanical Engineering</a:t>
            </a:r>
          </a:p>
          <a:p>
            <a:pPr algn="ctr"/>
            <a:endParaRPr lang="en-US" dirty="0"/>
          </a:p>
        </p:txBody>
      </p:sp>
      <p:pic>
        <p:nvPicPr>
          <p:cNvPr id="7173" name="Picture 5" descr="41781_145489972139872_2489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02920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029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"/>
            <a:ext cx="1123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/>
          <a:lstStyle/>
          <a:p>
            <a:r>
              <a:rPr lang="en-US" dirty="0" smtClean="0"/>
              <a:t>Final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9808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KING CLIMBER WINS!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More stable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Best user safety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More effective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image4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838200"/>
            <a:ext cx="35814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Functional Diagram COLO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689" y="1676400"/>
            <a:ext cx="7436711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King Climber Design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524000"/>
            <a:ext cx="236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400" u="sng" dirty="0" smtClean="0"/>
              <a:t>Ground Based</a:t>
            </a:r>
          </a:p>
          <a:p>
            <a:r>
              <a:rPr lang="en-US" sz="2400" u="sng" dirty="0" smtClean="0"/>
              <a:t>Components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Generator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Remote Control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Display Screen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Operator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5844" name="Picture 4" descr="C:\Users\Xavier Smith\Dropbox\Senior Design_Palm Harvester\ME Components of Final Presentation\3D Drawings\final_assembly_white_backgroun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95400"/>
            <a:ext cx="4538860" cy="495728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Arrow Connector 7"/>
          <p:cNvCxnSpPr>
            <a:stCxn id="31" idx="1"/>
          </p:cNvCxnSpPr>
          <p:nvPr/>
        </p:nvCxnSpPr>
        <p:spPr>
          <a:xfrm flipH="1" flipV="1">
            <a:off x="6324600" y="4572000"/>
            <a:ext cx="762000" cy="322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9" idx="3"/>
          </p:cNvCxnSpPr>
          <p:nvPr/>
        </p:nvCxnSpPr>
        <p:spPr>
          <a:xfrm>
            <a:off x="4237005" y="4604266"/>
            <a:ext cx="1020795" cy="424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3"/>
          </p:cNvCxnSpPr>
          <p:nvPr/>
        </p:nvCxnSpPr>
        <p:spPr>
          <a:xfrm>
            <a:off x="4292136" y="5290066"/>
            <a:ext cx="889464" cy="1963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1447800"/>
            <a:ext cx="9906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48400" y="2057400"/>
            <a:ext cx="2286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3" idx="0"/>
          </p:cNvCxnSpPr>
          <p:nvPr/>
        </p:nvCxnSpPr>
        <p:spPr>
          <a:xfrm flipV="1">
            <a:off x="4067098" y="2819400"/>
            <a:ext cx="581102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34000" y="1828800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Camera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67200" y="1219200"/>
            <a:ext cx="176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Manipulator Arm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52800" y="32766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Cutting Track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510540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Guiding Rails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24200" y="4419600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Actuators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86600" y="4419600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Climber Cutting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final_assembly_top_half_white_backgroun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4816215" cy="44196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3" idx="3"/>
          </p:cNvCxnSpPr>
          <p:nvPr/>
        </p:nvCxnSpPr>
        <p:spPr>
          <a:xfrm>
            <a:off x="4801134" y="1480066"/>
            <a:ext cx="1142466" cy="5011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3"/>
          </p:cNvCxnSpPr>
          <p:nvPr/>
        </p:nvCxnSpPr>
        <p:spPr>
          <a:xfrm flipV="1">
            <a:off x="3822614" y="2286000"/>
            <a:ext cx="2349586" cy="322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4" idx="3"/>
          </p:cNvCxnSpPr>
          <p:nvPr/>
        </p:nvCxnSpPr>
        <p:spPr>
          <a:xfrm>
            <a:off x="4154756" y="3004066"/>
            <a:ext cx="1255444" cy="7297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3"/>
          </p:cNvCxnSpPr>
          <p:nvPr/>
        </p:nvCxnSpPr>
        <p:spPr>
          <a:xfrm>
            <a:off x="5507834" y="2851666"/>
            <a:ext cx="740566" cy="1963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6" idx="0"/>
          </p:cNvCxnSpPr>
          <p:nvPr/>
        </p:nvCxnSpPr>
        <p:spPr>
          <a:xfrm flipV="1">
            <a:off x="5514841" y="4343400"/>
            <a:ext cx="276359" cy="838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8" idx="1"/>
          </p:cNvCxnSpPr>
          <p:nvPr/>
        </p:nvCxnSpPr>
        <p:spPr>
          <a:xfrm flipH="1">
            <a:off x="5943600" y="4299466"/>
            <a:ext cx="762000" cy="1963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67200" y="3962400"/>
            <a:ext cx="828949" cy="3370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24200" y="1295400"/>
            <a:ext cx="16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8.25” Saw Blade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09800" y="2133600"/>
            <a:ext cx="16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DC Saw Motor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0" y="2667000"/>
            <a:ext cx="93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Al. Shaft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09800" y="2819400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Geared DC Motor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24400" y="5181600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Castor Wheels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05600" y="4114800"/>
            <a:ext cx="1245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Al. Housing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81400" y="4191000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xmlns="" val="19572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 Climber - Force Analysis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41148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49808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King Climber</a:t>
            </a:r>
            <a:br>
              <a:rPr lang="en-US" sz="3200" dirty="0" smtClean="0"/>
            </a:br>
            <a:r>
              <a:rPr lang="en-US" sz="3200" dirty="0" smtClean="0"/>
              <a:t>Speed, Power, and Cost Analysis</a:t>
            </a:r>
            <a:endParaRPr lang="en-US" sz="32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66800"/>
            <a:ext cx="2227333" cy="34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00200" y="4876800"/>
          <a:ext cx="6781800" cy="172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/>
                <a:gridCol w="1356360"/>
                <a:gridCol w="1356360"/>
                <a:gridCol w="1356360"/>
                <a:gridCol w="1356360"/>
              </a:tblGrid>
              <a:tr h="3299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Material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Weight (lbs)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Quantity (unit)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 ($) 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Cost ($)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AL6061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51.9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ft (Ordered extra)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5.59 per ft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201.30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Supports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Cutter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 Actuator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159.00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318.00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 Actuator 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169.00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338.00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125.9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857.30</a:t>
                      </a: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1752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Velocity (robot) =  0.075 ft/sec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Power required = 71 Watts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Further Analysis  </a:t>
            </a:r>
            <a:br>
              <a:rPr lang="en-US" dirty="0" smtClean="0"/>
            </a:br>
            <a:r>
              <a:rPr lang="en-US" dirty="0" smtClean="0"/>
              <a:t>Stress Concentrations: Upper and Lower Frame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4904884" cy="31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2209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Max=4.257x10</a:t>
            </a:r>
            <a:r>
              <a:rPr lang="en-US" baseline="30000" dirty="0" smtClean="0"/>
              <a:t>3</a:t>
            </a:r>
            <a:r>
              <a:rPr lang="en-US" dirty="0" smtClean="0"/>
              <a:t> psi</a:t>
            </a:r>
            <a:r>
              <a:rPr lang="en-US" baseline="30000" dirty="0" smtClean="0"/>
              <a:t>      </a:t>
            </a:r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Min=2.855x10</a:t>
            </a:r>
            <a:r>
              <a:rPr lang="en-US" baseline="30000" dirty="0" smtClean="0"/>
              <a:t>-6</a:t>
            </a:r>
            <a:r>
              <a:rPr lang="en-US" dirty="0" smtClean="0"/>
              <a:t> psi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C:\Users\Xavier Smith\Dropbox\Senior Design_Palm Harvester\IE Measure Deliverable\Animations and Simulations\track_fe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3733800" cy="2499939"/>
          </a:xfrm>
          <a:prstGeom prst="rect">
            <a:avLst/>
          </a:prstGeom>
          <a:noFill/>
        </p:spPr>
      </p:pic>
      <p:pic>
        <p:nvPicPr>
          <p:cNvPr id="6" name="Picture 3" descr="C:\Users\Xavier Smith\Dropbox\Senior Design_Palm Harvester\IE Measure Deliverable\Animations and Simulations\NEW stuff\NEW_VERTICAL_LOA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91000"/>
            <a:ext cx="3731172" cy="236943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52600" y="228600"/>
            <a:ext cx="678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Concentrations: Cutting Track and Actuators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600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Max=5.368x10</a:t>
            </a:r>
            <a:r>
              <a:rPr lang="en-US" baseline="30000" dirty="0" smtClean="0"/>
              <a:t>3</a:t>
            </a:r>
            <a:r>
              <a:rPr lang="en-US" dirty="0" smtClean="0"/>
              <a:t> psi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Min=0 psi</a:t>
            </a:r>
          </a:p>
          <a:p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29200" y="4191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Max=4.364x10</a:t>
            </a:r>
            <a:r>
              <a:rPr lang="en-US" baseline="30000" dirty="0" smtClean="0"/>
              <a:t>3</a:t>
            </a:r>
            <a:r>
              <a:rPr lang="en-US" dirty="0" smtClean="0"/>
              <a:t> psi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Min=0 psi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Test </a:t>
            </a:r>
          </a:p>
          <a:p>
            <a:pPr lvl="1"/>
            <a:r>
              <a:rPr lang="en-US" dirty="0" smtClean="0"/>
              <a:t>The frame can with withstand internal stresses</a:t>
            </a:r>
          </a:p>
          <a:p>
            <a:pPr lvl="1"/>
            <a:r>
              <a:rPr lang="en-US" dirty="0" smtClean="0"/>
              <a:t>Linear bearings originally tested carved grooves into aluminum guide rods </a:t>
            </a:r>
          </a:p>
          <a:p>
            <a:pPr lvl="1"/>
            <a:r>
              <a:rPr lang="en-US" dirty="0" smtClean="0"/>
              <a:t>Linear bearings now slide smoothly over steel guide rods</a:t>
            </a:r>
          </a:p>
          <a:p>
            <a:pPr lvl="1"/>
            <a:r>
              <a:rPr lang="en-US" dirty="0" smtClean="0"/>
              <a:t>All other equipment as be test fit and geometry is correct.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Generator needed a 3 hour run cycle for start up.</a:t>
            </a:r>
          </a:p>
          <a:p>
            <a:pPr lvl="1"/>
            <a:r>
              <a:rPr lang="en-US" dirty="0" smtClean="0"/>
              <a:t>A 3 hour test used approximately half gallon of gasoline. </a:t>
            </a:r>
          </a:p>
          <a:p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Test signals from the remote box to the micro controller have been sent and received across the 40’ shielded multi conductor cable</a:t>
            </a:r>
          </a:p>
          <a:p>
            <a:pPr lvl="1"/>
            <a:r>
              <a:rPr lang="en-US" dirty="0" smtClean="0"/>
              <a:t>Test signals from the micro controller to the relay switches have not triggered the relay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Project Challenges</a:t>
            </a:r>
          </a:p>
          <a:p>
            <a:r>
              <a:rPr lang="en-US" dirty="0" smtClean="0"/>
              <a:t>Conceptual Designs</a:t>
            </a:r>
          </a:p>
          <a:p>
            <a:r>
              <a:rPr lang="en-US" dirty="0" smtClean="0"/>
              <a:t>Design Selection</a:t>
            </a:r>
          </a:p>
          <a:p>
            <a:r>
              <a:rPr lang="en-US" dirty="0" smtClean="0"/>
              <a:t>Design Analysis</a:t>
            </a:r>
          </a:p>
          <a:p>
            <a:r>
              <a:rPr lang="en-US" dirty="0" smtClean="0"/>
              <a:t>Engineering Economics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Electronics </a:t>
            </a:r>
          </a:p>
          <a:p>
            <a:pPr lvl="1"/>
            <a:r>
              <a:rPr lang="en-US" dirty="0" smtClean="0"/>
              <a:t>DC output from generator insufficient </a:t>
            </a:r>
          </a:p>
          <a:p>
            <a:pPr lvl="2"/>
            <a:r>
              <a:rPr lang="en-US" dirty="0" smtClean="0"/>
              <a:t> 2 -12VDC 25Amp power supplies were implemented</a:t>
            </a:r>
          </a:p>
          <a:p>
            <a:pPr lvl="1"/>
            <a:r>
              <a:rPr lang="en-US" dirty="0" smtClean="0"/>
              <a:t>Motor drivers do not accept Pulse Width Modulation</a:t>
            </a:r>
          </a:p>
          <a:p>
            <a:pPr lvl="2"/>
            <a:r>
              <a:rPr lang="en-US" dirty="0" smtClean="0"/>
              <a:t>Electromechanical relays currently being implemented</a:t>
            </a:r>
          </a:p>
          <a:p>
            <a:pPr lvl="1"/>
            <a:r>
              <a:rPr lang="en-US" dirty="0" smtClean="0"/>
              <a:t>Motor driver test showed the actuators only drawing 9 amps unloaded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1112838"/>
          </a:xfrm>
        </p:spPr>
        <p:txBody>
          <a:bodyPr/>
          <a:lstStyle/>
          <a:p>
            <a:r>
              <a:rPr lang="en-US" dirty="0" smtClean="0"/>
              <a:t>Construction Photos</a:t>
            </a:r>
            <a:endParaRPr lang="en-US" dirty="0"/>
          </a:p>
        </p:txBody>
      </p:sp>
      <p:pic>
        <p:nvPicPr>
          <p:cNvPr id="37890" name="Picture 2" descr="C:\Users\Xavier Smith\Dropbox\Senior Design_Palm Harvester\Build pictures\Photo Mar 29, 3 46 20 P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3352800" cy="4488872"/>
          </a:xfrm>
          <a:prstGeom prst="rect">
            <a:avLst/>
          </a:prstGeom>
          <a:noFill/>
        </p:spPr>
      </p:pic>
      <p:pic>
        <p:nvPicPr>
          <p:cNvPr id="37891" name="Picture 3" descr="C:\Users\Xavier Smith\Dropbox\Senior Design_Palm Harvester\Build pictures\Photo Mar 29, 3 46 29 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14400"/>
            <a:ext cx="3551801" cy="2652888"/>
          </a:xfrm>
          <a:prstGeom prst="rect">
            <a:avLst/>
          </a:prstGeom>
          <a:noFill/>
        </p:spPr>
      </p:pic>
      <p:pic>
        <p:nvPicPr>
          <p:cNvPr id="37892" name="Picture 4" descr="C:\Users\Xavier Smith\Dropbox\Senior Design_Palm Harvester\Build pictures\Photo Mar 14, 1 17 41 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33800"/>
            <a:ext cx="3755840" cy="2805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800600"/>
          </a:xfrm>
        </p:spPr>
        <p:txBody>
          <a:bodyPr/>
          <a:lstStyle/>
          <a:p>
            <a:r>
              <a:rPr lang="en-US" dirty="0" smtClean="0"/>
              <a:t>Target Market:</a:t>
            </a:r>
          </a:p>
          <a:p>
            <a:pPr lvl="1"/>
            <a:r>
              <a:rPr lang="en-US" dirty="0" smtClean="0"/>
              <a:t>Oil Palm Plantations</a:t>
            </a:r>
          </a:p>
          <a:p>
            <a:pPr lvl="1"/>
            <a:r>
              <a:rPr lang="en-US" dirty="0" smtClean="0"/>
              <a:t>Manufacturing Companies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4062920" cy="29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400" y="586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03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7%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0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295400"/>
          <a:ext cx="7251700" cy="488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2405062"/>
                <a:gridCol w="1295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Cost ($)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Structural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Square Tube, AL, 1.75'' Inside Sq, 6ft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201.30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Ball Bushing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Bearing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82.48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Aluminum 1/4" Thick, 3" Width, 3' Length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80.70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Aluminum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Rods 6’,3/4” OD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96.35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Power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1000W Power Generator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180.63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30" Stroke 100lb Fast Force Actuator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339.98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6" Stroke 100lb Fast Force Actuator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319.98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Electronics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Dragon12P-USB-SM Microcontroller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159.99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Motor Drivers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156.39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Electromechanical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Relays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68.51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6248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Project Total: </a:t>
            </a:r>
            <a:r>
              <a:rPr lang="en-US" sz="2000" b="1" dirty="0" smtClean="0"/>
              <a:t>$2,173.72 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611779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Not all expenses shown 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498080" cy="5410200"/>
          </a:xfrm>
        </p:spPr>
        <p:txBody>
          <a:bodyPr/>
          <a:lstStyle/>
          <a:p>
            <a:r>
              <a:rPr lang="en-US" sz="2400" dirty="0" smtClean="0"/>
              <a:t>Calculated selling cost</a:t>
            </a:r>
          </a:p>
          <a:p>
            <a:pPr>
              <a:buNone/>
            </a:pPr>
            <a:r>
              <a:rPr lang="en-US" sz="2000" i="1" dirty="0" smtClean="0"/>
              <a:t>Selling Price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=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Total Cost (1 + Mark-Up Percent)</a:t>
            </a:r>
            <a:endParaRPr lang="en-US" sz="2000" dirty="0" smtClean="0"/>
          </a:p>
          <a:p>
            <a:r>
              <a:rPr lang="en-US" sz="2400" dirty="0" smtClean="0"/>
              <a:t>Return of investment</a:t>
            </a:r>
          </a:p>
          <a:p>
            <a:pPr>
              <a:buNone/>
            </a:pPr>
            <a:r>
              <a:rPr lang="en-US" sz="2000" dirty="0" smtClean="0"/>
              <a:t>ROI= (Final Cost – Initial Cost) / Final Cost</a:t>
            </a:r>
          </a:p>
          <a:p>
            <a:r>
              <a:rPr lang="en-US" sz="2800" dirty="0" smtClean="0"/>
              <a:t>Future Worth Projection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Projected Cost of Labor (20 Workers)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3047999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0292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Breaking Even for Plantation Owners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7648"/>
            <a:ext cx="5867400" cy="400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5410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Using 8 King Climbers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Break even at approximately 0.4 months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Breaking Even for Manufacturers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6477000" cy="480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5638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Break even at 2 units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500% markup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52400"/>
            <a:ext cx="7498080" cy="1143000"/>
          </a:xfrm>
        </p:spPr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2098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Ethical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Labor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Replaced by machine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Oil Palm Farms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Limited amount of oil palms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King Climber Manufacturers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Established protocol</a:t>
            </a:r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86400" y="46482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Social and Political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Improve productivity and efficiency,  provides solution to decreasing work force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Reduction in safety hazards will benefit worker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9144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Environmental Aspect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Minimal damage to tree in the form of circular indentation/scars from clamping</a:t>
            </a:r>
          </a:p>
          <a:p>
            <a:endParaRPr lang="en-US" dirty="0" smtClean="0"/>
          </a:p>
        </p:txBody>
      </p:sp>
      <p:pic>
        <p:nvPicPr>
          <p:cNvPr id="11" name="Picture 10" descr="oil_palm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04800"/>
            <a:ext cx="2971800" cy="4114800"/>
          </a:xfrm>
          <a:prstGeom prst="rect">
            <a:avLst/>
          </a:prstGeom>
        </p:spPr>
      </p:pic>
      <p:pic>
        <p:nvPicPr>
          <p:cNvPr id="12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3429000" cy="170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7338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Sustainability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Become main method for harvesting oil palms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 for manufacturing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Symmetrical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Reduce number of parts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Standardize number of parts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5240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Health and Safety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Minimum of two people to move King Climber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Safety satisfied by NIOSH and RULA</a:t>
            </a:r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25146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505200"/>
            <a:ext cx="2895600" cy="277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Meets safety requirements</a:t>
            </a:r>
          </a:p>
          <a:p>
            <a:pPr lvl="1"/>
            <a:r>
              <a:rPr lang="en-US" dirty="0" smtClean="0"/>
              <a:t>Reduces risk of injury</a:t>
            </a:r>
          </a:p>
          <a:p>
            <a:pPr lvl="1"/>
            <a:r>
              <a:rPr lang="en-US" dirty="0" smtClean="0"/>
              <a:t>Passes NIOSH and RULA tests</a:t>
            </a:r>
          </a:p>
          <a:p>
            <a:r>
              <a:rPr lang="en-US" dirty="0" smtClean="0"/>
              <a:t>User-friendly</a:t>
            </a:r>
          </a:p>
          <a:p>
            <a:r>
              <a:rPr lang="en-US" dirty="0" smtClean="0"/>
              <a:t>Profitable for manufacturers</a:t>
            </a:r>
          </a:p>
          <a:p>
            <a:pPr lvl="1"/>
            <a:r>
              <a:rPr lang="en-US" dirty="0" smtClean="0"/>
              <a:t>Break even after two units sold</a:t>
            </a:r>
          </a:p>
          <a:p>
            <a:r>
              <a:rPr lang="en-US" dirty="0" smtClean="0"/>
              <a:t>Profitable for plantation owners</a:t>
            </a:r>
          </a:p>
          <a:p>
            <a:pPr lvl="1"/>
            <a:r>
              <a:rPr lang="en-US" dirty="0" smtClean="0"/>
              <a:t>Break even in less than one month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79792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Palm Harvester project is based on providing an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efficient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economical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means of harvesting oil palms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 methods are primitive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Senior design group is developing a computer-integrated robot that can climb and harvest the oil palm fruits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438400"/>
            <a:ext cx="610235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Questions?</a:t>
            </a:r>
            <a:endParaRPr lang="en-US" sz="8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18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Palm Oil Output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2743200"/>
          <a:ext cx="6172200" cy="3566160"/>
        </p:xfrm>
        <a:graphic>
          <a:graphicData uri="http://schemas.openxmlformats.org/drawingml/2006/table">
            <a:tbl>
              <a:tblPr/>
              <a:tblGrid>
                <a:gridCol w="1794424"/>
                <a:gridCol w="2861797"/>
                <a:gridCol w="1515979"/>
              </a:tblGrid>
              <a:tr h="713232"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Country/Region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Palm Oil Output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(million metric </a:t>
                      </a:r>
                      <a:r>
                        <a:rPr lang="en-US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tons)</a:t>
                      </a:r>
                      <a:endParaRPr lang="en-US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World Share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Malaysia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14,962,000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Indonesia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14,000,000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Nigeria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Thailand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685,000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Columbia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661,000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Papua New Guinea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Cote D’Ivoire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Brazil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828800"/>
            <a:ext cx="8305800" cy="6858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Products: coconut oil, margarine, shortening, cosmetics, cleaning supplies</a:t>
            </a:r>
          </a:p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Business appeal: Creation of innovative method could lead to profit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"/>
            <a:ext cx="2758984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Main constraints include: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Safety factors (palm tree and harvester)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Optimizing Design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Maintain low skill level for harvester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Semi-autonomous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$2000 budget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Milestones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Innovate and Develop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Two-piece robot with clamps that secure an upward and downward movement along the trunk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Diminishing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current labor force is shrinking</a:t>
            </a:r>
          </a:p>
          <a:p>
            <a:endParaRPr lang="en-US" dirty="0" smtClean="0"/>
          </a:p>
          <a:p>
            <a:r>
              <a:rPr lang="en-US" dirty="0" smtClean="0"/>
              <a:t>Local seasonal workers are finding safer income elsewhere</a:t>
            </a:r>
          </a:p>
          <a:p>
            <a:endParaRPr lang="en-US" dirty="0" smtClean="0"/>
          </a:p>
          <a:p>
            <a:r>
              <a:rPr lang="en-US" dirty="0" smtClean="0"/>
              <a:t>In 3 to 5 years there will be a shortage of  labor willing to climb trees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Project focus is not to compete with current climbing workforce but to </a:t>
            </a:r>
            <a:r>
              <a:rPr lang="en-US" sz="3500" b="1" u="sng" dirty="0" smtClean="0"/>
              <a:t>replace</a:t>
            </a:r>
            <a:r>
              <a:rPr lang="en-US" dirty="0" smtClean="0"/>
              <a:t> this dangerous position.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</a:t>
            </a:r>
            <a:r>
              <a:rPr lang="en-US" dirty="0" smtClean="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1</a:t>
            </a:r>
            <a:r>
              <a:rPr lang="en-US" dirty="0" smtClean="0">
                <a:cs typeface="Times New Roman" pitchFamily="18" charset="0"/>
              </a:rPr>
              <a:t> – King Climber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Components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Frame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Actuators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Guiding Rails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Cutting Track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image4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295400"/>
            <a:ext cx="4648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 – Rolling Thunder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295400"/>
            <a:ext cx="2971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Components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Circular Frame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Legs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Wheels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Motors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Springs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Model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286000"/>
            <a:ext cx="5215812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Pugh Selection Method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410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648200"/>
            <a:ext cx="1676400" cy="153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429000"/>
            <a:ext cx="1676400" cy="11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10400" y="2971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Matrix Key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0742-3568-464E-B349-4D5C6E55802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3436</TotalTime>
  <Words>914</Words>
  <Application>Microsoft Office PowerPoint</Application>
  <PresentationFormat>On-screen Show (4:3)</PresentationFormat>
  <Paragraphs>339</Paragraphs>
  <Slides>30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Slide 1</vt:lpstr>
      <vt:lpstr>Overview</vt:lpstr>
      <vt:lpstr>Introduction</vt:lpstr>
      <vt:lpstr>   Palm Oil Output</vt:lpstr>
      <vt:lpstr>Challenges</vt:lpstr>
      <vt:lpstr>Diminishing Labor</vt:lpstr>
      <vt:lpstr>Concept 1 – King Climber</vt:lpstr>
      <vt:lpstr>Concept 2 – Rolling Thunder</vt:lpstr>
      <vt:lpstr>Pugh Selection Method</vt:lpstr>
      <vt:lpstr>Final Selection</vt:lpstr>
      <vt:lpstr>Functional Diagram</vt:lpstr>
      <vt:lpstr>King Climber Design</vt:lpstr>
      <vt:lpstr>King Climber Cutting Design</vt:lpstr>
      <vt:lpstr>King Climber - Force Analysis</vt:lpstr>
      <vt:lpstr>King Climber Speed, Power, and Cost Analysis</vt:lpstr>
      <vt:lpstr>Further Analysis   Stress Concentrations: Upper and Lower Frame </vt:lpstr>
      <vt:lpstr>Slide 17</vt:lpstr>
      <vt:lpstr>Testing and Results</vt:lpstr>
      <vt:lpstr>Testing and Results</vt:lpstr>
      <vt:lpstr>Testing and Results</vt:lpstr>
      <vt:lpstr>Construction Photos</vt:lpstr>
      <vt:lpstr>Market Analysis</vt:lpstr>
      <vt:lpstr>Bill of Materials </vt:lpstr>
      <vt:lpstr>Cost Analysis</vt:lpstr>
      <vt:lpstr>Breaking Even for Plantation Owners</vt:lpstr>
      <vt:lpstr>Breaking Even for Manufacturers</vt:lpstr>
      <vt:lpstr>Considerations</vt:lpstr>
      <vt:lpstr>Considerations</vt:lpstr>
      <vt:lpstr>Conclusion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Xavier Smith</dc:creator>
  <cp:lastModifiedBy>wtc</cp:lastModifiedBy>
  <cp:revision>84</cp:revision>
  <dcterms:created xsi:type="dcterms:W3CDTF">2012-03-27T00:59:48Z</dcterms:created>
  <dcterms:modified xsi:type="dcterms:W3CDTF">2012-04-14T06:44:34Z</dcterms:modified>
</cp:coreProperties>
</file>