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0" r:id="rId2"/>
    <p:sldId id="261" r:id="rId3"/>
    <p:sldId id="272" r:id="rId4"/>
    <p:sldId id="273" r:id="rId5"/>
    <p:sldId id="263" r:id="rId6"/>
    <p:sldId id="264" r:id="rId7"/>
    <p:sldId id="265" r:id="rId8"/>
    <p:sldId id="274" r:id="rId9"/>
    <p:sldId id="275" r:id="rId10"/>
    <p:sldId id="276" r:id="rId11"/>
    <p:sldId id="256" r:id="rId12"/>
    <p:sldId id="257" r:id="rId13"/>
    <p:sldId id="259" r:id="rId14"/>
    <p:sldId id="258" r:id="rId15"/>
    <p:sldId id="271" r:id="rId16"/>
    <p:sldId id="269" r:id="rId17"/>
    <p:sldId id="27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juanArojas:Dropbox:Senior%20Design_Palm%20Harvester:IE%20Design%20Deliverable:Break-Even%20Char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juanArojas:Dropbox:Senior%20Design_Palm%20Harvester:IE%20Design%20Deliverable:Break-Even%20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Break Even (Palm Farms)</a:t>
            </a:r>
          </a:p>
        </c:rich>
      </c:tx>
      <c:layout/>
    </c:title>
    <c:plotArea>
      <c:layout/>
      <c:scatterChart>
        <c:scatterStyle val="smoothMarker"/>
        <c:ser>
          <c:idx val="0"/>
          <c:order val="0"/>
          <c:tx>
            <c:strRef>
              <c:f>Sheet2!$B$1</c:f>
              <c:strCache>
                <c:ptCount val="1"/>
                <c:pt idx="0">
                  <c:v>Sales</c:v>
                </c:pt>
              </c:strCache>
            </c:strRef>
          </c:tx>
          <c:marker>
            <c:symbol val="none"/>
          </c:marker>
          <c:xVal>
            <c:numRef>
              <c:f>Sheet2!$A$2:$A$4</c:f>
              <c:numCache>
                <c:formatCode>General</c:formatCode>
                <c:ptCount val="3"/>
                <c:pt idx="0">
                  <c:v>0</c:v>
                </c:pt>
                <c:pt idx="1">
                  <c:v>1</c:v>
                </c:pt>
                <c:pt idx="2">
                  <c:v>2</c:v>
                </c:pt>
              </c:numCache>
            </c:numRef>
          </c:xVal>
          <c:yVal>
            <c:numRef>
              <c:f>Sheet2!$B$2:$B$4</c:f>
              <c:numCache>
                <c:formatCode>"$"#,##0.00</c:formatCode>
                <c:ptCount val="3"/>
                <c:pt idx="0">
                  <c:v>0</c:v>
                </c:pt>
                <c:pt idx="1">
                  <c:v>78251.48</c:v>
                </c:pt>
                <c:pt idx="2">
                  <c:v>156502.96</c:v>
                </c:pt>
              </c:numCache>
            </c:numRef>
          </c:yVal>
          <c:smooth val="1"/>
        </c:ser>
        <c:ser>
          <c:idx val="1"/>
          <c:order val="1"/>
          <c:tx>
            <c:strRef>
              <c:f>Sheet2!$D$1</c:f>
              <c:strCache>
                <c:ptCount val="1"/>
                <c:pt idx="0">
                  <c:v>Fixed Cost</c:v>
                </c:pt>
              </c:strCache>
            </c:strRef>
          </c:tx>
          <c:marker>
            <c:symbol val="none"/>
          </c:marker>
          <c:xVal>
            <c:numRef>
              <c:f>Sheet2!$A$2:$A$4</c:f>
              <c:numCache>
                <c:formatCode>General</c:formatCode>
                <c:ptCount val="3"/>
                <c:pt idx="0">
                  <c:v>0</c:v>
                </c:pt>
                <c:pt idx="1">
                  <c:v>1</c:v>
                </c:pt>
                <c:pt idx="2">
                  <c:v>2</c:v>
                </c:pt>
              </c:numCache>
            </c:numRef>
          </c:xVal>
          <c:yVal>
            <c:numRef>
              <c:f>Sheet2!$D$2:$D$4</c:f>
              <c:numCache>
                <c:formatCode>"$"#,##0.00</c:formatCode>
                <c:ptCount val="3"/>
                <c:pt idx="0">
                  <c:v>25600</c:v>
                </c:pt>
                <c:pt idx="1">
                  <c:v>25600</c:v>
                </c:pt>
                <c:pt idx="2">
                  <c:v>25600</c:v>
                </c:pt>
              </c:numCache>
            </c:numRef>
          </c:yVal>
          <c:smooth val="1"/>
        </c:ser>
        <c:ser>
          <c:idx val="2"/>
          <c:order val="2"/>
          <c:tx>
            <c:strRef>
              <c:f>Sheet2!$F$1</c:f>
              <c:strCache>
                <c:ptCount val="1"/>
                <c:pt idx="0">
                  <c:v>Total Cost</c:v>
                </c:pt>
              </c:strCache>
            </c:strRef>
          </c:tx>
          <c:marker>
            <c:symbol val="none"/>
          </c:marker>
          <c:xVal>
            <c:numRef>
              <c:f>Sheet2!$A$2:$A$4</c:f>
              <c:numCache>
                <c:formatCode>General</c:formatCode>
                <c:ptCount val="3"/>
                <c:pt idx="0">
                  <c:v>0</c:v>
                </c:pt>
                <c:pt idx="1">
                  <c:v>1</c:v>
                </c:pt>
                <c:pt idx="2">
                  <c:v>2</c:v>
                </c:pt>
              </c:numCache>
            </c:numRef>
          </c:xVal>
          <c:yVal>
            <c:numRef>
              <c:f>Sheet2!$F$2:$F$4</c:f>
              <c:numCache>
                <c:formatCode>"$"#,##0.00</c:formatCode>
                <c:ptCount val="3"/>
                <c:pt idx="0">
                  <c:v>25600</c:v>
                </c:pt>
                <c:pt idx="1">
                  <c:v>27200</c:v>
                </c:pt>
                <c:pt idx="2">
                  <c:v>28800</c:v>
                </c:pt>
              </c:numCache>
            </c:numRef>
          </c:yVal>
          <c:smooth val="1"/>
        </c:ser>
        <c:axId val="53573888"/>
        <c:axId val="53584256"/>
      </c:scatterChart>
      <c:valAx>
        <c:axId val="53573888"/>
        <c:scaling>
          <c:orientation val="minMax"/>
        </c:scaling>
        <c:axPos val="b"/>
        <c:title>
          <c:tx>
            <c:rich>
              <a:bodyPr/>
              <a:lstStyle/>
              <a:p>
                <a:pPr>
                  <a:defRPr/>
                </a:pPr>
                <a:r>
                  <a:rPr lang="en-US"/>
                  <a:t>Months</a:t>
                </a:r>
              </a:p>
            </c:rich>
          </c:tx>
          <c:layout/>
        </c:title>
        <c:numFmt formatCode="General" sourceLinked="1"/>
        <c:tickLblPos val="nextTo"/>
        <c:crossAx val="53584256"/>
        <c:crosses val="autoZero"/>
        <c:crossBetween val="midCat"/>
      </c:valAx>
      <c:valAx>
        <c:axId val="53584256"/>
        <c:scaling>
          <c:orientation val="minMax"/>
        </c:scaling>
        <c:axPos val="l"/>
        <c:majorGridlines/>
        <c:numFmt formatCode="&quot;$&quot;#,##0.00" sourceLinked="1"/>
        <c:tickLblPos val="nextTo"/>
        <c:crossAx val="53573888"/>
        <c:crosses val="autoZero"/>
        <c:crossBetween val="midCat"/>
      </c:valAx>
    </c:plotArea>
    <c:legend>
      <c:legendPos val="r"/>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a:pPr>
            <a:r>
              <a:rPr lang="en-US"/>
              <a:t>Break Even (in units)</a:t>
            </a:r>
          </a:p>
        </c:rich>
      </c:tx>
      <c:layout/>
    </c:title>
    <c:plotArea>
      <c:layout/>
      <c:scatterChart>
        <c:scatterStyle val="smoothMarker"/>
        <c:ser>
          <c:idx val="0"/>
          <c:order val="0"/>
          <c:tx>
            <c:strRef>
              <c:f>Sheet1!$B$1</c:f>
              <c:strCache>
                <c:ptCount val="1"/>
                <c:pt idx="0">
                  <c:v>Sales</c:v>
                </c:pt>
              </c:strCache>
            </c:strRef>
          </c:tx>
          <c:marker>
            <c:symbol val="none"/>
          </c:marker>
          <c:xVal>
            <c:numRef>
              <c:f>Sheet1!$A$2:$A$20</c:f>
              <c:numCache>
                <c:formatCode>General</c:formatCode>
                <c:ptCount val="19"/>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numCache>
            </c:numRef>
          </c:xVal>
          <c:yVal>
            <c:numRef>
              <c:f>Sheet1!$B$2:$B$20</c:f>
              <c:numCache>
                <c:formatCode>"$"#,##0.00</c:formatCode>
                <c:ptCount val="19"/>
                <c:pt idx="0">
                  <c:v>0</c:v>
                </c:pt>
                <c:pt idx="1">
                  <c:v>13042.32</c:v>
                </c:pt>
                <c:pt idx="2">
                  <c:v>26084.639999999981</c:v>
                </c:pt>
                <c:pt idx="3">
                  <c:v>39126.960000000006</c:v>
                </c:pt>
                <c:pt idx="4">
                  <c:v>52169.279999999999</c:v>
                </c:pt>
                <c:pt idx="5">
                  <c:v>65211.6</c:v>
                </c:pt>
                <c:pt idx="6">
                  <c:v>78253.919999999998</c:v>
                </c:pt>
                <c:pt idx="7">
                  <c:v>91296.239999999991</c:v>
                </c:pt>
                <c:pt idx="8">
                  <c:v>104338.56</c:v>
                </c:pt>
                <c:pt idx="9">
                  <c:v>117380.88</c:v>
                </c:pt>
                <c:pt idx="10">
                  <c:v>130423.2</c:v>
                </c:pt>
                <c:pt idx="11">
                  <c:v>143465.51999999999</c:v>
                </c:pt>
                <c:pt idx="12">
                  <c:v>156507.84</c:v>
                </c:pt>
                <c:pt idx="13">
                  <c:v>169550.16</c:v>
                </c:pt>
                <c:pt idx="14">
                  <c:v>182592.47999999998</c:v>
                </c:pt>
                <c:pt idx="15">
                  <c:v>195634.8</c:v>
                </c:pt>
                <c:pt idx="16">
                  <c:v>208677.12</c:v>
                </c:pt>
                <c:pt idx="17">
                  <c:v>221719.44</c:v>
                </c:pt>
                <c:pt idx="18">
                  <c:v>234761.76</c:v>
                </c:pt>
              </c:numCache>
            </c:numRef>
          </c:yVal>
          <c:smooth val="1"/>
        </c:ser>
        <c:ser>
          <c:idx val="1"/>
          <c:order val="1"/>
          <c:tx>
            <c:strRef>
              <c:f>Sheet1!$D$1</c:f>
              <c:strCache>
                <c:ptCount val="1"/>
                <c:pt idx="0">
                  <c:v>Fixed Cost</c:v>
                </c:pt>
              </c:strCache>
            </c:strRef>
          </c:tx>
          <c:marker>
            <c:symbol val="none"/>
          </c:marker>
          <c:xVal>
            <c:numRef>
              <c:f>Sheet1!$A$2:$A$20</c:f>
              <c:numCache>
                <c:formatCode>General</c:formatCode>
                <c:ptCount val="19"/>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numCache>
            </c:numRef>
          </c:xVal>
          <c:yVal>
            <c:numRef>
              <c:f>Sheet1!$D$2:$D$20</c:f>
              <c:numCache>
                <c:formatCode>"$"#,##0.00</c:formatCode>
                <c:ptCount val="19"/>
                <c:pt idx="0">
                  <c:v>19270</c:v>
                </c:pt>
                <c:pt idx="1">
                  <c:v>19270</c:v>
                </c:pt>
                <c:pt idx="2">
                  <c:v>19270</c:v>
                </c:pt>
                <c:pt idx="3">
                  <c:v>19270</c:v>
                </c:pt>
                <c:pt idx="4">
                  <c:v>19270</c:v>
                </c:pt>
                <c:pt idx="5">
                  <c:v>19270</c:v>
                </c:pt>
                <c:pt idx="6">
                  <c:v>19270</c:v>
                </c:pt>
                <c:pt idx="7">
                  <c:v>19270</c:v>
                </c:pt>
                <c:pt idx="8">
                  <c:v>19270</c:v>
                </c:pt>
                <c:pt idx="9">
                  <c:v>19270</c:v>
                </c:pt>
                <c:pt idx="10">
                  <c:v>19270</c:v>
                </c:pt>
                <c:pt idx="11">
                  <c:v>19270</c:v>
                </c:pt>
                <c:pt idx="12">
                  <c:v>19270</c:v>
                </c:pt>
                <c:pt idx="13">
                  <c:v>19270</c:v>
                </c:pt>
                <c:pt idx="14">
                  <c:v>19270</c:v>
                </c:pt>
                <c:pt idx="15">
                  <c:v>19270</c:v>
                </c:pt>
                <c:pt idx="16">
                  <c:v>19270</c:v>
                </c:pt>
                <c:pt idx="17">
                  <c:v>19270</c:v>
                </c:pt>
                <c:pt idx="18">
                  <c:v>19270</c:v>
                </c:pt>
              </c:numCache>
            </c:numRef>
          </c:yVal>
          <c:smooth val="1"/>
        </c:ser>
        <c:ser>
          <c:idx val="2"/>
          <c:order val="2"/>
          <c:tx>
            <c:strRef>
              <c:f>Sheet1!$F$1</c:f>
              <c:strCache>
                <c:ptCount val="1"/>
                <c:pt idx="0">
                  <c:v>Total Cost</c:v>
                </c:pt>
              </c:strCache>
            </c:strRef>
          </c:tx>
          <c:marker>
            <c:symbol val="none"/>
          </c:marker>
          <c:xVal>
            <c:numRef>
              <c:f>Sheet1!$A$2:$A$20</c:f>
              <c:numCache>
                <c:formatCode>General</c:formatCode>
                <c:ptCount val="19"/>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numCache>
            </c:numRef>
          </c:xVal>
          <c:yVal>
            <c:numRef>
              <c:f>Sheet1!$F$2:$F$20</c:f>
              <c:numCache>
                <c:formatCode>"$"#,##0.00</c:formatCode>
                <c:ptCount val="19"/>
                <c:pt idx="0">
                  <c:v>19270</c:v>
                </c:pt>
                <c:pt idx="1">
                  <c:v>21443.72</c:v>
                </c:pt>
                <c:pt idx="2">
                  <c:v>23617.440000000013</c:v>
                </c:pt>
                <c:pt idx="3">
                  <c:v>25791.16</c:v>
                </c:pt>
                <c:pt idx="4">
                  <c:v>27964.880000000001</c:v>
                </c:pt>
                <c:pt idx="5">
                  <c:v>30138.6</c:v>
                </c:pt>
                <c:pt idx="6">
                  <c:v>32312.32</c:v>
                </c:pt>
                <c:pt idx="7">
                  <c:v>34486.04</c:v>
                </c:pt>
                <c:pt idx="8">
                  <c:v>36659.760000000002</c:v>
                </c:pt>
                <c:pt idx="9">
                  <c:v>38833.480000000003</c:v>
                </c:pt>
                <c:pt idx="10">
                  <c:v>41007.199999999997</c:v>
                </c:pt>
                <c:pt idx="11">
                  <c:v>43180.92</c:v>
                </c:pt>
                <c:pt idx="12">
                  <c:v>45354.64</c:v>
                </c:pt>
                <c:pt idx="13">
                  <c:v>47528.36</c:v>
                </c:pt>
                <c:pt idx="14">
                  <c:v>49702.080000000002</c:v>
                </c:pt>
                <c:pt idx="15">
                  <c:v>51875.8</c:v>
                </c:pt>
                <c:pt idx="16">
                  <c:v>54049.52</c:v>
                </c:pt>
                <c:pt idx="17">
                  <c:v>56223.24</c:v>
                </c:pt>
                <c:pt idx="18">
                  <c:v>58396.960000000006</c:v>
                </c:pt>
              </c:numCache>
            </c:numRef>
          </c:yVal>
          <c:smooth val="1"/>
        </c:ser>
        <c:axId val="54597504"/>
        <c:axId val="54640640"/>
      </c:scatterChart>
      <c:valAx>
        <c:axId val="54597504"/>
        <c:scaling>
          <c:orientation val="minMax"/>
        </c:scaling>
        <c:axPos val="b"/>
        <c:title>
          <c:tx>
            <c:rich>
              <a:bodyPr/>
              <a:lstStyle/>
              <a:p>
                <a:pPr>
                  <a:defRPr/>
                </a:pPr>
                <a:r>
                  <a:rPr lang="en-US" sz="1200" b="1"/>
                  <a:t>Units</a:t>
                </a:r>
              </a:p>
            </c:rich>
          </c:tx>
          <c:layout/>
        </c:title>
        <c:numFmt formatCode="General" sourceLinked="1"/>
        <c:tickLblPos val="nextTo"/>
        <c:crossAx val="54640640"/>
        <c:crosses val="autoZero"/>
        <c:crossBetween val="midCat"/>
      </c:valAx>
      <c:valAx>
        <c:axId val="54640640"/>
        <c:scaling>
          <c:orientation val="minMax"/>
        </c:scaling>
        <c:axPos val="l"/>
        <c:majorGridlines/>
        <c:numFmt formatCode="&quot;$&quot;#,##0.00" sourceLinked="1"/>
        <c:tickLblPos val="nextTo"/>
        <c:crossAx val="54597504"/>
        <c:crosses val="autoZero"/>
        <c:crossBetween val="midCat"/>
      </c:valAx>
    </c:plotArea>
    <c:legend>
      <c:legendPos val="t"/>
      <c:layout/>
    </c:legend>
    <c:plotVisOnly val="1"/>
    <c:dispBlanksAs val="gap"/>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FDBEBD3-ADA9-3F4D-B3B5-2088F784E67F}" type="datetimeFigureOut">
              <a:rPr lang="en-US" smtClean="0"/>
              <a:pPr/>
              <a:t>3/29/2012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92C2BAD-8665-5040-BFCF-CE59A6DB3FC7}"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DBEBD3-ADA9-3F4D-B3B5-2088F784E67F}" type="datetimeFigureOut">
              <a:rPr lang="en-US" smtClean="0"/>
              <a:pPr/>
              <a:t>3/29/2012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2C2BAD-8665-5040-BFCF-CE59A6DB3F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DBEBD3-ADA9-3F4D-B3B5-2088F784E67F}" type="datetimeFigureOut">
              <a:rPr lang="en-US" smtClean="0"/>
              <a:pPr/>
              <a:t>3/29/2012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2C2BAD-8665-5040-BFCF-CE59A6DB3F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DBEBD3-ADA9-3F4D-B3B5-2088F784E67F}" type="datetimeFigureOut">
              <a:rPr lang="en-US" smtClean="0"/>
              <a:pPr/>
              <a:t>3/29/2012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2C2BAD-8665-5040-BFCF-CE59A6DB3F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FDBEBD3-ADA9-3F4D-B3B5-2088F784E67F}" type="datetimeFigureOut">
              <a:rPr lang="en-US" smtClean="0"/>
              <a:pPr/>
              <a:t>3/29/2012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2C2BAD-8665-5040-BFCF-CE59A6DB3FC7}"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DBEBD3-ADA9-3F4D-B3B5-2088F784E67F}" type="datetimeFigureOut">
              <a:rPr lang="en-US" smtClean="0"/>
              <a:pPr/>
              <a:t>3/29/2012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2C2BAD-8665-5040-BFCF-CE59A6DB3F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FDBEBD3-ADA9-3F4D-B3B5-2088F784E67F}" type="datetimeFigureOut">
              <a:rPr lang="en-US" smtClean="0"/>
              <a:pPr/>
              <a:t>3/29/2012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92C2BAD-8665-5040-BFCF-CE59A6DB3F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FDBEBD3-ADA9-3F4D-B3B5-2088F784E67F}" type="datetimeFigureOut">
              <a:rPr lang="en-US" smtClean="0"/>
              <a:pPr/>
              <a:t>3/29/2012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92C2BAD-8665-5040-BFCF-CE59A6DB3F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FDBEBD3-ADA9-3F4D-B3B5-2088F784E67F}" type="datetimeFigureOut">
              <a:rPr lang="en-US" smtClean="0"/>
              <a:pPr/>
              <a:t>3/29/2012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92C2BAD-8665-5040-BFCF-CE59A6DB3FC7}"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DBEBD3-ADA9-3F4D-B3B5-2088F784E67F}" type="datetimeFigureOut">
              <a:rPr lang="en-US" smtClean="0"/>
              <a:pPr/>
              <a:t>3/29/2012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2C2BAD-8665-5040-BFCF-CE59A6DB3F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FDBEBD3-ADA9-3F4D-B3B5-2088F784E67F}" type="datetimeFigureOut">
              <a:rPr lang="en-US" smtClean="0"/>
              <a:pPr/>
              <a:t>3/29/2012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2C2BAD-8665-5040-BFCF-CE59A6DB3FC7}"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FDBEBD3-ADA9-3F4D-B3B5-2088F784E67F}" type="datetimeFigureOut">
              <a:rPr lang="en-US" smtClean="0"/>
              <a:pPr/>
              <a:t>3/29/2012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92C2BAD-8665-5040-BFCF-CE59A6DB3FC7}"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txBox="1">
            <a:spLocks/>
          </p:cNvSpPr>
          <p:nvPr/>
        </p:nvSpPr>
        <p:spPr>
          <a:xfrm>
            <a:off x="1275347" y="1821656"/>
            <a:ext cx="6400800" cy="1509712"/>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None/>
            </a:pPr>
            <a:r>
              <a:rPr lang="en-US" sz="2400" dirty="0" smtClean="0"/>
              <a:t>Verify Phase</a:t>
            </a:r>
            <a:endParaRPr lang="en-US" sz="2400" dirty="0"/>
          </a:p>
        </p:txBody>
      </p:sp>
      <p:sp>
        <p:nvSpPr>
          <p:cNvPr id="5" name="Title 3"/>
          <p:cNvSpPr>
            <a:spLocks noGrp="1"/>
          </p:cNvSpPr>
          <p:nvPr>
            <p:ph type="title"/>
          </p:nvPr>
        </p:nvSpPr>
        <p:spPr>
          <a:xfrm>
            <a:off x="1275347" y="1821656"/>
            <a:ext cx="6400800" cy="2286000"/>
          </a:xfrm>
        </p:spPr>
        <p:txBody>
          <a:bodyPr/>
          <a:lstStyle/>
          <a:p>
            <a:r>
              <a:rPr lang="en-US" dirty="0" smtClean="0">
                <a:solidFill>
                  <a:srgbClr val="475A8D"/>
                </a:solidFill>
              </a:rPr>
              <a:t>Semi Autonomous Palm Pruner </a:t>
            </a:r>
            <a:endParaRPr lang="en-US" dirty="0">
              <a:solidFill>
                <a:srgbClr val="475A8D"/>
              </a:solidFill>
            </a:endParaRPr>
          </a:p>
        </p:txBody>
      </p:sp>
      <p:sp>
        <p:nvSpPr>
          <p:cNvPr id="6" name="TextBox 5"/>
          <p:cNvSpPr txBox="1"/>
          <p:nvPr/>
        </p:nvSpPr>
        <p:spPr>
          <a:xfrm>
            <a:off x="3224582" y="3669422"/>
            <a:ext cx="3581400" cy="2308324"/>
          </a:xfrm>
          <a:prstGeom prst="rect">
            <a:avLst/>
          </a:prstGeom>
          <a:noFill/>
        </p:spPr>
        <p:txBody>
          <a:bodyPr wrap="square" rtlCol="0">
            <a:spAutoFit/>
          </a:bodyPr>
          <a:lstStyle/>
          <a:p>
            <a:pPr algn="ctr">
              <a:buNone/>
            </a:pPr>
            <a:r>
              <a:rPr lang="en-US" dirty="0" smtClean="0">
                <a:latin typeface="Arial" pitchFamily="34" charset="0"/>
                <a:cs typeface="Arial" pitchFamily="34" charset="0"/>
              </a:rPr>
              <a:t>Presented by Group 26:</a:t>
            </a:r>
          </a:p>
          <a:p>
            <a:pPr algn="ctr">
              <a:buNone/>
            </a:pPr>
            <a:r>
              <a:rPr lang="en-US" dirty="0" err="1" smtClean="0">
                <a:latin typeface="Arial" pitchFamily="34" charset="0"/>
                <a:cs typeface="Arial" pitchFamily="34" charset="0"/>
              </a:rPr>
              <a:t>Obie</a:t>
            </a:r>
            <a:r>
              <a:rPr lang="en-US" dirty="0" smtClean="0">
                <a:latin typeface="Arial" pitchFamily="34" charset="0"/>
                <a:cs typeface="Arial" pitchFamily="34" charset="0"/>
              </a:rPr>
              <a:t> </a:t>
            </a:r>
            <a:r>
              <a:rPr lang="en-US" dirty="0" err="1" smtClean="0">
                <a:latin typeface="Arial" pitchFamily="34" charset="0"/>
                <a:cs typeface="Arial" pitchFamily="34" charset="0"/>
              </a:rPr>
              <a:t>Abakporo</a:t>
            </a:r>
            <a:endParaRPr lang="en-US" dirty="0" smtClean="0">
              <a:latin typeface="Arial" pitchFamily="34" charset="0"/>
              <a:cs typeface="Arial" pitchFamily="34" charset="0"/>
            </a:endParaRPr>
          </a:p>
          <a:p>
            <a:pPr algn="ctr">
              <a:buNone/>
            </a:pPr>
            <a:r>
              <a:rPr lang="en-US" dirty="0" smtClean="0">
                <a:latin typeface="Arial" pitchFamily="34" charset="0"/>
                <a:cs typeface="Arial" pitchFamily="34" charset="0"/>
              </a:rPr>
              <a:t>Bill Carpenter</a:t>
            </a:r>
          </a:p>
          <a:p>
            <a:pPr algn="ctr">
              <a:buNone/>
            </a:pPr>
            <a:r>
              <a:rPr lang="en-US" dirty="0" smtClean="0">
                <a:latin typeface="Arial" pitchFamily="34" charset="0"/>
                <a:cs typeface="Arial" pitchFamily="34" charset="0"/>
              </a:rPr>
              <a:t>William Craig</a:t>
            </a:r>
          </a:p>
          <a:p>
            <a:pPr algn="ctr">
              <a:buNone/>
            </a:pPr>
            <a:r>
              <a:rPr lang="en-US" dirty="0" smtClean="0">
                <a:latin typeface="Arial" pitchFamily="34" charset="0"/>
                <a:cs typeface="Arial" pitchFamily="34" charset="0"/>
              </a:rPr>
              <a:t>Juan Antonio Rojas</a:t>
            </a:r>
          </a:p>
          <a:p>
            <a:pPr algn="ctr">
              <a:buNone/>
            </a:pPr>
            <a:r>
              <a:rPr lang="en-US" dirty="0" smtClean="0">
                <a:latin typeface="Arial" pitchFamily="34" charset="0"/>
                <a:cs typeface="Arial" pitchFamily="34" charset="0"/>
              </a:rPr>
              <a:t>Christopher Xavier Smith</a:t>
            </a:r>
          </a:p>
          <a:p>
            <a:pPr algn="ctr">
              <a:buNone/>
            </a:pPr>
            <a:r>
              <a:rPr lang="en-US" dirty="0" smtClean="0">
                <a:latin typeface="Arial" pitchFamily="34" charset="0"/>
                <a:cs typeface="Arial" pitchFamily="34" charset="0"/>
              </a:rPr>
              <a:t>Sarah </a:t>
            </a:r>
            <a:r>
              <a:rPr lang="en-US" dirty="0" err="1" smtClean="0">
                <a:latin typeface="Arial" pitchFamily="34" charset="0"/>
                <a:cs typeface="Arial" pitchFamily="34" charset="0"/>
              </a:rPr>
              <a:t>Trayner</a:t>
            </a:r>
            <a:endParaRPr lang="en-US" dirty="0" smtClean="0">
              <a:latin typeface="Arial" pitchFamily="34" charset="0"/>
              <a:cs typeface="Arial" pitchFamily="34" charset="0"/>
            </a:endParaRPr>
          </a:p>
          <a:p>
            <a:endParaRPr lang="en-US" dirty="0"/>
          </a:p>
        </p:txBody>
      </p:sp>
    </p:spTree>
    <p:extLst>
      <p:ext uri="{BB962C8B-B14F-4D97-AF65-F5344CB8AC3E}">
        <p14:creationId xmlns="" xmlns:p14="http://schemas.microsoft.com/office/powerpoint/2010/main" val="2943910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Obstacles Encountered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Power Supply</a:t>
            </a:r>
          </a:p>
          <a:p>
            <a:pPr lvl="1"/>
            <a:r>
              <a:rPr lang="en-US" dirty="0" smtClean="0"/>
              <a:t>Bought a </a:t>
            </a:r>
            <a:r>
              <a:rPr lang="en-US" dirty="0" smtClean="0"/>
              <a:t>AC/</a:t>
            </a:r>
            <a:r>
              <a:rPr lang="en-US" dirty="0" smtClean="0"/>
              <a:t>DC </a:t>
            </a:r>
            <a:r>
              <a:rPr lang="en-US" dirty="0" smtClean="0"/>
              <a:t>generator that did not output enough DC </a:t>
            </a:r>
            <a:r>
              <a:rPr lang="en-US" dirty="0" smtClean="0"/>
              <a:t>power to run actuators</a:t>
            </a:r>
            <a:endParaRPr lang="en-US" dirty="0" smtClean="0"/>
          </a:p>
          <a:p>
            <a:pPr lvl="2"/>
            <a:r>
              <a:rPr lang="en-US" dirty="0" smtClean="0"/>
              <a:t>New generator </a:t>
            </a:r>
          </a:p>
          <a:p>
            <a:pPr lvl="2"/>
            <a:r>
              <a:rPr lang="en-US" dirty="0" smtClean="0"/>
              <a:t>AC to DC </a:t>
            </a:r>
            <a:r>
              <a:rPr lang="en-US" dirty="0" smtClean="0"/>
              <a:t>converter</a:t>
            </a:r>
          </a:p>
          <a:p>
            <a:pPr lvl="2"/>
            <a:r>
              <a:rPr lang="en-US" u="sng" dirty="0" smtClean="0"/>
              <a:t>Specific 12VDC 25Amp power supply</a:t>
            </a:r>
            <a:r>
              <a:rPr lang="en-US" dirty="0" smtClean="0"/>
              <a:t>- Not in PO system</a:t>
            </a:r>
            <a:endParaRPr lang="en-US" u="sng" dirty="0" smtClean="0"/>
          </a:p>
          <a:p>
            <a:r>
              <a:rPr lang="en-US" dirty="0" smtClean="0"/>
              <a:t>Motor Drivers</a:t>
            </a:r>
          </a:p>
          <a:p>
            <a:pPr lvl="1"/>
            <a:r>
              <a:rPr lang="en-US" dirty="0" smtClean="0"/>
              <a:t>Bought motor drivers that used PWM, internal PWM with no micro-controller input</a:t>
            </a:r>
          </a:p>
          <a:p>
            <a:pPr lvl="2"/>
            <a:r>
              <a:rPr lang="en-US" dirty="0" smtClean="0"/>
              <a:t>New motor drivers – Not in PO system</a:t>
            </a:r>
          </a:p>
          <a:p>
            <a:pPr lvl="2"/>
            <a:r>
              <a:rPr lang="en-US" u="sng" dirty="0" smtClean="0"/>
              <a:t>8 Electromechanical switches</a:t>
            </a:r>
            <a:r>
              <a:rPr lang="en-US" dirty="0" smtClean="0"/>
              <a:t> – Rushed in with PO system</a:t>
            </a:r>
          </a:p>
          <a:p>
            <a:pPr lvl="2"/>
            <a:r>
              <a:rPr lang="en-US" dirty="0" smtClean="0"/>
              <a:t>The switches now need diodes and transistors</a:t>
            </a:r>
          </a:p>
          <a:p>
            <a:pPr lvl="2"/>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94390" y="0"/>
            <a:ext cx="749808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4300" dirty="0" smtClean="0">
                <a:solidFill>
                  <a:srgbClr val="475A8D"/>
                </a:solidFill>
                <a:latin typeface="Gill Sans MT"/>
                <a:cs typeface="Gill Sans MT"/>
              </a:rPr>
              <a:t>Cost Analysis</a:t>
            </a:r>
            <a:endParaRPr lang="en-US" sz="4300" dirty="0">
              <a:solidFill>
                <a:srgbClr val="475A8D"/>
              </a:solidFill>
              <a:latin typeface="Gill Sans MT"/>
              <a:cs typeface="Gill Sans MT"/>
            </a:endParaRPr>
          </a:p>
        </p:txBody>
      </p:sp>
      <p:sp>
        <p:nvSpPr>
          <p:cNvPr id="5" name="TextBox 4"/>
          <p:cNvSpPr txBox="1"/>
          <p:nvPr/>
        </p:nvSpPr>
        <p:spPr>
          <a:xfrm>
            <a:off x="1194390" y="956738"/>
            <a:ext cx="8296608" cy="5262980"/>
          </a:xfrm>
          <a:prstGeom prst="rect">
            <a:avLst/>
          </a:prstGeom>
          <a:noFill/>
        </p:spPr>
        <p:txBody>
          <a:bodyPr wrap="square" rtlCol="0">
            <a:spAutoFit/>
          </a:bodyPr>
          <a:lstStyle/>
          <a:p>
            <a:pPr marL="457200" indent="-457200">
              <a:buClr>
                <a:schemeClr val="accent5">
                  <a:lumMod val="75000"/>
                </a:schemeClr>
              </a:buClr>
              <a:buFont typeface="Arial"/>
              <a:buChar char="•"/>
            </a:pPr>
            <a:r>
              <a:rPr lang="en-US" sz="2800" dirty="0" smtClean="0">
                <a:latin typeface="Gill Sans MT"/>
                <a:cs typeface="Gill Sans MT"/>
              </a:rPr>
              <a:t>Use of an updated Bill of Materials</a:t>
            </a:r>
          </a:p>
          <a:p>
            <a:pPr marL="457200" indent="-457200">
              <a:buClr>
                <a:schemeClr val="accent5">
                  <a:lumMod val="75000"/>
                </a:schemeClr>
              </a:buClr>
              <a:buFont typeface="Arial"/>
              <a:buChar char="•"/>
            </a:pPr>
            <a:endParaRPr lang="en-US" sz="2800" dirty="0" smtClean="0">
              <a:latin typeface="Gill Sans MT"/>
              <a:cs typeface="Gill Sans MT"/>
            </a:endParaRPr>
          </a:p>
          <a:p>
            <a:pPr marL="457200" indent="-457200">
              <a:buClr>
                <a:schemeClr val="accent5">
                  <a:lumMod val="75000"/>
                </a:schemeClr>
              </a:buClr>
              <a:buFont typeface="Arial"/>
              <a:buChar char="•"/>
            </a:pPr>
            <a:r>
              <a:rPr lang="en-US" sz="2800" dirty="0" smtClean="0">
                <a:latin typeface="Gill Sans MT"/>
                <a:cs typeface="Gill Sans MT"/>
              </a:rPr>
              <a:t>Expand on the </a:t>
            </a:r>
            <a:r>
              <a:rPr lang="en-US" sz="2800" dirty="0">
                <a:latin typeface="Gill Sans MT"/>
                <a:cs typeface="Gill Sans MT"/>
              </a:rPr>
              <a:t>comparison between human labor cost and machine cost</a:t>
            </a:r>
            <a:r>
              <a:rPr lang="en-US" sz="2800" dirty="0" smtClean="0">
                <a:effectLst/>
                <a:latin typeface="Gill Sans MT"/>
                <a:cs typeface="Gill Sans MT"/>
              </a:rPr>
              <a:t> </a:t>
            </a:r>
          </a:p>
          <a:p>
            <a:pPr marL="457200" indent="-457200">
              <a:buClr>
                <a:schemeClr val="accent5">
                  <a:lumMod val="75000"/>
                </a:schemeClr>
              </a:buClr>
              <a:buFont typeface="Arial"/>
              <a:buChar char="•"/>
            </a:pPr>
            <a:endParaRPr lang="en-US" sz="2800" dirty="0">
              <a:latin typeface="Gill Sans MT"/>
              <a:cs typeface="Gill Sans MT"/>
            </a:endParaRPr>
          </a:p>
          <a:p>
            <a:pPr marL="457200" indent="-457200">
              <a:buClr>
                <a:schemeClr val="accent5">
                  <a:lumMod val="75000"/>
                </a:schemeClr>
              </a:buClr>
              <a:buFont typeface="Arial"/>
              <a:buChar char="•"/>
            </a:pPr>
            <a:r>
              <a:rPr lang="en-US" sz="2800" dirty="0" smtClean="0">
                <a:latin typeface="Gill Sans MT"/>
                <a:cs typeface="Gill Sans MT"/>
              </a:rPr>
              <a:t>Use of Break Even Chart for: </a:t>
            </a:r>
          </a:p>
          <a:p>
            <a:pPr>
              <a:buClr>
                <a:schemeClr val="accent5">
                  <a:lumMod val="75000"/>
                </a:schemeClr>
              </a:buClr>
            </a:pPr>
            <a:r>
              <a:rPr lang="en-US" sz="2800" dirty="0" smtClean="0">
                <a:latin typeface="Gill Sans MT"/>
                <a:cs typeface="Gill Sans MT"/>
              </a:rPr>
              <a:t>	</a:t>
            </a:r>
            <a:r>
              <a:rPr lang="en-US" sz="2800" dirty="0">
                <a:latin typeface="Gill Sans MT"/>
                <a:cs typeface="Gill Sans MT"/>
              </a:rPr>
              <a:t>	</a:t>
            </a:r>
            <a:r>
              <a:rPr lang="en-US" sz="2800" dirty="0" smtClean="0">
                <a:latin typeface="Gill Sans MT"/>
                <a:cs typeface="Gill Sans MT"/>
              </a:rPr>
              <a:t>	1) Situation where a oil palm farm uses King 			    Climbers</a:t>
            </a:r>
          </a:p>
          <a:p>
            <a:pPr>
              <a:buClr>
                <a:schemeClr val="accent5">
                  <a:lumMod val="75000"/>
                </a:schemeClr>
              </a:buClr>
            </a:pPr>
            <a:r>
              <a:rPr lang="en-US" sz="2800" dirty="0" smtClean="0">
                <a:latin typeface="Gill Sans MT"/>
                <a:cs typeface="Gill Sans MT"/>
              </a:rPr>
              <a:t>			2) Situation where a company builds King 				    Climbers</a:t>
            </a:r>
            <a:endParaRPr lang="en-US" dirty="0" smtClean="0"/>
          </a:p>
          <a:p>
            <a:pPr marL="457200" indent="-457200">
              <a:buClr>
                <a:schemeClr val="accent5">
                  <a:lumMod val="75000"/>
                </a:schemeClr>
              </a:buClr>
              <a:buFont typeface="Arial"/>
              <a:buChar char="•"/>
            </a:pPr>
            <a:endParaRPr lang="en-US" sz="2800" dirty="0">
              <a:latin typeface="Gill Sans MT"/>
              <a:cs typeface="Gill Sans MT"/>
            </a:endParaRPr>
          </a:p>
          <a:p>
            <a:pPr marL="457200" indent="-457200">
              <a:buClr>
                <a:schemeClr val="accent5">
                  <a:lumMod val="75000"/>
                </a:schemeClr>
              </a:buClr>
              <a:buFont typeface="Arial"/>
              <a:buChar char="•"/>
            </a:pPr>
            <a:r>
              <a:rPr lang="en-US" sz="2800" dirty="0" smtClean="0">
                <a:latin typeface="Gill Sans MT"/>
                <a:cs typeface="Gill Sans MT"/>
              </a:rPr>
              <a:t>New Future Worth Projection</a:t>
            </a:r>
          </a:p>
        </p:txBody>
      </p:sp>
    </p:spTree>
    <p:extLst>
      <p:ext uri="{BB962C8B-B14F-4D97-AF65-F5344CB8AC3E}">
        <p14:creationId xmlns="" xmlns:p14="http://schemas.microsoft.com/office/powerpoint/2010/main" val="1505553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1083982" y="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4300" dirty="0" smtClean="0">
                <a:solidFill>
                  <a:srgbClr val="475A8D"/>
                </a:solidFill>
                <a:latin typeface="Gill Sans MT"/>
                <a:cs typeface="Gill Sans MT"/>
              </a:rPr>
              <a:t>Cost Analysis</a:t>
            </a:r>
            <a:endParaRPr lang="en-US" sz="4300" dirty="0">
              <a:solidFill>
                <a:srgbClr val="475A8D"/>
              </a:solidFill>
              <a:latin typeface="Gill Sans MT"/>
              <a:cs typeface="Gill Sans MT"/>
            </a:endParaRPr>
          </a:p>
        </p:txBody>
      </p:sp>
      <p:sp>
        <p:nvSpPr>
          <p:cNvPr id="3" name="Content Placeholder 2"/>
          <p:cNvSpPr>
            <a:spLocks noGrp="1"/>
          </p:cNvSpPr>
          <p:nvPr>
            <p:ph idx="1"/>
          </p:nvPr>
        </p:nvSpPr>
        <p:spPr>
          <a:xfrm>
            <a:off x="1083982" y="973234"/>
            <a:ext cx="8229600" cy="5152929"/>
          </a:xfrm>
        </p:spPr>
        <p:txBody>
          <a:bodyPr/>
          <a:lstStyle/>
          <a:p>
            <a:pPr marL="0" indent="0" algn="ctr">
              <a:buNone/>
            </a:pPr>
            <a:r>
              <a:rPr lang="en-US" sz="2000" i="1" dirty="0" smtClean="0"/>
              <a:t>Selling </a:t>
            </a:r>
            <a:r>
              <a:rPr lang="en-US" sz="2000" i="1" dirty="0"/>
              <a:t>Price</a:t>
            </a:r>
            <a:r>
              <a:rPr lang="en-US" sz="2000" b="1" i="1" dirty="0"/>
              <a:t> </a:t>
            </a:r>
            <a:r>
              <a:rPr lang="en-US" sz="2000" i="1" dirty="0"/>
              <a:t>=</a:t>
            </a:r>
            <a:r>
              <a:rPr lang="en-US" sz="2000" b="1" i="1" dirty="0"/>
              <a:t> </a:t>
            </a:r>
            <a:r>
              <a:rPr lang="en-US" sz="2000" i="1" dirty="0"/>
              <a:t>Total Cost (1 + Mark-Up Percent</a:t>
            </a:r>
            <a:r>
              <a:rPr lang="en-US" sz="2000" i="1" dirty="0" smtClean="0"/>
              <a:t>)</a:t>
            </a:r>
            <a:endParaRPr lang="en-US" sz="2000" dirty="0" smtClean="0"/>
          </a:p>
          <a:p>
            <a:pPr marL="0" indent="0" algn="ctr">
              <a:buNone/>
            </a:pPr>
            <a:r>
              <a:rPr lang="en-US" sz="2000" i="1" dirty="0" smtClean="0"/>
              <a:t>= </a:t>
            </a:r>
            <a:r>
              <a:rPr lang="en-US" sz="2000" i="1" dirty="0"/>
              <a:t>$13,042.32</a:t>
            </a:r>
            <a:endParaRPr lang="en-US" sz="2000" dirty="0"/>
          </a:p>
          <a:p>
            <a:r>
              <a:rPr lang="en-US" sz="2800" dirty="0" smtClean="0"/>
              <a:t>Future Worth Projection</a:t>
            </a:r>
          </a:p>
          <a:p>
            <a:endParaRPr lang="en-US" sz="2800" dirty="0"/>
          </a:p>
          <a:p>
            <a:endParaRPr lang="en-US" sz="2800" dirty="0" smtClean="0"/>
          </a:p>
          <a:p>
            <a:endParaRPr lang="en-US" sz="2800" dirty="0"/>
          </a:p>
          <a:p>
            <a:pPr marL="0" indent="0">
              <a:buNone/>
            </a:pPr>
            <a:endParaRPr lang="en-US" sz="2800" dirty="0"/>
          </a:p>
          <a:p>
            <a:r>
              <a:rPr lang="en-US" sz="2800" dirty="0" smtClean="0"/>
              <a:t>Projected Cost of Labor (16 Workers) </a:t>
            </a:r>
          </a:p>
          <a:p>
            <a:pPr marL="0" indent="0">
              <a:buNone/>
            </a:pPr>
            <a:endParaRPr lang="en-US" sz="2800" dirty="0" smtClean="0"/>
          </a:p>
          <a:p>
            <a:pPr marL="0" indent="0" algn="ctr">
              <a:buNone/>
            </a:pPr>
            <a:endParaRPr lang="en-US" dirty="0"/>
          </a:p>
        </p:txBody>
      </p:sp>
      <p:pic>
        <p:nvPicPr>
          <p:cNvPr id="5" name="Picture 4"/>
          <p:cNvPicPr/>
          <p:nvPr/>
        </p:nvPicPr>
        <p:blipFill>
          <a:blip r:embed="rId2">
            <a:extLst>
              <a:ext uri="{28A0092B-C50C-407E-A947-70E740481C1C}">
                <a14:useLocalDpi xmlns="" xmlns:a14="http://schemas.microsoft.com/office/drawing/2010/main" val="0"/>
              </a:ext>
            </a:extLst>
          </a:blip>
          <a:srcRect/>
          <a:stretch>
            <a:fillRect/>
          </a:stretch>
        </p:blipFill>
        <p:spPr bwMode="auto">
          <a:xfrm>
            <a:off x="2792467" y="2356794"/>
            <a:ext cx="3390900" cy="2032000"/>
          </a:xfrm>
          <a:prstGeom prst="rect">
            <a:avLst/>
          </a:prstGeom>
          <a:noFill/>
          <a:ln>
            <a:noFill/>
          </a:ln>
        </p:spPr>
      </p:pic>
      <p:pic>
        <p:nvPicPr>
          <p:cNvPr id="6" name="Picture 5"/>
          <p:cNvPicPr/>
          <p:nvPr/>
        </p:nvPicPr>
        <p:blipFill>
          <a:blip r:embed="rId3">
            <a:extLst>
              <a:ext uri="{28A0092B-C50C-407E-A947-70E740481C1C}">
                <a14:useLocalDpi xmlns="" xmlns:a14="http://schemas.microsoft.com/office/drawing/2010/main" val="0"/>
              </a:ext>
            </a:extLst>
          </a:blip>
          <a:srcRect/>
          <a:stretch>
            <a:fillRect/>
          </a:stretch>
        </p:blipFill>
        <p:spPr bwMode="auto">
          <a:xfrm>
            <a:off x="2944867" y="4813300"/>
            <a:ext cx="3238500" cy="2044700"/>
          </a:xfrm>
          <a:prstGeom prst="rect">
            <a:avLst/>
          </a:prstGeom>
          <a:noFill/>
          <a:ln>
            <a:noFill/>
          </a:ln>
        </p:spPr>
      </p:pic>
    </p:spTree>
    <p:extLst>
      <p:ext uri="{BB962C8B-B14F-4D97-AF65-F5344CB8AC3E}">
        <p14:creationId xmlns="" xmlns:p14="http://schemas.microsoft.com/office/powerpoint/2010/main" val="1485676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1100476" y="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4300" dirty="0" smtClean="0">
                <a:solidFill>
                  <a:srgbClr val="475A8D"/>
                </a:solidFill>
                <a:latin typeface="Gill Sans MT"/>
                <a:cs typeface="Gill Sans MT"/>
              </a:rPr>
              <a:t>Cost Analysis</a:t>
            </a:r>
            <a:endParaRPr lang="en-US" sz="4300" dirty="0">
              <a:solidFill>
                <a:srgbClr val="475A8D"/>
              </a:solidFill>
              <a:latin typeface="Gill Sans MT"/>
              <a:cs typeface="Gill Sans MT"/>
            </a:endParaRPr>
          </a:p>
        </p:txBody>
      </p:sp>
      <p:sp>
        <p:nvSpPr>
          <p:cNvPr id="3" name="Content Placeholder 2"/>
          <p:cNvSpPr>
            <a:spLocks noGrp="1"/>
          </p:cNvSpPr>
          <p:nvPr>
            <p:ph idx="1"/>
          </p:nvPr>
        </p:nvSpPr>
        <p:spPr>
          <a:xfrm>
            <a:off x="1100476" y="972425"/>
            <a:ext cx="8229600" cy="4525963"/>
          </a:xfrm>
        </p:spPr>
        <p:txBody>
          <a:bodyPr/>
          <a:lstStyle/>
          <a:p>
            <a:pPr marL="0" indent="0">
              <a:buNone/>
            </a:pPr>
            <a:r>
              <a:rPr lang="en-US" sz="1800" u="sng" dirty="0" smtClean="0">
                <a:latin typeface="Gill Sans MT"/>
                <a:cs typeface="Gill Sans MT"/>
              </a:rPr>
              <a:t>Situation where a oil palm farm uses 8 King Climbers</a:t>
            </a:r>
            <a:r>
              <a:rPr lang="en-US" sz="1800" dirty="0" smtClean="0">
                <a:latin typeface="Gill Sans MT"/>
                <a:cs typeface="Gill Sans MT"/>
              </a:rPr>
              <a:t>:</a:t>
            </a:r>
            <a:endParaRPr lang="en-US" sz="1800" u="sng" dirty="0">
              <a:latin typeface="Gill Sans MT"/>
              <a:cs typeface="Gill Sans MT"/>
            </a:endParaRPr>
          </a:p>
          <a:p>
            <a:pPr marL="0" indent="0">
              <a:buNone/>
            </a:pPr>
            <a:r>
              <a:rPr lang="en-US" sz="1800" dirty="0" smtClean="0">
                <a:latin typeface="Gill Sans MT"/>
                <a:cs typeface="Gill Sans MT"/>
              </a:rPr>
              <a:t>    -</a:t>
            </a:r>
            <a:r>
              <a:rPr lang="en-US" sz="1800" b="1" dirty="0" smtClean="0">
                <a:latin typeface="Gill Sans MT"/>
                <a:cs typeface="Gill Sans MT"/>
              </a:rPr>
              <a:t>Break Even before 2 months of usage</a:t>
            </a:r>
          </a:p>
          <a:p>
            <a:pPr marL="0" indent="0">
              <a:buNone/>
            </a:pPr>
            <a:endParaRPr lang="en-US" sz="1800" dirty="0" smtClean="0">
              <a:latin typeface="Gill Sans MT"/>
              <a:cs typeface="Gill Sans MT"/>
            </a:endParaRPr>
          </a:p>
          <a:p>
            <a:pPr marL="0" indent="0">
              <a:buNone/>
            </a:pPr>
            <a:r>
              <a:rPr lang="en-US" sz="1800" dirty="0">
                <a:latin typeface="Gill Sans MT"/>
                <a:cs typeface="Gill Sans MT"/>
              </a:rPr>
              <a:t> </a:t>
            </a:r>
            <a:r>
              <a:rPr lang="en-US" sz="1800" dirty="0" smtClean="0">
                <a:latin typeface="Gill Sans MT"/>
                <a:cs typeface="Gill Sans MT"/>
              </a:rPr>
              <a:t>   -</a:t>
            </a:r>
            <a:r>
              <a:rPr lang="en-US" sz="1800" b="1" dirty="0" smtClean="0">
                <a:latin typeface="Gill Sans MT"/>
                <a:cs typeface="Gill Sans MT"/>
              </a:rPr>
              <a:t>Fixed Cost of </a:t>
            </a:r>
            <a:r>
              <a:rPr lang="en-US" sz="1800" b="1" dirty="0"/>
              <a:t>$25,600 </a:t>
            </a:r>
            <a:r>
              <a:rPr lang="en-US" sz="1800" dirty="0" smtClean="0">
                <a:latin typeface="Gill Sans MT"/>
                <a:cs typeface="Gill Sans MT"/>
              </a:rPr>
              <a:t>, based only on labor cost.</a:t>
            </a:r>
          </a:p>
          <a:p>
            <a:pPr marL="0" indent="0">
              <a:buNone/>
            </a:pPr>
            <a:r>
              <a:rPr lang="en-US" sz="1800" dirty="0">
                <a:latin typeface="Gill Sans MT"/>
                <a:cs typeface="Gill Sans MT"/>
              </a:rPr>
              <a:t>	</a:t>
            </a:r>
            <a:endParaRPr lang="en-US" sz="1800" dirty="0" smtClean="0">
              <a:latin typeface="Gill Sans MT"/>
              <a:cs typeface="Gill Sans MT"/>
            </a:endParaRPr>
          </a:p>
          <a:p>
            <a:pPr marL="0" indent="0">
              <a:buNone/>
            </a:pPr>
            <a:r>
              <a:rPr lang="en-US" sz="1800" b="1" dirty="0" smtClean="0">
                <a:latin typeface="Gill Sans MT"/>
                <a:cs typeface="Gill Sans MT"/>
              </a:rPr>
              <a:t>    -Collection of</a:t>
            </a:r>
            <a:r>
              <a:rPr lang="en-US" sz="1800" dirty="0" smtClean="0">
                <a:latin typeface="Gill Sans MT"/>
                <a:cs typeface="Gill Sans MT"/>
              </a:rPr>
              <a:t>:  </a:t>
            </a:r>
            <a:r>
              <a:rPr lang="en-US" sz="1800" dirty="0" smtClean="0"/>
              <a:t>39.744 </a:t>
            </a:r>
            <a:r>
              <a:rPr lang="en-US" sz="1800" dirty="0"/>
              <a:t>metric ton of palm </a:t>
            </a:r>
            <a:r>
              <a:rPr lang="en-US" sz="1800" dirty="0" smtClean="0"/>
              <a:t>oil (</a:t>
            </a:r>
            <a:r>
              <a:rPr lang="en-US" sz="1800" dirty="0"/>
              <a:t>$</a:t>
            </a:r>
            <a:r>
              <a:rPr lang="en-US" sz="1800" dirty="0" smtClean="0"/>
              <a:t>1,020.54</a:t>
            </a:r>
            <a:r>
              <a:rPr lang="en-US" sz="1800" dirty="0" smtClean="0">
                <a:effectLst/>
              </a:rPr>
              <a:t>)</a:t>
            </a:r>
            <a:r>
              <a:rPr lang="en-US" sz="1800" dirty="0" smtClean="0"/>
              <a:t>, </a:t>
            </a:r>
            <a:r>
              <a:rPr lang="en-US" sz="1800" dirty="0"/>
              <a:t>12.096 metric </a:t>
            </a:r>
            <a:r>
              <a:rPr lang="en-US" sz="1800" dirty="0" smtClean="0"/>
              <a:t>ton of    		kernel </a:t>
            </a:r>
            <a:r>
              <a:rPr lang="en-US" sz="1800" dirty="0"/>
              <a:t>oil ($1,366.00), and 120.96 metric ton of kernel cake </a:t>
            </a:r>
            <a:r>
              <a:rPr lang="en-US" sz="1800" dirty="0" smtClean="0"/>
              <a:t>		($175.00</a:t>
            </a:r>
            <a:r>
              <a:rPr lang="en-US" sz="1800" dirty="0"/>
              <a:t>). </a:t>
            </a:r>
            <a:endParaRPr lang="en-US" sz="1800" dirty="0">
              <a:cs typeface="Gill Sans MT"/>
            </a:endParaRPr>
          </a:p>
          <a:p>
            <a:pPr marL="0" indent="0">
              <a:buNone/>
            </a:pPr>
            <a:endParaRPr lang="en-US" sz="1800" dirty="0" smtClean="0">
              <a:latin typeface="Gill Sans MT"/>
              <a:cs typeface="Gill Sans MT"/>
            </a:endParaRPr>
          </a:p>
          <a:p>
            <a:pPr marL="0" indent="0">
              <a:buNone/>
            </a:pPr>
            <a:endParaRPr lang="en-US" dirty="0"/>
          </a:p>
        </p:txBody>
      </p:sp>
      <p:graphicFrame>
        <p:nvGraphicFramePr>
          <p:cNvPr id="5" name="Chart 4"/>
          <p:cNvGraphicFramePr/>
          <p:nvPr>
            <p:extLst>
              <p:ext uri="{D42A27DB-BD31-4B8C-83A1-F6EECF244321}">
                <p14:modId xmlns="" xmlns:p14="http://schemas.microsoft.com/office/powerpoint/2010/main" val="1303220756"/>
              </p:ext>
            </p:extLst>
          </p:nvPr>
        </p:nvGraphicFramePr>
        <p:xfrm>
          <a:off x="3150402" y="3336213"/>
          <a:ext cx="5063735" cy="35217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615202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1133464" y="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4300" dirty="0" smtClean="0">
                <a:solidFill>
                  <a:schemeClr val="accent6"/>
                </a:solidFill>
                <a:latin typeface="Gill Sans MT"/>
                <a:cs typeface="Gill Sans MT"/>
              </a:rPr>
              <a:t>Cost</a:t>
            </a:r>
            <a:r>
              <a:rPr lang="en-US" sz="4300" dirty="0" smtClean="0">
                <a:solidFill>
                  <a:srgbClr val="660066"/>
                </a:solidFill>
                <a:latin typeface="Gill Sans MT"/>
                <a:cs typeface="Gill Sans MT"/>
              </a:rPr>
              <a:t> </a:t>
            </a:r>
            <a:r>
              <a:rPr lang="en-US" sz="4300" dirty="0" smtClean="0">
                <a:solidFill>
                  <a:srgbClr val="475A8D"/>
                </a:solidFill>
                <a:latin typeface="Gill Sans MT"/>
                <a:cs typeface="Gill Sans MT"/>
              </a:rPr>
              <a:t>Analysis</a:t>
            </a:r>
            <a:endParaRPr lang="en-US" sz="4300" dirty="0">
              <a:solidFill>
                <a:srgbClr val="475A8D"/>
              </a:solidFill>
              <a:latin typeface="Gill Sans MT"/>
              <a:cs typeface="Gill Sans M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4119143890"/>
              </p:ext>
            </p:extLst>
          </p:nvPr>
        </p:nvGraphicFramePr>
        <p:xfrm>
          <a:off x="2375172" y="2958728"/>
          <a:ext cx="4711684" cy="389927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133464" y="923748"/>
            <a:ext cx="8532166" cy="2585323"/>
          </a:xfrm>
          <a:prstGeom prst="rect">
            <a:avLst/>
          </a:prstGeom>
          <a:noFill/>
        </p:spPr>
        <p:txBody>
          <a:bodyPr wrap="square" rtlCol="0">
            <a:spAutoFit/>
          </a:bodyPr>
          <a:lstStyle/>
          <a:p>
            <a:r>
              <a:rPr lang="en-US" u="sng" dirty="0" smtClean="0">
                <a:latin typeface="Gill Sans MT"/>
                <a:cs typeface="Gill Sans MT"/>
              </a:rPr>
              <a:t>Situation where a Company X builds King Climbers</a:t>
            </a:r>
            <a:r>
              <a:rPr lang="en-US" dirty="0" smtClean="0">
                <a:latin typeface="Gill Sans MT"/>
                <a:cs typeface="Gill Sans MT"/>
              </a:rPr>
              <a:t>:</a:t>
            </a:r>
          </a:p>
          <a:p>
            <a:endParaRPr lang="en-US" dirty="0">
              <a:latin typeface="Gill Sans MT"/>
              <a:cs typeface="Gill Sans MT"/>
            </a:endParaRPr>
          </a:p>
          <a:p>
            <a:r>
              <a:rPr lang="en-US" dirty="0" smtClean="0">
                <a:latin typeface="Gill Sans MT"/>
                <a:cs typeface="Gill Sans MT"/>
              </a:rPr>
              <a:t>	-</a:t>
            </a:r>
            <a:r>
              <a:rPr lang="en-US" b="1" dirty="0" smtClean="0">
                <a:latin typeface="Gill Sans MT"/>
                <a:cs typeface="Gill Sans MT"/>
              </a:rPr>
              <a:t>Break Even after 2 machines are sold at $13,042.32 each</a:t>
            </a:r>
          </a:p>
          <a:p>
            <a:endParaRPr lang="en-US" dirty="0">
              <a:latin typeface="Gill Sans MT"/>
              <a:cs typeface="Gill Sans MT"/>
            </a:endParaRPr>
          </a:p>
          <a:p>
            <a:r>
              <a:rPr lang="en-US" dirty="0" smtClean="0">
                <a:latin typeface="Gill Sans MT"/>
                <a:cs typeface="Gill Sans MT"/>
              </a:rPr>
              <a:t>	-</a:t>
            </a:r>
            <a:r>
              <a:rPr lang="en-US" b="1" dirty="0" smtClean="0">
                <a:latin typeface="Gill Sans MT"/>
                <a:cs typeface="Gill Sans MT"/>
              </a:rPr>
              <a:t>Fixed Cost of $19,270</a:t>
            </a:r>
            <a:r>
              <a:rPr lang="en-US" dirty="0" smtClean="0">
                <a:latin typeface="Gill Sans MT"/>
                <a:cs typeface="Gill Sans MT"/>
              </a:rPr>
              <a:t>, based on: </a:t>
            </a:r>
            <a:r>
              <a:rPr lang="en-US" dirty="0">
                <a:latin typeface="Gill Sans MT"/>
                <a:cs typeface="Gill Sans MT"/>
              </a:rPr>
              <a:t>$11,250.00 </a:t>
            </a:r>
            <a:r>
              <a:rPr lang="en-US" dirty="0" smtClean="0">
                <a:latin typeface="Gill Sans MT"/>
                <a:cs typeface="Gill Sans MT"/>
              </a:rPr>
              <a:t> on rent, </a:t>
            </a:r>
            <a:r>
              <a:rPr lang="en-US" dirty="0">
                <a:latin typeface="Gill Sans MT"/>
                <a:cs typeface="Gill Sans MT"/>
              </a:rPr>
              <a:t>$350 the electricity, </a:t>
            </a:r>
            <a:endParaRPr lang="en-US" dirty="0" smtClean="0">
              <a:latin typeface="Gill Sans MT"/>
              <a:cs typeface="Gill Sans MT"/>
            </a:endParaRPr>
          </a:p>
          <a:p>
            <a:r>
              <a:rPr lang="en-US" dirty="0">
                <a:latin typeface="Gill Sans MT"/>
                <a:cs typeface="Gill Sans MT"/>
              </a:rPr>
              <a:t>	</a:t>
            </a:r>
            <a:r>
              <a:rPr lang="en-US" dirty="0" smtClean="0">
                <a:latin typeface="Gill Sans MT"/>
                <a:cs typeface="Gill Sans MT"/>
              </a:rPr>
              <a:t>$</a:t>
            </a:r>
            <a:r>
              <a:rPr lang="en-US" dirty="0">
                <a:latin typeface="Gill Sans MT"/>
                <a:cs typeface="Gill Sans MT"/>
              </a:rPr>
              <a:t>100 </a:t>
            </a:r>
            <a:r>
              <a:rPr lang="en-US" dirty="0" smtClean="0">
                <a:latin typeface="Gill Sans MT"/>
                <a:cs typeface="Gill Sans MT"/>
              </a:rPr>
              <a:t>phone </a:t>
            </a:r>
            <a:r>
              <a:rPr lang="en-US" dirty="0">
                <a:latin typeface="Gill Sans MT"/>
                <a:cs typeface="Gill Sans MT"/>
              </a:rPr>
              <a:t>plan, $200 cellphone plan, $70 water usage, $400 gas usage, $600 </a:t>
            </a:r>
            <a:endParaRPr lang="en-US" dirty="0" smtClean="0">
              <a:latin typeface="Gill Sans MT"/>
              <a:cs typeface="Gill Sans MT"/>
            </a:endParaRPr>
          </a:p>
          <a:p>
            <a:r>
              <a:rPr lang="en-US" dirty="0">
                <a:latin typeface="Gill Sans MT"/>
                <a:cs typeface="Gill Sans MT"/>
              </a:rPr>
              <a:t>	</a:t>
            </a:r>
            <a:r>
              <a:rPr lang="en-US" dirty="0" smtClean="0">
                <a:latin typeface="Gill Sans MT"/>
                <a:cs typeface="Gill Sans MT"/>
              </a:rPr>
              <a:t>per employee</a:t>
            </a:r>
            <a:r>
              <a:rPr lang="en-US" dirty="0">
                <a:latin typeface="Gill Sans MT"/>
                <a:cs typeface="Gill Sans MT"/>
              </a:rPr>
              <a:t>, $600 per secretary, and $1,500 for the company’s </a:t>
            </a:r>
            <a:r>
              <a:rPr lang="en-US" dirty="0" smtClean="0">
                <a:latin typeface="Gill Sans MT"/>
                <a:cs typeface="Gill Sans MT"/>
              </a:rPr>
              <a:t>administrator.</a:t>
            </a:r>
            <a:r>
              <a:rPr lang="en-US" dirty="0" smtClean="0">
                <a:effectLst/>
                <a:latin typeface="Gill Sans MT"/>
                <a:cs typeface="Gill Sans MT"/>
              </a:rPr>
              <a:t> </a:t>
            </a:r>
            <a:r>
              <a:rPr lang="en-US" dirty="0" smtClean="0">
                <a:latin typeface="Gill Sans MT"/>
                <a:cs typeface="Gill Sans MT"/>
              </a:rPr>
              <a:t> </a:t>
            </a:r>
          </a:p>
          <a:p>
            <a:endParaRPr lang="en-US" u="sng" dirty="0" smtClean="0">
              <a:latin typeface="Gill Sans MT"/>
              <a:cs typeface="Gill Sans MT"/>
            </a:endParaRPr>
          </a:p>
          <a:p>
            <a:endParaRPr lang="en-US" dirty="0">
              <a:latin typeface="Gill Sans MT"/>
              <a:cs typeface="Gill Sans MT"/>
            </a:endParaRPr>
          </a:p>
        </p:txBody>
      </p:sp>
    </p:spTree>
    <p:extLst>
      <p:ext uri="{BB962C8B-B14F-4D97-AF65-F5344CB8AC3E}">
        <p14:creationId xmlns="" xmlns:p14="http://schemas.microsoft.com/office/powerpoint/2010/main" val="32847898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475A8D"/>
                </a:solidFill>
              </a:rPr>
              <a:t>Assumptions</a:t>
            </a:r>
            <a:endParaRPr lang="en-US" dirty="0">
              <a:solidFill>
                <a:srgbClr val="475A8D"/>
              </a:solidFill>
            </a:endParaRPr>
          </a:p>
        </p:txBody>
      </p:sp>
      <p:sp>
        <p:nvSpPr>
          <p:cNvPr id="3" name="Content Placeholder 2"/>
          <p:cNvSpPr>
            <a:spLocks noGrp="1"/>
          </p:cNvSpPr>
          <p:nvPr>
            <p:ph idx="1"/>
          </p:nvPr>
        </p:nvSpPr>
        <p:spPr/>
        <p:txBody>
          <a:bodyPr>
            <a:normAutofit fontScale="85000" lnSpcReduction="10000"/>
          </a:bodyPr>
          <a:lstStyle/>
          <a:p>
            <a:r>
              <a:rPr lang="en-US" dirty="0" smtClean="0"/>
              <a:t>The prototype will function</a:t>
            </a:r>
          </a:p>
          <a:p>
            <a:pPr marL="82296" indent="0">
              <a:buNone/>
            </a:pPr>
            <a:endParaRPr lang="en-US" dirty="0" smtClean="0"/>
          </a:p>
          <a:p>
            <a:r>
              <a:rPr lang="en-US" dirty="0" smtClean="0"/>
              <a:t>The parts work properly with cutting arm</a:t>
            </a:r>
          </a:p>
          <a:p>
            <a:endParaRPr lang="en-US" dirty="0"/>
          </a:p>
          <a:p>
            <a:r>
              <a:rPr lang="en-US" dirty="0" smtClean="0"/>
              <a:t>The time it takes for the cutting arm to harvest</a:t>
            </a:r>
          </a:p>
          <a:p>
            <a:pPr marL="82296" indent="0">
              <a:buNone/>
            </a:pPr>
            <a:endParaRPr lang="en-US" dirty="0" smtClean="0"/>
          </a:p>
          <a:p>
            <a:r>
              <a:rPr lang="en-US" dirty="0" smtClean="0"/>
              <a:t>Business aspect complies with customer needs</a:t>
            </a:r>
          </a:p>
          <a:p>
            <a:endParaRPr lang="en-US" dirty="0" smtClean="0"/>
          </a:p>
          <a:p>
            <a:r>
              <a:rPr lang="en-US" dirty="0" smtClean="0"/>
              <a:t>Cutting arm will work properly and will cut fruit bunches in less than 5 minutes</a:t>
            </a:r>
          </a:p>
          <a:p>
            <a:endParaRPr lang="en-US" dirty="0"/>
          </a:p>
        </p:txBody>
      </p:sp>
    </p:spTree>
    <p:extLst>
      <p:ext uri="{BB962C8B-B14F-4D97-AF65-F5344CB8AC3E}">
        <p14:creationId xmlns="" xmlns:p14="http://schemas.microsoft.com/office/powerpoint/2010/main" val="89291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75A8D"/>
                </a:solidFill>
              </a:rPr>
              <a:t>Final Stages</a:t>
            </a:r>
            <a:endParaRPr lang="en-US" dirty="0">
              <a:solidFill>
                <a:srgbClr val="475A8D"/>
              </a:solidFill>
            </a:endParaRPr>
          </a:p>
        </p:txBody>
      </p:sp>
      <p:sp>
        <p:nvSpPr>
          <p:cNvPr id="3" name="Content Placeholder 2"/>
          <p:cNvSpPr>
            <a:spLocks noGrp="1"/>
          </p:cNvSpPr>
          <p:nvPr>
            <p:ph idx="1"/>
          </p:nvPr>
        </p:nvSpPr>
        <p:spPr/>
        <p:txBody>
          <a:bodyPr/>
          <a:lstStyle/>
          <a:p>
            <a:r>
              <a:rPr lang="en-US" dirty="0" smtClean="0"/>
              <a:t>Pilot testing</a:t>
            </a:r>
          </a:p>
          <a:p>
            <a:endParaRPr lang="en-US" dirty="0" smtClean="0"/>
          </a:p>
          <a:p>
            <a:r>
              <a:rPr lang="en-US" dirty="0" smtClean="0"/>
              <a:t>Create a well rounded business </a:t>
            </a:r>
            <a:r>
              <a:rPr lang="en-US" dirty="0"/>
              <a:t>approach into selling this new, innovative </a:t>
            </a:r>
            <a:r>
              <a:rPr lang="en-US" dirty="0" smtClean="0"/>
              <a:t>product</a:t>
            </a:r>
          </a:p>
          <a:p>
            <a:endParaRPr lang="en-US" dirty="0"/>
          </a:p>
          <a:p>
            <a:r>
              <a:rPr lang="en-US" dirty="0" smtClean="0"/>
              <a:t>Hand over to product sponsor</a:t>
            </a:r>
          </a:p>
          <a:p>
            <a:pPr marL="82296" indent="0">
              <a:buNone/>
            </a:pPr>
            <a:endParaRPr lang="en-US" dirty="0"/>
          </a:p>
        </p:txBody>
      </p:sp>
    </p:spTree>
    <p:extLst>
      <p:ext uri="{BB962C8B-B14F-4D97-AF65-F5344CB8AC3E}">
        <p14:creationId xmlns="" xmlns:p14="http://schemas.microsoft.com/office/powerpoint/2010/main" val="1974250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1650" y="1280863"/>
            <a:ext cx="6102350" cy="1143000"/>
          </a:xfrm>
        </p:spPr>
        <p:txBody>
          <a:bodyPr/>
          <a:lstStyle/>
          <a:p>
            <a:r>
              <a:rPr lang="en-US" dirty="0" smtClean="0"/>
              <a:t>Questions?</a:t>
            </a:r>
            <a:endParaRPr lang="en-US" dirty="0"/>
          </a:p>
        </p:txBody>
      </p:sp>
      <p:pic>
        <p:nvPicPr>
          <p:cNvPr id="4" name="Picture 1"/>
          <p:cNvPicPr>
            <a:picLocks noGrp="1" noChangeAspect="1" noChangeArrowheads="1"/>
          </p:cNvPicPr>
          <p:nvPr>
            <p:ph idx="1"/>
          </p:nvPr>
        </p:nvPicPr>
        <p:blipFill>
          <a:blip r:embed="rId2" cstate="print"/>
          <a:stretch>
            <a:fillRect/>
          </a:stretch>
        </p:blipFill>
        <p:spPr bwMode="auto">
          <a:xfrm>
            <a:off x="3041650" y="2621364"/>
            <a:ext cx="4286250" cy="2981325"/>
          </a:xfrm>
          <a:prstGeom prst="rect">
            <a:avLst/>
          </a:prstGeom>
          <a:noFill/>
          <a:ln w="9525">
            <a:noFill/>
            <a:miter lim="800000"/>
            <a:headEnd/>
            <a:tailEnd/>
          </a:ln>
        </p:spPr>
      </p:pic>
    </p:spTree>
    <p:extLst>
      <p:ext uri="{BB962C8B-B14F-4D97-AF65-F5344CB8AC3E}">
        <p14:creationId xmlns="" xmlns:p14="http://schemas.microsoft.com/office/powerpoint/2010/main" val="1521804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75A8D"/>
                </a:solidFill>
              </a:rPr>
              <a:t>Introduction</a:t>
            </a:r>
            <a:endParaRPr lang="en-US" dirty="0">
              <a:solidFill>
                <a:srgbClr val="475A8D"/>
              </a:solidFill>
            </a:endParaRPr>
          </a:p>
        </p:txBody>
      </p:sp>
      <p:sp>
        <p:nvSpPr>
          <p:cNvPr id="3" name="Content Placeholder 2"/>
          <p:cNvSpPr>
            <a:spLocks noGrp="1"/>
          </p:cNvSpPr>
          <p:nvPr>
            <p:ph idx="1"/>
          </p:nvPr>
        </p:nvSpPr>
        <p:spPr/>
        <p:txBody>
          <a:bodyPr>
            <a:normAutofit fontScale="92500" lnSpcReduction="20000"/>
          </a:bodyPr>
          <a:lstStyle/>
          <a:p>
            <a:r>
              <a:rPr lang="en-US" sz="2200" dirty="0">
                <a:cs typeface="Arial" pitchFamily="34" charset="0"/>
              </a:rPr>
              <a:t>The Palm Pruning project is focused on providing an </a:t>
            </a:r>
            <a:r>
              <a:rPr lang="en-US" sz="2200" b="1" dirty="0">
                <a:cs typeface="Arial" pitchFamily="34" charset="0"/>
              </a:rPr>
              <a:t>efficient</a:t>
            </a:r>
            <a:r>
              <a:rPr lang="en-US" sz="2200" dirty="0">
                <a:cs typeface="Arial" pitchFamily="34" charset="0"/>
              </a:rPr>
              <a:t>, </a:t>
            </a:r>
            <a:r>
              <a:rPr lang="en-US" sz="2200" b="1" dirty="0">
                <a:cs typeface="Arial" pitchFamily="34" charset="0"/>
              </a:rPr>
              <a:t>economical</a:t>
            </a:r>
            <a:r>
              <a:rPr lang="en-US" sz="2200" dirty="0">
                <a:cs typeface="Arial" pitchFamily="34" charset="0"/>
              </a:rPr>
              <a:t>, and </a:t>
            </a:r>
            <a:r>
              <a:rPr lang="en-US" sz="2200" b="1" dirty="0">
                <a:cs typeface="Arial" pitchFamily="34" charset="0"/>
              </a:rPr>
              <a:t>effective</a:t>
            </a:r>
            <a:r>
              <a:rPr lang="en-US" sz="2200" dirty="0">
                <a:cs typeface="Arial" pitchFamily="34" charset="0"/>
              </a:rPr>
              <a:t> means of harvesting fruit from oil </a:t>
            </a:r>
            <a:r>
              <a:rPr lang="en-US" sz="2200" dirty="0" smtClean="0">
                <a:cs typeface="Arial" pitchFamily="34" charset="0"/>
              </a:rPr>
              <a:t>palms.</a:t>
            </a:r>
          </a:p>
          <a:p>
            <a:endParaRPr lang="en-US" sz="2200" dirty="0">
              <a:cs typeface="Arial" pitchFamily="34" charset="0"/>
            </a:endParaRPr>
          </a:p>
          <a:p>
            <a:r>
              <a:rPr lang="en-US" sz="2200" dirty="0" smtClean="0"/>
              <a:t>We designed, </a:t>
            </a:r>
            <a:r>
              <a:rPr lang="en-US" sz="2200" dirty="0"/>
              <a:t>developed, and chose the best cutting arm for the King Climber </a:t>
            </a:r>
            <a:r>
              <a:rPr lang="en-US" sz="2200" dirty="0" smtClean="0"/>
              <a:t>by </a:t>
            </a:r>
            <a:r>
              <a:rPr lang="en-US" sz="2200" dirty="0" smtClean="0"/>
              <a:t>implementing the </a:t>
            </a:r>
            <a:r>
              <a:rPr lang="en-US" sz="2200" dirty="0"/>
              <a:t>critical customer requirements chart, the Pugh Matrix, as well as the Evaluation Matrix. </a:t>
            </a:r>
            <a:endParaRPr lang="en-US" sz="2200" dirty="0" smtClean="0"/>
          </a:p>
          <a:p>
            <a:endParaRPr lang="en-US" sz="2200" dirty="0"/>
          </a:p>
          <a:p>
            <a:r>
              <a:rPr lang="en-US" sz="2400" dirty="0"/>
              <a:t>The main goal of this phase is to analyze and verify all aspects of the King Climber design in order to ensure that the production process and the design are completely compatible. </a:t>
            </a:r>
            <a:endParaRPr lang="en-US" sz="2400" dirty="0" smtClean="0"/>
          </a:p>
          <a:p>
            <a:endParaRPr lang="en-US" sz="2400" dirty="0"/>
          </a:p>
          <a:p>
            <a:r>
              <a:rPr lang="en-US" sz="2400" dirty="0"/>
              <a:t>This phase is most crucial in that it could make or break a project. </a:t>
            </a:r>
            <a:endParaRPr lang="en-US" sz="2200" dirty="0"/>
          </a:p>
        </p:txBody>
      </p:sp>
    </p:spTree>
    <p:extLst>
      <p:ext uri="{BB962C8B-B14F-4D97-AF65-F5344CB8AC3E}">
        <p14:creationId xmlns="" xmlns:p14="http://schemas.microsoft.com/office/powerpoint/2010/main" val="1991402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5448"/>
            <a:ext cx="7498080" cy="1143000"/>
          </a:xfrm>
        </p:spPr>
        <p:txBody>
          <a:bodyPr/>
          <a:lstStyle/>
          <a:p>
            <a:pPr algn="ctr"/>
            <a:r>
              <a:rPr lang="en-US" dirty="0" smtClean="0">
                <a:solidFill>
                  <a:srgbClr val="475A8D"/>
                </a:solidFill>
              </a:rPr>
              <a:t>King Climber Design</a:t>
            </a:r>
            <a:endParaRPr lang="en-US" dirty="0">
              <a:solidFill>
                <a:srgbClr val="475A8D"/>
              </a:solidFill>
            </a:endParaRPr>
          </a:p>
        </p:txBody>
      </p:sp>
      <p:sp>
        <p:nvSpPr>
          <p:cNvPr id="7" name="TextBox 6"/>
          <p:cNvSpPr txBox="1"/>
          <p:nvPr/>
        </p:nvSpPr>
        <p:spPr>
          <a:xfrm>
            <a:off x="1435608" y="1819656"/>
            <a:ext cx="2606092" cy="3754874"/>
          </a:xfrm>
          <a:prstGeom prst="rect">
            <a:avLst/>
          </a:prstGeom>
          <a:noFill/>
        </p:spPr>
        <p:txBody>
          <a:bodyPr wrap="square" rtlCol="0">
            <a:spAutoFit/>
          </a:bodyPr>
          <a:lstStyle/>
          <a:p>
            <a:pPr marL="342900" indent="-342900">
              <a:buClr>
                <a:schemeClr val="accent3">
                  <a:lumMod val="60000"/>
                  <a:lumOff val="40000"/>
                </a:schemeClr>
              </a:buClr>
              <a:buFont typeface="+mj-lt"/>
              <a:buAutoNum type="arabicPeriod"/>
            </a:pPr>
            <a:r>
              <a:rPr lang="en-US" sz="2200" dirty="0" smtClean="0"/>
              <a:t>Circular Track</a:t>
            </a:r>
          </a:p>
          <a:p>
            <a:pPr marL="342900" indent="-342900">
              <a:buClr>
                <a:schemeClr val="accent3">
                  <a:lumMod val="60000"/>
                  <a:lumOff val="40000"/>
                </a:schemeClr>
              </a:buClr>
              <a:buFont typeface="+mj-lt"/>
              <a:buAutoNum type="arabicPeriod"/>
            </a:pPr>
            <a:endParaRPr lang="en-US" sz="2200" dirty="0" smtClean="0"/>
          </a:p>
          <a:p>
            <a:pPr marL="342900" indent="-342900">
              <a:buClr>
                <a:schemeClr val="accent3">
                  <a:lumMod val="60000"/>
                  <a:lumOff val="40000"/>
                </a:schemeClr>
              </a:buClr>
              <a:buFont typeface="+mj-lt"/>
              <a:buAutoNum type="arabicPeriod"/>
            </a:pPr>
            <a:r>
              <a:rPr lang="en-US" sz="2200" dirty="0" smtClean="0"/>
              <a:t>Guiding Rods</a:t>
            </a:r>
          </a:p>
          <a:p>
            <a:pPr marL="342900" indent="-342900">
              <a:buClr>
                <a:schemeClr val="accent3">
                  <a:lumMod val="60000"/>
                  <a:lumOff val="40000"/>
                </a:schemeClr>
              </a:buClr>
              <a:buFont typeface="+mj-lt"/>
              <a:buAutoNum type="arabicPeriod"/>
            </a:pPr>
            <a:endParaRPr lang="en-US" sz="2200" dirty="0" smtClean="0"/>
          </a:p>
          <a:p>
            <a:pPr marL="342900" indent="-342900">
              <a:buClr>
                <a:schemeClr val="accent3">
                  <a:lumMod val="60000"/>
                  <a:lumOff val="40000"/>
                </a:schemeClr>
              </a:buClr>
              <a:buFont typeface="+mj-lt"/>
              <a:buAutoNum type="arabicPeriod"/>
            </a:pPr>
            <a:r>
              <a:rPr lang="en-US" sz="2200" dirty="0" smtClean="0"/>
              <a:t>Upper Frame</a:t>
            </a:r>
          </a:p>
          <a:p>
            <a:pPr marL="342900" indent="-342900">
              <a:buClr>
                <a:schemeClr val="accent3">
                  <a:lumMod val="60000"/>
                  <a:lumOff val="40000"/>
                </a:schemeClr>
              </a:buClr>
              <a:buFont typeface="+mj-lt"/>
              <a:buAutoNum type="arabicPeriod"/>
            </a:pPr>
            <a:endParaRPr lang="en-US" sz="2200" dirty="0" smtClean="0"/>
          </a:p>
          <a:p>
            <a:pPr marL="342900" indent="-342900">
              <a:buClr>
                <a:schemeClr val="accent3">
                  <a:lumMod val="60000"/>
                  <a:lumOff val="40000"/>
                </a:schemeClr>
              </a:buClr>
              <a:buFont typeface="+mj-lt"/>
              <a:buAutoNum type="arabicPeriod"/>
            </a:pPr>
            <a:r>
              <a:rPr lang="en-US" sz="2200" dirty="0" smtClean="0"/>
              <a:t>Vertical Actuators</a:t>
            </a:r>
          </a:p>
          <a:p>
            <a:pPr marL="342900" indent="-342900">
              <a:buClr>
                <a:schemeClr val="accent3">
                  <a:lumMod val="60000"/>
                  <a:lumOff val="40000"/>
                </a:schemeClr>
              </a:buClr>
              <a:buFont typeface="+mj-lt"/>
              <a:buAutoNum type="arabicPeriod"/>
            </a:pPr>
            <a:endParaRPr lang="en-US" sz="2200" dirty="0" smtClean="0"/>
          </a:p>
          <a:p>
            <a:pPr marL="342900" indent="-342900">
              <a:buClr>
                <a:schemeClr val="accent3">
                  <a:lumMod val="60000"/>
                  <a:lumOff val="40000"/>
                </a:schemeClr>
              </a:buClr>
              <a:buFont typeface="+mj-lt"/>
              <a:buAutoNum type="arabicPeriod"/>
            </a:pPr>
            <a:r>
              <a:rPr lang="en-US" sz="2200" dirty="0" smtClean="0"/>
              <a:t>Square Frame</a:t>
            </a:r>
          </a:p>
          <a:p>
            <a:pPr marL="342900" indent="-342900">
              <a:buClr>
                <a:schemeClr val="accent3">
                  <a:lumMod val="60000"/>
                  <a:lumOff val="40000"/>
                </a:schemeClr>
              </a:buClr>
              <a:buFont typeface="+mj-lt"/>
              <a:buAutoNum type="arabicPeriod"/>
            </a:pPr>
            <a:endParaRPr lang="en-US" sz="2200" dirty="0" smtClean="0"/>
          </a:p>
          <a:p>
            <a:pPr marL="342900" indent="-342900">
              <a:buClr>
                <a:schemeClr val="accent3">
                  <a:lumMod val="60000"/>
                  <a:lumOff val="40000"/>
                </a:schemeClr>
              </a:buClr>
              <a:buFont typeface="+mj-lt"/>
              <a:buAutoNum type="arabicPeriod"/>
            </a:pPr>
            <a:endParaRPr lang="en-US" dirty="0"/>
          </a:p>
        </p:txBody>
      </p:sp>
      <p:pic>
        <p:nvPicPr>
          <p:cNvPr id="1028" name="Picture 4"/>
          <p:cNvPicPr>
            <a:picLocks noGrp="1" noChangeAspect="1" noChangeArrowheads="1"/>
          </p:cNvPicPr>
          <p:nvPr>
            <p:ph idx="1"/>
          </p:nvPr>
        </p:nvPicPr>
        <p:blipFill>
          <a:blip r:embed="rId2"/>
          <a:srcRect/>
          <a:stretch>
            <a:fillRect/>
          </a:stretch>
        </p:blipFill>
        <p:spPr bwMode="auto">
          <a:xfrm>
            <a:off x="4041700" y="1298448"/>
            <a:ext cx="4175356" cy="5012351"/>
          </a:xfrm>
          <a:prstGeom prst="rect">
            <a:avLst/>
          </a:prstGeom>
          <a:noFill/>
          <a:ln w="9525">
            <a:noFill/>
            <a:miter lim="800000"/>
            <a:headEnd/>
            <a:tailEnd/>
          </a:ln>
        </p:spPr>
      </p:pic>
    </p:spTree>
    <p:extLst>
      <p:ext uri="{BB962C8B-B14F-4D97-AF65-F5344CB8AC3E}">
        <p14:creationId xmlns="" xmlns:p14="http://schemas.microsoft.com/office/powerpoint/2010/main" val="2956115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75A8D"/>
                </a:solidFill>
              </a:rPr>
              <a:t>King Climber Cutting Design</a:t>
            </a:r>
            <a:endParaRPr lang="en-US" dirty="0">
              <a:solidFill>
                <a:srgbClr val="475A8D"/>
              </a:solidFill>
            </a:endParaRPr>
          </a:p>
        </p:txBody>
      </p:sp>
      <p:pic>
        <p:nvPicPr>
          <p:cNvPr id="4" name="Picture 3"/>
          <p:cNvPicPr>
            <a:picLocks noChangeAspect="1"/>
          </p:cNvPicPr>
          <p:nvPr/>
        </p:nvPicPr>
        <p:blipFill>
          <a:blip r:embed="rId2"/>
          <a:stretch>
            <a:fillRect/>
          </a:stretch>
        </p:blipFill>
        <p:spPr>
          <a:xfrm>
            <a:off x="3546264" y="1296858"/>
            <a:ext cx="5480592" cy="5323532"/>
          </a:xfrm>
          <a:prstGeom prst="rect">
            <a:avLst/>
          </a:prstGeom>
        </p:spPr>
      </p:pic>
      <p:sp>
        <p:nvSpPr>
          <p:cNvPr id="5" name="TextBox 4"/>
          <p:cNvSpPr txBox="1"/>
          <p:nvPr/>
        </p:nvSpPr>
        <p:spPr>
          <a:xfrm>
            <a:off x="1072126" y="1511300"/>
            <a:ext cx="2606092" cy="5109090"/>
          </a:xfrm>
          <a:prstGeom prst="rect">
            <a:avLst/>
          </a:prstGeom>
          <a:noFill/>
        </p:spPr>
        <p:txBody>
          <a:bodyPr wrap="square" rtlCol="0">
            <a:spAutoFit/>
          </a:bodyPr>
          <a:lstStyle/>
          <a:p>
            <a:pPr marL="342900" indent="-342900">
              <a:buClr>
                <a:schemeClr val="accent3">
                  <a:lumMod val="60000"/>
                  <a:lumOff val="40000"/>
                </a:schemeClr>
              </a:buClr>
              <a:buFont typeface="+mj-lt"/>
              <a:buAutoNum type="arabicPeriod"/>
            </a:pPr>
            <a:r>
              <a:rPr lang="en-US" sz="2200" dirty="0" smtClean="0"/>
              <a:t>8.25” Saw Blade</a:t>
            </a:r>
          </a:p>
          <a:p>
            <a:pPr marL="342900" indent="-342900">
              <a:buClr>
                <a:schemeClr val="accent3">
                  <a:lumMod val="60000"/>
                  <a:lumOff val="40000"/>
                </a:schemeClr>
              </a:buClr>
              <a:buFont typeface="+mj-lt"/>
              <a:buAutoNum type="arabicPeriod"/>
            </a:pPr>
            <a:endParaRPr lang="en-US" sz="2200" dirty="0" smtClean="0"/>
          </a:p>
          <a:p>
            <a:pPr marL="342900" indent="-342900">
              <a:buClr>
                <a:schemeClr val="accent3">
                  <a:lumMod val="60000"/>
                  <a:lumOff val="40000"/>
                </a:schemeClr>
              </a:buClr>
              <a:buFont typeface="+mj-lt"/>
              <a:buAutoNum type="arabicPeriod"/>
            </a:pPr>
            <a:r>
              <a:rPr lang="en-US" sz="2200" dirty="0" smtClean="0"/>
              <a:t>DC Saw Motor</a:t>
            </a:r>
          </a:p>
          <a:p>
            <a:pPr marL="342900" indent="-342900">
              <a:buClr>
                <a:schemeClr val="accent3">
                  <a:lumMod val="60000"/>
                  <a:lumOff val="40000"/>
                </a:schemeClr>
              </a:buClr>
              <a:buFont typeface="+mj-lt"/>
              <a:buAutoNum type="arabicPeriod"/>
            </a:pPr>
            <a:endParaRPr lang="en-US" sz="2200" dirty="0" smtClean="0"/>
          </a:p>
          <a:p>
            <a:pPr marL="342900" indent="-342900">
              <a:buClr>
                <a:schemeClr val="accent3">
                  <a:lumMod val="60000"/>
                  <a:lumOff val="40000"/>
                </a:schemeClr>
              </a:buClr>
              <a:buFont typeface="+mj-lt"/>
              <a:buAutoNum type="arabicPeriod"/>
            </a:pPr>
            <a:r>
              <a:rPr lang="en-US" sz="2200" dirty="0" smtClean="0"/>
              <a:t>Al. Shaft</a:t>
            </a:r>
          </a:p>
          <a:p>
            <a:pPr marL="342900" indent="-342900">
              <a:buClr>
                <a:schemeClr val="accent3">
                  <a:lumMod val="60000"/>
                  <a:lumOff val="40000"/>
                </a:schemeClr>
              </a:buClr>
              <a:buFont typeface="+mj-lt"/>
              <a:buAutoNum type="arabicPeriod"/>
            </a:pPr>
            <a:endParaRPr lang="en-US" sz="2200" dirty="0" smtClean="0"/>
          </a:p>
          <a:p>
            <a:pPr marL="342900" indent="-342900">
              <a:buClr>
                <a:schemeClr val="accent3">
                  <a:lumMod val="60000"/>
                  <a:lumOff val="40000"/>
                </a:schemeClr>
              </a:buClr>
              <a:buFont typeface="+mj-lt"/>
              <a:buAutoNum type="arabicPeriod"/>
            </a:pPr>
            <a:r>
              <a:rPr lang="en-US" sz="2200" dirty="0" smtClean="0"/>
              <a:t>Geared DC Motor</a:t>
            </a:r>
          </a:p>
          <a:p>
            <a:pPr marL="342900" indent="-342900">
              <a:buClr>
                <a:schemeClr val="accent3">
                  <a:lumMod val="60000"/>
                  <a:lumOff val="40000"/>
                </a:schemeClr>
              </a:buClr>
              <a:buFont typeface="+mj-lt"/>
              <a:buAutoNum type="arabicPeriod"/>
            </a:pPr>
            <a:endParaRPr lang="en-US" sz="2200" dirty="0" smtClean="0"/>
          </a:p>
          <a:p>
            <a:pPr marL="342900" indent="-342900">
              <a:buClr>
                <a:schemeClr val="accent3">
                  <a:lumMod val="60000"/>
                  <a:lumOff val="40000"/>
                </a:schemeClr>
              </a:buClr>
              <a:buFont typeface="+mj-lt"/>
              <a:buAutoNum type="arabicPeriod"/>
            </a:pPr>
            <a:r>
              <a:rPr lang="en-US" sz="2200" dirty="0" smtClean="0"/>
              <a:t>Castor Wheels</a:t>
            </a:r>
          </a:p>
          <a:p>
            <a:pPr marL="342900" indent="-342900">
              <a:buClr>
                <a:schemeClr val="accent3">
                  <a:lumMod val="60000"/>
                  <a:lumOff val="40000"/>
                </a:schemeClr>
              </a:buClr>
              <a:buFont typeface="+mj-lt"/>
              <a:buAutoNum type="arabicPeriod"/>
            </a:pPr>
            <a:endParaRPr lang="en-US" sz="2200" dirty="0" smtClean="0"/>
          </a:p>
          <a:p>
            <a:pPr marL="342900" indent="-342900">
              <a:buClr>
                <a:schemeClr val="accent3">
                  <a:lumMod val="60000"/>
                  <a:lumOff val="40000"/>
                </a:schemeClr>
              </a:buClr>
              <a:buFont typeface="+mj-lt"/>
              <a:buAutoNum type="arabicPeriod"/>
            </a:pPr>
            <a:r>
              <a:rPr lang="en-US" sz="2200" dirty="0" smtClean="0"/>
              <a:t>Al. Housing</a:t>
            </a:r>
          </a:p>
          <a:p>
            <a:pPr marL="342900" indent="-342900">
              <a:buClr>
                <a:schemeClr val="accent3">
                  <a:lumMod val="60000"/>
                  <a:lumOff val="40000"/>
                </a:schemeClr>
              </a:buClr>
              <a:buFont typeface="+mj-lt"/>
              <a:buAutoNum type="arabicPeriod"/>
            </a:pPr>
            <a:endParaRPr lang="en-US" sz="2200" dirty="0"/>
          </a:p>
          <a:p>
            <a:pPr marL="342900" indent="-342900">
              <a:buClr>
                <a:schemeClr val="accent3">
                  <a:lumMod val="60000"/>
                  <a:lumOff val="40000"/>
                </a:schemeClr>
              </a:buClr>
              <a:buFont typeface="+mj-lt"/>
              <a:buAutoNum type="arabicPeriod"/>
            </a:pPr>
            <a:r>
              <a:rPr lang="en-US" sz="2200" dirty="0" smtClean="0"/>
              <a:t>Camera</a:t>
            </a:r>
          </a:p>
          <a:p>
            <a:pPr marL="342900" indent="-342900">
              <a:buClr>
                <a:schemeClr val="accent3">
                  <a:lumMod val="60000"/>
                  <a:lumOff val="40000"/>
                </a:schemeClr>
              </a:buClr>
              <a:buFont typeface="+mj-lt"/>
              <a:buAutoNum type="arabicPeriod"/>
            </a:pPr>
            <a:endParaRPr lang="en-US" dirty="0"/>
          </a:p>
        </p:txBody>
      </p:sp>
    </p:spTree>
    <p:extLst>
      <p:ext uri="{BB962C8B-B14F-4D97-AF65-F5344CB8AC3E}">
        <p14:creationId xmlns="" xmlns:p14="http://schemas.microsoft.com/office/powerpoint/2010/main" val="1957206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75A8D"/>
                </a:solidFill>
              </a:rPr>
              <a:t>Interactions</a:t>
            </a:r>
            <a:endParaRPr lang="en-US" dirty="0">
              <a:solidFill>
                <a:srgbClr val="475A8D"/>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t>King </a:t>
            </a:r>
            <a:r>
              <a:rPr lang="en-US" b="1" dirty="0"/>
              <a:t>Climber’s Response to Human </a:t>
            </a:r>
            <a:r>
              <a:rPr lang="en-US" b="1" dirty="0" smtClean="0"/>
              <a:t>Command</a:t>
            </a:r>
            <a:r>
              <a:rPr lang="en-US" dirty="0" smtClean="0"/>
              <a:t>:</a:t>
            </a:r>
          </a:p>
          <a:p>
            <a:pPr marL="82296" indent="0">
              <a:buNone/>
            </a:pPr>
            <a:endParaRPr lang="en-US" dirty="0" smtClean="0"/>
          </a:p>
          <a:p>
            <a:pPr marL="596646" lvl="0" indent="-514350">
              <a:buClr>
                <a:schemeClr val="accent3">
                  <a:lumMod val="60000"/>
                  <a:lumOff val="40000"/>
                </a:schemeClr>
              </a:buClr>
              <a:buFont typeface="+mj-lt"/>
              <a:buAutoNum type="arabicPeriod"/>
            </a:pPr>
            <a:r>
              <a:rPr lang="en-US" dirty="0"/>
              <a:t>Establish all Connections. </a:t>
            </a:r>
          </a:p>
          <a:p>
            <a:pPr marL="596646" lvl="0" indent="-514350">
              <a:buClr>
                <a:schemeClr val="accent3">
                  <a:lumMod val="60000"/>
                  <a:lumOff val="40000"/>
                </a:schemeClr>
              </a:buClr>
              <a:buFont typeface="+mj-lt"/>
              <a:buAutoNum type="arabicPeriod"/>
            </a:pPr>
            <a:r>
              <a:rPr lang="en-US" dirty="0" smtClean="0"/>
              <a:t>User </a:t>
            </a:r>
            <a:r>
              <a:rPr lang="en-US" dirty="0"/>
              <a:t>Presses “Climb up” Button. </a:t>
            </a:r>
          </a:p>
          <a:p>
            <a:pPr marL="596646" lvl="0" indent="-514350">
              <a:buClr>
                <a:schemeClr val="accent3">
                  <a:lumMod val="60000"/>
                  <a:lumOff val="40000"/>
                </a:schemeClr>
              </a:buClr>
              <a:buFont typeface="+mj-lt"/>
              <a:buAutoNum type="arabicPeriod"/>
            </a:pPr>
            <a:r>
              <a:rPr lang="en-US" dirty="0" smtClean="0"/>
              <a:t>Ascension</a:t>
            </a:r>
            <a:r>
              <a:rPr lang="en-US" dirty="0"/>
              <a:t>. </a:t>
            </a:r>
            <a:endParaRPr lang="en-US" dirty="0" smtClean="0"/>
          </a:p>
          <a:p>
            <a:pPr marL="596646" lvl="0" indent="-514350">
              <a:buClr>
                <a:schemeClr val="accent3">
                  <a:lumMod val="60000"/>
                  <a:lumOff val="40000"/>
                </a:schemeClr>
              </a:buClr>
              <a:buFont typeface="+mj-lt"/>
              <a:buAutoNum type="arabicPeriod"/>
            </a:pPr>
            <a:r>
              <a:rPr lang="en-US" dirty="0" smtClean="0"/>
              <a:t>Fruits of our Labor</a:t>
            </a:r>
            <a:endParaRPr lang="en-US" dirty="0"/>
          </a:p>
          <a:p>
            <a:pPr marL="596646" lvl="0" indent="-514350">
              <a:buClr>
                <a:schemeClr val="accent3">
                  <a:lumMod val="60000"/>
                  <a:lumOff val="40000"/>
                </a:schemeClr>
              </a:buClr>
              <a:buFont typeface="+mj-lt"/>
              <a:buAutoNum type="arabicPeriod"/>
            </a:pPr>
            <a:r>
              <a:rPr lang="en-US" dirty="0" smtClean="0"/>
              <a:t>Cutting </a:t>
            </a:r>
            <a:r>
              <a:rPr lang="en-US" dirty="0"/>
              <a:t>the Fruit. </a:t>
            </a:r>
          </a:p>
          <a:p>
            <a:pPr marL="596646" lvl="0" indent="-514350">
              <a:buClr>
                <a:schemeClr val="accent3">
                  <a:lumMod val="60000"/>
                  <a:lumOff val="40000"/>
                </a:schemeClr>
              </a:buClr>
              <a:buFont typeface="+mj-lt"/>
              <a:buAutoNum type="arabicPeriod"/>
            </a:pPr>
            <a:r>
              <a:rPr lang="en-US" dirty="0" smtClean="0"/>
              <a:t>Descent</a:t>
            </a:r>
            <a:r>
              <a:rPr lang="en-US" dirty="0"/>
              <a:t>. </a:t>
            </a:r>
          </a:p>
          <a:p>
            <a:pPr marL="596646" lvl="0" indent="-514350">
              <a:buClr>
                <a:schemeClr val="accent3">
                  <a:lumMod val="60000"/>
                  <a:lumOff val="40000"/>
                </a:schemeClr>
              </a:buClr>
              <a:buFont typeface="+mj-lt"/>
              <a:buAutoNum type="arabicPeriod"/>
            </a:pPr>
            <a:r>
              <a:rPr lang="en-US" dirty="0" smtClean="0"/>
              <a:t>Turn </a:t>
            </a:r>
            <a:r>
              <a:rPr lang="en-US" dirty="0"/>
              <a:t>off Power. </a:t>
            </a:r>
          </a:p>
          <a:p>
            <a:pPr marL="596646" lvl="0" indent="-514350">
              <a:buClr>
                <a:schemeClr val="accent3">
                  <a:lumMod val="60000"/>
                  <a:lumOff val="40000"/>
                </a:schemeClr>
              </a:buClr>
              <a:buFont typeface="+mj-lt"/>
              <a:buAutoNum type="arabicPeriod"/>
            </a:pPr>
            <a:r>
              <a:rPr lang="en-US" dirty="0" smtClean="0"/>
              <a:t>Detach </a:t>
            </a:r>
            <a:r>
              <a:rPr lang="en-US" dirty="0"/>
              <a:t>King Climber. </a:t>
            </a:r>
            <a:endParaRPr lang="en-US" dirty="0" smtClean="0"/>
          </a:p>
          <a:p>
            <a:pPr marL="596646" lvl="0" indent="-514350">
              <a:buClr>
                <a:schemeClr val="accent3">
                  <a:lumMod val="60000"/>
                  <a:lumOff val="40000"/>
                </a:schemeClr>
              </a:buClr>
              <a:buFont typeface="+mj-lt"/>
              <a:buAutoNum type="arabicPeriod"/>
            </a:pPr>
            <a:endParaRPr lang="en-US" dirty="0"/>
          </a:p>
          <a:p>
            <a:pPr marL="82296" indent="0">
              <a:buNone/>
            </a:pPr>
            <a:endParaRPr lang="en-US" dirty="0"/>
          </a:p>
        </p:txBody>
      </p:sp>
    </p:spTree>
    <p:extLst>
      <p:ext uri="{BB962C8B-B14F-4D97-AF65-F5344CB8AC3E}">
        <p14:creationId xmlns="" xmlns:p14="http://schemas.microsoft.com/office/powerpoint/2010/main" val="4122010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75A8D"/>
                </a:solidFill>
              </a:rPr>
              <a:t>Tool Selection</a:t>
            </a:r>
            <a:endParaRPr lang="en-US" dirty="0">
              <a:solidFill>
                <a:srgbClr val="475A8D"/>
              </a:solidFill>
            </a:endParaRPr>
          </a:p>
        </p:txBody>
      </p:sp>
      <p:sp>
        <p:nvSpPr>
          <p:cNvPr id="3" name="Content Placeholder 2"/>
          <p:cNvSpPr>
            <a:spLocks noGrp="1"/>
          </p:cNvSpPr>
          <p:nvPr>
            <p:ph idx="1"/>
          </p:nvPr>
        </p:nvSpPr>
        <p:spPr/>
        <p:txBody>
          <a:bodyPr/>
          <a:lstStyle/>
          <a:p>
            <a:r>
              <a:rPr lang="en-US" dirty="0" smtClean="0"/>
              <a:t>Gantt Chart</a:t>
            </a:r>
            <a:endParaRPr lang="en-US" dirty="0"/>
          </a:p>
        </p:txBody>
      </p:sp>
      <p:pic>
        <p:nvPicPr>
          <p:cNvPr id="4" name="Picture 3" descr="Good Gannt.bmp"/>
          <p:cNvPicPr>
            <a:picLocks noChangeAspect="1"/>
          </p:cNvPicPr>
          <p:nvPr/>
        </p:nvPicPr>
        <p:blipFill>
          <a:blip r:embed="rId2" cstate="print"/>
          <a:stretch>
            <a:fillRect/>
          </a:stretch>
        </p:blipFill>
        <p:spPr>
          <a:xfrm>
            <a:off x="1066800" y="1447800"/>
            <a:ext cx="7924800" cy="5029200"/>
          </a:xfrm>
          <a:prstGeom prst="rect">
            <a:avLst/>
          </a:prstGeom>
        </p:spPr>
      </p:pic>
    </p:spTree>
    <p:extLst>
      <p:ext uri="{BB962C8B-B14F-4D97-AF65-F5344CB8AC3E}">
        <p14:creationId xmlns="" xmlns:p14="http://schemas.microsoft.com/office/powerpoint/2010/main" val="325005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7368"/>
            <a:ext cx="7498080" cy="1143000"/>
          </a:xfrm>
        </p:spPr>
        <p:txBody>
          <a:bodyPr/>
          <a:lstStyle/>
          <a:p>
            <a:r>
              <a:rPr lang="en-US" dirty="0" smtClean="0">
                <a:solidFill>
                  <a:srgbClr val="475A8D"/>
                </a:solidFill>
              </a:rPr>
              <a:t>Tool Selection</a:t>
            </a:r>
            <a:endParaRPr lang="en-US" dirty="0">
              <a:solidFill>
                <a:srgbClr val="475A8D"/>
              </a:solidFill>
            </a:endParaRPr>
          </a:p>
        </p:txBody>
      </p:sp>
      <p:sp>
        <p:nvSpPr>
          <p:cNvPr id="3" name="Content Placeholder 2"/>
          <p:cNvSpPr>
            <a:spLocks noGrp="1"/>
          </p:cNvSpPr>
          <p:nvPr>
            <p:ph idx="1"/>
          </p:nvPr>
        </p:nvSpPr>
        <p:spPr>
          <a:xfrm>
            <a:off x="1435608" y="1068403"/>
            <a:ext cx="7498080" cy="4800600"/>
          </a:xfrm>
        </p:spPr>
        <p:txBody>
          <a:bodyPr/>
          <a:lstStyle/>
          <a:p>
            <a:r>
              <a:rPr lang="en-US" dirty="0" smtClean="0"/>
              <a:t>Parts and Assembly</a:t>
            </a:r>
            <a:endParaRPr lang="en-US" dirty="0"/>
          </a:p>
        </p:txBody>
      </p:sp>
      <p:graphicFrame>
        <p:nvGraphicFramePr>
          <p:cNvPr id="5" name="Table 4"/>
          <p:cNvGraphicFramePr>
            <a:graphicFrameLocks noGrp="1"/>
          </p:cNvGraphicFramePr>
          <p:nvPr/>
        </p:nvGraphicFramePr>
        <p:xfrm>
          <a:off x="1973248" y="1847088"/>
          <a:ext cx="6096000" cy="4399280"/>
        </p:xfrm>
        <a:graphic>
          <a:graphicData uri="http://schemas.openxmlformats.org/drawingml/2006/table">
            <a:tbl>
              <a:tblPr firstRow="1" bandRow="1">
                <a:tableStyleId>{5C22544A-7EE6-4342-B048-85BDC9FD1C3A}</a:tableStyleId>
              </a:tblPr>
              <a:tblGrid>
                <a:gridCol w="3048000"/>
                <a:gridCol w="3048000"/>
              </a:tblGrid>
              <a:tr h="0">
                <a:tc>
                  <a:txBody>
                    <a:bodyPr/>
                    <a:lstStyle/>
                    <a:p>
                      <a:r>
                        <a:rPr lang="en-US" dirty="0" smtClean="0"/>
                        <a:t>Part</a:t>
                      </a:r>
                      <a:endParaRPr lang="en-US" dirty="0"/>
                    </a:p>
                  </a:txBody>
                  <a:tcPr/>
                </a:tc>
                <a:tc>
                  <a:txBody>
                    <a:bodyPr/>
                    <a:lstStyle/>
                    <a:p>
                      <a:r>
                        <a:rPr lang="en-US" dirty="0" smtClean="0"/>
                        <a:t>Testing Process</a:t>
                      </a:r>
                      <a:endParaRPr lang="en-US" dirty="0"/>
                    </a:p>
                  </a:txBody>
                  <a:tcPr/>
                </a:tc>
              </a:tr>
              <a:tr h="370840">
                <a:tc>
                  <a:txBody>
                    <a:bodyPr/>
                    <a:lstStyle/>
                    <a:p>
                      <a:r>
                        <a:rPr lang="en-US" dirty="0" smtClean="0"/>
                        <a:t>Actuators</a:t>
                      </a:r>
                      <a:endParaRPr lang="en-US" dirty="0"/>
                    </a:p>
                  </a:txBody>
                  <a:tcPr/>
                </a:tc>
                <a:tc>
                  <a:txBody>
                    <a:bodyPr/>
                    <a:lstStyle/>
                    <a:p>
                      <a:r>
                        <a:rPr lang="en-US" dirty="0" smtClean="0"/>
                        <a:t>Brought to electrical lab and connected</a:t>
                      </a:r>
                      <a:r>
                        <a:rPr lang="en-US" baseline="0" dirty="0" smtClean="0"/>
                        <a:t> to a variable power source to verify proper functionality</a:t>
                      </a:r>
                      <a:endParaRPr lang="en-US" dirty="0"/>
                    </a:p>
                  </a:txBody>
                  <a:tcPr/>
                </a:tc>
              </a:tr>
              <a:tr h="370840">
                <a:tc>
                  <a:txBody>
                    <a:bodyPr/>
                    <a:lstStyle/>
                    <a:p>
                      <a:r>
                        <a:rPr lang="en-US" dirty="0" smtClean="0"/>
                        <a:t>Frame</a:t>
                      </a:r>
                      <a:endParaRPr lang="en-US" dirty="0"/>
                    </a:p>
                  </a:txBody>
                  <a:tcPr/>
                </a:tc>
                <a:tc>
                  <a:txBody>
                    <a:bodyPr/>
                    <a:lstStyle/>
                    <a:p>
                      <a:r>
                        <a:rPr lang="en-US" dirty="0" smtClean="0"/>
                        <a:t>Performed the proper stress calculations and verified material properties</a:t>
                      </a:r>
                      <a:endParaRPr lang="en-US" dirty="0"/>
                    </a:p>
                  </a:txBody>
                  <a:tcPr/>
                </a:tc>
              </a:tr>
              <a:tr h="370840">
                <a:tc>
                  <a:txBody>
                    <a:bodyPr/>
                    <a:lstStyle/>
                    <a:p>
                      <a:r>
                        <a:rPr lang="en-US" dirty="0" smtClean="0"/>
                        <a:t>Circular Cutting Track</a:t>
                      </a:r>
                      <a:endParaRPr lang="en-US" dirty="0"/>
                    </a:p>
                  </a:txBody>
                  <a:tcPr/>
                </a:tc>
                <a:tc>
                  <a:txBody>
                    <a:bodyPr/>
                    <a:lstStyle/>
                    <a:p>
                      <a:r>
                        <a:rPr lang="en-US" dirty="0" smtClean="0"/>
                        <a:t>N/A</a:t>
                      </a:r>
                      <a:endParaRPr lang="en-US" dirty="0"/>
                    </a:p>
                  </a:txBody>
                  <a:tcPr/>
                </a:tc>
              </a:tr>
              <a:tr h="370840">
                <a:tc>
                  <a:txBody>
                    <a:bodyPr/>
                    <a:lstStyle/>
                    <a:p>
                      <a:r>
                        <a:rPr lang="en-US" dirty="0" smtClean="0"/>
                        <a:t>Microcontrollers</a:t>
                      </a:r>
                      <a:endParaRPr lang="en-US" dirty="0"/>
                    </a:p>
                  </a:txBody>
                  <a:tcPr/>
                </a:tc>
                <a:tc>
                  <a:txBody>
                    <a:bodyPr/>
                    <a:lstStyle/>
                    <a:p>
                      <a:r>
                        <a:rPr lang="en-US" dirty="0" smtClean="0"/>
                        <a:t>Created</a:t>
                      </a:r>
                      <a:r>
                        <a:rPr lang="en-US" baseline="0" dirty="0" smtClean="0"/>
                        <a:t> circuit schematics and wiring diagrams with assistance from Dr. </a:t>
                      </a:r>
                      <a:r>
                        <a:rPr lang="en-US" baseline="0" dirty="0" smtClean="0"/>
                        <a:t> </a:t>
                      </a:r>
                      <a:r>
                        <a:rPr lang="en-US" baseline="0" dirty="0" err="1" smtClean="0"/>
                        <a:t>Chuy</a:t>
                      </a:r>
                      <a:r>
                        <a:rPr lang="en-US" baseline="0" dirty="0" smtClean="0"/>
                        <a:t> </a:t>
                      </a:r>
                      <a:r>
                        <a:rPr lang="en-US" baseline="0" dirty="0" smtClean="0"/>
                        <a:t>in ME mechatronics lab</a:t>
                      </a:r>
                      <a:endParaRPr lang="en-US" dirty="0"/>
                    </a:p>
                  </a:txBody>
                  <a:tcPr/>
                </a:tc>
              </a:tr>
              <a:tr h="370840">
                <a:tc>
                  <a:txBody>
                    <a:bodyPr/>
                    <a:lstStyle/>
                    <a:p>
                      <a:r>
                        <a:rPr lang="en-US" dirty="0" smtClean="0"/>
                        <a:t>Cutting</a:t>
                      </a:r>
                      <a:r>
                        <a:rPr lang="en-US" baseline="0" dirty="0" smtClean="0"/>
                        <a:t> Mechanism</a:t>
                      </a:r>
                      <a:endParaRPr lang="en-US" dirty="0"/>
                    </a:p>
                  </a:txBody>
                  <a:tcPr/>
                </a:tc>
                <a:tc>
                  <a:txBody>
                    <a:bodyPr/>
                    <a:lstStyle/>
                    <a:p>
                      <a:r>
                        <a:rPr lang="en-US" dirty="0" smtClean="0"/>
                        <a:t>N/A</a:t>
                      </a:r>
                      <a:endParaRPr lang="en-US" dirty="0"/>
                    </a:p>
                  </a:txBody>
                  <a:tcPr/>
                </a:tc>
              </a:tr>
            </a:tbl>
          </a:graphicData>
        </a:graphic>
      </p:graphicFrame>
    </p:spTree>
    <p:extLst>
      <p:ext uri="{BB962C8B-B14F-4D97-AF65-F5344CB8AC3E}">
        <p14:creationId xmlns="" xmlns:p14="http://schemas.microsoft.com/office/powerpoint/2010/main" val="2764124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Obstacles Encountered</a:t>
            </a:r>
            <a:endParaRPr lang="en-US" dirty="0"/>
          </a:p>
        </p:txBody>
      </p:sp>
      <p:sp>
        <p:nvSpPr>
          <p:cNvPr id="3" name="Content Placeholder 2"/>
          <p:cNvSpPr>
            <a:spLocks noGrp="1"/>
          </p:cNvSpPr>
          <p:nvPr>
            <p:ph idx="1"/>
          </p:nvPr>
        </p:nvSpPr>
        <p:spPr/>
        <p:txBody>
          <a:bodyPr>
            <a:normAutofit/>
          </a:bodyPr>
          <a:lstStyle/>
          <a:p>
            <a:r>
              <a:rPr lang="en-US" dirty="0" err="1" smtClean="0"/>
              <a:t>Kottler</a:t>
            </a:r>
            <a:r>
              <a:rPr lang="en-US" dirty="0" smtClean="0"/>
              <a:t> Metal Company</a:t>
            </a:r>
          </a:p>
          <a:p>
            <a:pPr lvl="1"/>
            <a:r>
              <a:rPr lang="en-US" dirty="0" smtClean="0"/>
              <a:t>Only company to do H track bending</a:t>
            </a:r>
          </a:p>
          <a:p>
            <a:pPr lvl="1"/>
            <a:r>
              <a:rPr lang="en-US" dirty="0" smtClean="0"/>
              <a:t>Multiply attempts to contact with little response</a:t>
            </a:r>
          </a:p>
          <a:p>
            <a:pPr lvl="1"/>
            <a:r>
              <a:rPr lang="en-US" dirty="0" smtClean="0"/>
              <a:t>Failure to give us a solid quote and timeline required us to </a:t>
            </a:r>
            <a:r>
              <a:rPr lang="en-US" dirty="0" smtClean="0"/>
              <a:t>use </a:t>
            </a:r>
            <a:r>
              <a:rPr lang="en-US" dirty="0" smtClean="0"/>
              <a:t>alternative method</a:t>
            </a:r>
          </a:p>
          <a:p>
            <a:r>
              <a:rPr lang="en-US" dirty="0" smtClean="0"/>
              <a:t>College of Engineering Machine Shop</a:t>
            </a:r>
          </a:p>
          <a:p>
            <a:pPr lvl="1"/>
            <a:r>
              <a:rPr lang="en-US" dirty="0" smtClean="0"/>
              <a:t>Completed work correctly but always 1-2 weeks after </a:t>
            </a:r>
            <a:r>
              <a:rPr lang="en-US" dirty="0" smtClean="0"/>
              <a:t>expected completion </a:t>
            </a:r>
            <a:r>
              <a:rPr lang="en-US" dirty="0" smtClean="0"/>
              <a:t>date</a:t>
            </a:r>
          </a:p>
          <a:p>
            <a:pPr lvl="1"/>
            <a:endParaRPr lang="en-US" dirty="0"/>
          </a:p>
        </p:txBody>
      </p:sp>
    </p:spTree>
    <p:extLst>
      <p:ext uri="{BB962C8B-B14F-4D97-AF65-F5344CB8AC3E}">
        <p14:creationId xmlns:p14="http://schemas.microsoft.com/office/powerpoint/2010/main" xmlns="" val="4140989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lstStyle/>
          <a:p>
            <a:r>
              <a:rPr lang="en-US" dirty="0" smtClean="0"/>
              <a:t>Internal Obstacles Encountered</a:t>
            </a:r>
            <a:endParaRPr lang="en-US" dirty="0"/>
          </a:p>
        </p:txBody>
      </p:sp>
      <p:sp>
        <p:nvSpPr>
          <p:cNvPr id="3" name="Content Placeholder 2"/>
          <p:cNvSpPr>
            <a:spLocks noGrp="1"/>
          </p:cNvSpPr>
          <p:nvPr>
            <p:ph idx="1"/>
          </p:nvPr>
        </p:nvSpPr>
        <p:spPr>
          <a:xfrm>
            <a:off x="1435608" y="1143000"/>
            <a:ext cx="7498080" cy="5410200"/>
          </a:xfrm>
        </p:spPr>
        <p:txBody>
          <a:bodyPr>
            <a:normAutofit/>
          </a:bodyPr>
          <a:lstStyle/>
          <a:p>
            <a:r>
              <a:rPr lang="en-US" dirty="0" smtClean="0"/>
              <a:t>Gap in knowledge</a:t>
            </a:r>
          </a:p>
          <a:p>
            <a:pPr lvl="1"/>
            <a:r>
              <a:rPr lang="en-US" dirty="0" smtClean="0"/>
              <a:t>3 </a:t>
            </a:r>
            <a:r>
              <a:rPr lang="en-US" dirty="0" smtClean="0"/>
              <a:t>ME team members, responsible for design </a:t>
            </a:r>
            <a:r>
              <a:rPr lang="en-US" dirty="0" smtClean="0"/>
              <a:t>analysis, construction, materials research  </a:t>
            </a:r>
          </a:p>
          <a:p>
            <a:pPr lvl="1"/>
            <a:r>
              <a:rPr lang="en-US" dirty="0" smtClean="0"/>
              <a:t>3 </a:t>
            </a:r>
            <a:r>
              <a:rPr lang="en-US" dirty="0" smtClean="0"/>
              <a:t>IE team members, responsible for budgeting</a:t>
            </a:r>
            <a:r>
              <a:rPr lang="en-US" dirty="0" smtClean="0"/>
              <a:t>, work flow, process analysis</a:t>
            </a:r>
          </a:p>
          <a:p>
            <a:pPr lvl="1"/>
            <a:r>
              <a:rPr lang="en-US" dirty="0" smtClean="0"/>
              <a:t>Electrical expertise is comprised of EE intro classes and one class in mechatronics</a:t>
            </a:r>
          </a:p>
          <a:p>
            <a:pPr lvl="1"/>
            <a:r>
              <a:rPr lang="en-US" dirty="0" smtClean="0"/>
              <a:t>Underestimated the scale and complexity of the electronics from the project start </a:t>
            </a:r>
            <a:endParaRPr lang="en-US" dirty="0"/>
          </a:p>
        </p:txBody>
      </p:sp>
    </p:spTree>
    <p:extLst>
      <p:ext uri="{BB962C8B-B14F-4D97-AF65-F5344CB8AC3E}">
        <p14:creationId xmlns:p14="http://schemas.microsoft.com/office/powerpoint/2010/main" xmlns="" val="39009902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200</TotalTime>
  <Words>634</Words>
  <Application>Microsoft Office PowerPoint</Application>
  <PresentationFormat>On-screen Show (4:3)</PresentationFormat>
  <Paragraphs>147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Semi Autonomous Palm Pruner </vt:lpstr>
      <vt:lpstr>Introduction</vt:lpstr>
      <vt:lpstr>King Climber Design</vt:lpstr>
      <vt:lpstr>King Climber Cutting Design</vt:lpstr>
      <vt:lpstr>Interactions</vt:lpstr>
      <vt:lpstr>Tool Selection</vt:lpstr>
      <vt:lpstr>Tool Selection</vt:lpstr>
      <vt:lpstr>External Obstacles Encountered</vt:lpstr>
      <vt:lpstr>Internal Obstacles Encountered</vt:lpstr>
      <vt:lpstr>Electrical Obstacles Encountered</vt:lpstr>
      <vt:lpstr>Slide 11</vt:lpstr>
      <vt:lpstr>Cost Analysis</vt:lpstr>
      <vt:lpstr>Cost Analysis</vt:lpstr>
      <vt:lpstr>Cost Analysis</vt:lpstr>
      <vt:lpstr>Assumptions</vt:lpstr>
      <vt:lpstr>Final Stages</vt:lpstr>
      <vt:lpstr>Questions?</vt:lpstr>
    </vt:vector>
  </TitlesOfParts>
  <Company>FSU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Juan Rojas</dc:creator>
  <cp:lastModifiedBy>wtc</cp:lastModifiedBy>
  <cp:revision>23</cp:revision>
  <dcterms:created xsi:type="dcterms:W3CDTF">2012-03-26T16:20:42Z</dcterms:created>
  <dcterms:modified xsi:type="dcterms:W3CDTF">2012-03-29T04:29:57Z</dcterms:modified>
</cp:coreProperties>
</file>