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6" r:id="rId2"/>
    <p:sldId id="270" r:id="rId3"/>
    <p:sldId id="260" r:id="rId4"/>
    <p:sldId id="261" r:id="rId5"/>
    <p:sldId id="262" r:id="rId6"/>
    <p:sldId id="266" r:id="rId7"/>
    <p:sldId id="257" r:id="rId8"/>
    <p:sldId id="271" r:id="rId9"/>
    <p:sldId id="258" r:id="rId10"/>
    <p:sldId id="264" r:id="rId11"/>
    <p:sldId id="267" r:id="rId12"/>
    <p:sldId id="263" r:id="rId13"/>
    <p:sldId id="269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6358C-3B03-4AAC-91DF-5ED87A28ED44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3DF106-40DC-4FE5-99E9-461095DA40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D64F72-C800-46C8-AE8C-1621AFEF32EC}" type="datetime1">
              <a:rPr lang="en-US" smtClean="0"/>
              <a:pPr/>
              <a:t>2/14/2012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B62EE0-D23B-4157-A2EF-790A75FF09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BFCC50-45B0-404D-87D6-D6659A833F1F}" type="datetime1">
              <a:rPr lang="en-US" smtClean="0"/>
              <a:pPr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B62EE0-D23B-4157-A2EF-790A75FF09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FCD6DC-85F4-4FA6-AECD-39E9219A3E9A}" type="datetime1">
              <a:rPr lang="en-US" smtClean="0"/>
              <a:pPr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B62EE0-D23B-4157-A2EF-790A75FF09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75D2B9-C1B5-449C-A938-E190DDF6D83C}" type="datetime1">
              <a:rPr lang="en-US" smtClean="0"/>
              <a:pPr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B62EE0-D23B-4157-A2EF-790A75FF09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C65D38-C502-4171-BA3C-38227E5916F7}" type="datetime1">
              <a:rPr lang="en-US" smtClean="0"/>
              <a:pPr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B62EE0-D23B-4157-A2EF-790A75FF09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251EB-8195-4558-9C67-4C0DA08EDDD3}" type="datetime1">
              <a:rPr lang="en-US" smtClean="0"/>
              <a:pPr/>
              <a:t>2/14/2012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B62EE0-D23B-4157-A2EF-790A75FF09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7A3DC3-DA0B-473A-A5A0-6F8DDB021D98}" type="datetime1">
              <a:rPr lang="en-US" smtClean="0"/>
              <a:pPr/>
              <a:t>2/14/2012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B62EE0-D23B-4157-A2EF-790A75FF09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59B909-6712-4887-AE2D-6D2C7955E105}" type="datetime1">
              <a:rPr lang="en-US" smtClean="0"/>
              <a:pPr/>
              <a:t>2/14/2012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B62EE0-D23B-4157-A2EF-790A75FF09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6A415F-FD86-48FE-81C3-8B6219388F47}" type="datetime1">
              <a:rPr lang="en-US" smtClean="0"/>
              <a:pPr/>
              <a:t>2/14/2012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B62EE0-D23B-4157-A2EF-790A75FF09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D50496-9D3A-45F2-8B00-476A2D54DBD4}" type="datetime1">
              <a:rPr lang="en-US" smtClean="0"/>
              <a:pPr/>
              <a:t>2/14/2012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B62EE0-D23B-4157-A2EF-790A75FF09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B2081E-3BB7-4AB0-8B35-110AC772B34C}" type="datetime1">
              <a:rPr lang="en-US" smtClean="0"/>
              <a:pPr/>
              <a:t>2/14/2012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B62EE0-D23B-4157-A2EF-790A75FF09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A073B5C-0EC8-4991-8413-A8AF0F1058B9}" type="datetime1">
              <a:rPr lang="en-US" smtClean="0"/>
              <a:pPr/>
              <a:t>2/14/2012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9B62EE0-D23B-4157-A2EF-790A75FF09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828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Structural Dynamic Control of </a:t>
            </a:r>
            <a:r>
              <a:rPr lang="en-US" sz="3200" dirty="0" err="1" smtClean="0"/>
              <a:t>Electroactive</a:t>
            </a:r>
            <a:r>
              <a:rPr lang="en-US" sz="3200" dirty="0" smtClean="0"/>
              <a:t> Membranes for Micro Air Vehicles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l">
              <a:lnSpc>
                <a:spcPct val="170000"/>
              </a:lnSpc>
            </a:pPr>
            <a:r>
              <a:rPr lang="en-US" sz="1400" b="1" i="1" u="sng" dirty="0" smtClean="0">
                <a:solidFill>
                  <a:schemeClr val="accent1"/>
                </a:solidFill>
                <a:latin typeface="Arial Black" pitchFamily="34" charset="0"/>
              </a:rPr>
              <a:t>Group Members</a:t>
            </a:r>
            <a:r>
              <a:rPr lang="en-US" sz="1600" dirty="0" smtClean="0">
                <a:solidFill>
                  <a:schemeClr val="tx1"/>
                </a:solidFill>
                <a:latin typeface="Arial Black" pitchFamily="34" charset="0"/>
              </a:rPr>
              <a:t>                       </a:t>
            </a:r>
            <a:r>
              <a:rPr lang="en-US" sz="1400" i="1" u="sng" dirty="0" smtClean="0">
                <a:solidFill>
                  <a:schemeClr val="accent1"/>
                </a:solidFill>
                <a:latin typeface="Arial Black" pitchFamily="34" charset="0"/>
              </a:rPr>
              <a:t>Advisor</a:t>
            </a:r>
            <a:r>
              <a:rPr lang="en-US" sz="1600" dirty="0" smtClean="0">
                <a:solidFill>
                  <a:schemeClr val="tx1"/>
                </a:solidFill>
                <a:latin typeface="Arial Black" pitchFamily="34" charset="0"/>
              </a:rPr>
              <a:t>             </a:t>
            </a:r>
          </a:p>
          <a:p>
            <a:pPr algn="l">
              <a:lnSpc>
                <a:spcPct val="170000"/>
              </a:lnSpc>
            </a:pPr>
            <a:r>
              <a:rPr lang="en-US" sz="1600" dirty="0" smtClean="0">
                <a:solidFill>
                  <a:schemeClr val="tx1"/>
                </a:solidFill>
                <a:latin typeface="Arial Black" pitchFamily="34" charset="0"/>
              </a:rPr>
              <a:t>William Ehlers               </a:t>
            </a:r>
            <a:r>
              <a:rPr lang="en-US" sz="1400" dirty="0" smtClean="0">
                <a:solidFill>
                  <a:schemeClr val="tx1"/>
                </a:solidFill>
                <a:latin typeface="Arial Black" pitchFamily="34" charset="0"/>
              </a:rPr>
              <a:t>Dr. William Oates</a:t>
            </a:r>
          </a:p>
          <a:p>
            <a:pPr algn="l">
              <a:lnSpc>
                <a:spcPct val="170000"/>
              </a:lnSpc>
            </a:pPr>
            <a:r>
              <a:rPr lang="en-US" sz="1600" dirty="0" smtClean="0">
                <a:solidFill>
                  <a:schemeClr val="tx1"/>
                </a:solidFill>
                <a:latin typeface="Arial Black" pitchFamily="34" charset="0"/>
              </a:rPr>
              <a:t>Daryl </a:t>
            </a:r>
            <a:r>
              <a:rPr lang="en-US" sz="1600" dirty="0" err="1" smtClean="0">
                <a:solidFill>
                  <a:schemeClr val="tx1"/>
                </a:solidFill>
                <a:latin typeface="Arial Black" pitchFamily="34" charset="0"/>
              </a:rPr>
              <a:t>Montooth</a:t>
            </a:r>
            <a:r>
              <a:rPr lang="en-US" sz="1600" dirty="0" smtClean="0">
                <a:solidFill>
                  <a:schemeClr val="tx1"/>
                </a:solidFill>
                <a:latin typeface="Arial Black" pitchFamily="34" charset="0"/>
              </a:rPr>
              <a:t>                      </a:t>
            </a:r>
            <a:r>
              <a:rPr lang="en-US" sz="1400" i="1" u="sng" dirty="0" smtClean="0">
                <a:solidFill>
                  <a:schemeClr val="accent1"/>
                </a:solidFill>
                <a:latin typeface="Arial Black" pitchFamily="34" charset="0"/>
              </a:rPr>
              <a:t>Client</a:t>
            </a:r>
            <a:endParaRPr lang="en-US" sz="1400" i="1" dirty="0" smtClean="0">
              <a:solidFill>
                <a:schemeClr val="accent1"/>
              </a:solidFill>
              <a:latin typeface="Arial Black" pitchFamily="34" charset="0"/>
            </a:endParaRPr>
          </a:p>
          <a:p>
            <a:pPr algn="l">
              <a:lnSpc>
                <a:spcPct val="170000"/>
              </a:lnSpc>
            </a:pPr>
            <a:r>
              <a:rPr lang="en-US" sz="1600" dirty="0" err="1" smtClean="0">
                <a:solidFill>
                  <a:schemeClr val="tx1"/>
                </a:solidFill>
                <a:latin typeface="Arial Black" pitchFamily="34" charset="0"/>
              </a:rPr>
              <a:t>Redan</a:t>
            </a:r>
            <a:r>
              <a:rPr lang="en-US" sz="1600" dirty="0" smtClean="0">
                <a:solidFill>
                  <a:schemeClr val="tx1"/>
                </a:solidFill>
                <a:latin typeface="Arial Black" pitchFamily="34" charset="0"/>
              </a:rPr>
              <a:t> Reyes                 </a:t>
            </a:r>
            <a:r>
              <a:rPr lang="en-US" sz="1400" dirty="0" smtClean="0">
                <a:solidFill>
                  <a:schemeClr val="tx1"/>
                </a:solidFill>
                <a:latin typeface="Arial Black" pitchFamily="34" charset="0"/>
              </a:rPr>
              <a:t>Dr. Ben Dickinson</a:t>
            </a:r>
          </a:p>
          <a:p>
            <a:pPr algn="l">
              <a:lnSpc>
                <a:spcPct val="170000"/>
              </a:lnSpc>
            </a:pPr>
            <a:r>
              <a:rPr lang="en-US" sz="1600" dirty="0" smtClean="0">
                <a:solidFill>
                  <a:schemeClr val="tx1"/>
                </a:solidFill>
                <a:latin typeface="Arial Black" pitchFamily="34" charset="0"/>
              </a:rPr>
              <a:t>Manuel Santos                      </a:t>
            </a:r>
            <a:r>
              <a:rPr lang="en-US" sz="1400" i="1" u="sng" dirty="0" smtClean="0">
                <a:solidFill>
                  <a:schemeClr val="accent1"/>
                </a:solidFill>
                <a:latin typeface="Arial Black" pitchFamily="34" charset="0"/>
              </a:rPr>
              <a:t>Sponsor</a:t>
            </a:r>
          </a:p>
          <a:p>
            <a:pPr algn="l">
              <a:lnSpc>
                <a:spcPct val="170000"/>
              </a:lnSpc>
            </a:pPr>
            <a:r>
              <a:rPr lang="en-US" sz="1600" dirty="0" smtClean="0">
                <a:solidFill>
                  <a:schemeClr val="tx1"/>
                </a:solidFill>
                <a:latin typeface="Arial Black" pitchFamily="34" charset="0"/>
              </a:rPr>
              <a:t>                                     </a:t>
            </a:r>
            <a:r>
              <a:rPr lang="en-US" sz="1400" dirty="0" smtClean="0">
                <a:solidFill>
                  <a:schemeClr val="tx1"/>
                </a:solidFill>
                <a:latin typeface="Arial Black" pitchFamily="34" charset="0"/>
              </a:rPr>
              <a:t>Eglin Air Force Base</a:t>
            </a:r>
            <a:endParaRPr lang="en-US" sz="1400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3810000"/>
            <a:ext cx="214312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057400"/>
            <a:ext cx="28575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83880" cy="1051560"/>
          </a:xfrm>
        </p:spPr>
        <p:txBody>
          <a:bodyPr/>
          <a:lstStyle/>
          <a:p>
            <a:r>
              <a:rPr lang="en-US" dirty="0" smtClean="0"/>
              <a:t>Bench Top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8183880" cy="4187952"/>
          </a:xfrm>
        </p:spPr>
        <p:txBody>
          <a:bodyPr>
            <a:normAutofit/>
          </a:bodyPr>
          <a:lstStyle/>
          <a:p>
            <a:r>
              <a:rPr lang="en-US" dirty="0" smtClean="0"/>
              <a:t>Nylon Base</a:t>
            </a:r>
          </a:p>
          <a:p>
            <a:pPr lvl="1"/>
            <a:r>
              <a:rPr lang="en-US" dirty="0" smtClean="0"/>
              <a:t>Not electrically conductive</a:t>
            </a:r>
          </a:p>
          <a:p>
            <a:pPr lvl="1"/>
            <a:r>
              <a:rPr lang="en-US" dirty="0" smtClean="0"/>
              <a:t>Secured to shaker</a:t>
            </a:r>
          </a:p>
          <a:p>
            <a:endParaRPr lang="en-US" dirty="0" smtClean="0"/>
          </a:p>
          <a:p>
            <a:r>
              <a:rPr lang="en-US" dirty="0" smtClean="0"/>
              <a:t>Vibration Sweep</a:t>
            </a:r>
          </a:p>
          <a:p>
            <a:pPr lvl="1"/>
            <a:r>
              <a:rPr lang="en-US" dirty="0" smtClean="0"/>
              <a:t>Controlled out of plane displacement</a:t>
            </a:r>
          </a:p>
          <a:p>
            <a:pPr lvl="1"/>
            <a:r>
              <a:rPr lang="en-US" dirty="0" smtClean="0"/>
              <a:t>Displacement measured using capacitor probe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62EE0-D23B-4157-A2EF-790A75FF0989}" type="slidenum">
              <a:rPr lang="en-US" smtClean="0"/>
              <a:pPr/>
              <a:t>10</a:t>
            </a:fld>
            <a:endParaRPr lang="en-US" sz="1200" dirty="0">
              <a:solidFill>
                <a:schemeClr val="accent1"/>
              </a:solidFill>
            </a:endParaRPr>
          </a:p>
        </p:txBody>
      </p:sp>
      <p:pic>
        <p:nvPicPr>
          <p:cNvPr id="3074" name="Picture 2" descr="F644D29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44836" y="1160764"/>
            <a:ext cx="3200400" cy="2402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83880" cy="1051560"/>
          </a:xfrm>
        </p:spPr>
        <p:txBody>
          <a:bodyPr/>
          <a:lstStyle/>
          <a:p>
            <a:r>
              <a:rPr lang="en-US" dirty="0" smtClean="0"/>
              <a:t>Bench Top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8183880" cy="4187952"/>
          </a:xfrm>
        </p:spPr>
        <p:txBody>
          <a:bodyPr>
            <a:normAutofit/>
          </a:bodyPr>
          <a:lstStyle/>
          <a:p>
            <a:r>
              <a:rPr lang="en-US" dirty="0" smtClean="0"/>
              <a:t>Goal</a:t>
            </a:r>
          </a:p>
          <a:p>
            <a:pPr lvl="1"/>
            <a:r>
              <a:rPr lang="en-US" dirty="0" smtClean="0"/>
              <a:t>Determine first resonant peak</a:t>
            </a:r>
          </a:p>
          <a:p>
            <a:pPr lvl="1"/>
            <a:r>
              <a:rPr lang="en-US" dirty="0" smtClean="0"/>
              <a:t>Establish frequency at which this mechanism of destabilization occurs</a:t>
            </a:r>
          </a:p>
          <a:p>
            <a:pPr lvl="1"/>
            <a:r>
              <a:rPr lang="en-US" dirty="0" smtClean="0"/>
              <a:t>Use bench top data to build foundation for wind tunnel testing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62EE0-D23B-4157-A2EF-790A75FF0989}" type="slidenum">
              <a:rPr lang="en-US" smtClean="0"/>
              <a:pPr/>
              <a:t>11</a:t>
            </a:fld>
            <a:endParaRPr lang="en-US" sz="12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183880" cy="1051560"/>
          </a:xfrm>
        </p:spPr>
        <p:txBody>
          <a:bodyPr/>
          <a:lstStyle/>
          <a:p>
            <a:r>
              <a:rPr lang="en-US" dirty="0" smtClean="0"/>
              <a:t>Ordered 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183880" cy="4187952"/>
          </a:xfrm>
        </p:spPr>
        <p:txBody>
          <a:bodyPr/>
          <a:lstStyle/>
          <a:p>
            <a:r>
              <a:rPr lang="en-US" dirty="0" smtClean="0"/>
              <a:t>Electrical Box </a:t>
            </a:r>
          </a:p>
          <a:p>
            <a:r>
              <a:rPr lang="en-US" dirty="0" smtClean="0"/>
              <a:t>VHB Tape</a:t>
            </a:r>
          </a:p>
          <a:p>
            <a:r>
              <a:rPr lang="en-US" dirty="0" smtClean="0"/>
              <a:t>Nylon Block</a:t>
            </a:r>
          </a:p>
          <a:p>
            <a:r>
              <a:rPr lang="en-US" dirty="0" smtClean="0"/>
              <a:t>Nylon Bolts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62EE0-D23B-4157-A2EF-790A75FF098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183880" cy="1051560"/>
          </a:xfrm>
        </p:spPr>
        <p:txBody>
          <a:bodyPr>
            <a:normAutofit/>
          </a:bodyPr>
          <a:lstStyle/>
          <a:p>
            <a:r>
              <a:rPr lang="en-US" dirty="0" smtClean="0"/>
              <a:t>Text Matrix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62EE0-D23B-4157-A2EF-790A75FF0989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051" y="1524000"/>
            <a:ext cx="8049549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183880" cy="1051560"/>
          </a:xfrm>
        </p:spPr>
        <p:txBody>
          <a:bodyPr/>
          <a:lstStyle/>
          <a:p>
            <a:r>
              <a:rPr lang="en-US" dirty="0" smtClean="0"/>
              <a:t>Questions?   </a:t>
            </a:r>
            <a:r>
              <a:rPr lang="en-US" sz="3200" dirty="0" smtClean="0"/>
              <a:t>Comments?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62EE0-D23B-4157-A2EF-790A75FF0989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286000"/>
            <a:ext cx="3981450" cy="2673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183880" cy="418795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Design an </a:t>
            </a:r>
            <a:r>
              <a:rPr lang="en-US" dirty="0" err="1" smtClean="0"/>
              <a:t>electroactive</a:t>
            </a:r>
            <a:r>
              <a:rPr lang="en-US" dirty="0" smtClean="0"/>
              <a:t> membrane for MAVs</a:t>
            </a:r>
          </a:p>
          <a:p>
            <a:endParaRPr lang="en-US" dirty="0" smtClean="0"/>
          </a:p>
          <a:p>
            <a:r>
              <a:rPr lang="en-US" dirty="0" smtClean="0"/>
              <a:t>Improve flight characteristics</a:t>
            </a:r>
          </a:p>
          <a:p>
            <a:endParaRPr lang="en-US" dirty="0" smtClean="0"/>
          </a:p>
          <a:p>
            <a:r>
              <a:rPr lang="en-US" dirty="0" smtClean="0"/>
              <a:t>Stabilizing frequency modes &amp; time response</a:t>
            </a:r>
          </a:p>
          <a:p>
            <a:endParaRPr lang="en-US" dirty="0" smtClean="0"/>
          </a:p>
          <a:p>
            <a:r>
              <a:rPr lang="en-US" dirty="0" smtClean="0"/>
              <a:t>Elliptical shape ~ 20cm x 10cm (157cm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Materials used for assembly:</a:t>
            </a:r>
          </a:p>
          <a:p>
            <a:pPr lvl="4"/>
            <a:r>
              <a:rPr lang="en-US" sz="1900" dirty="0" smtClean="0"/>
              <a:t>VHB 4910 double-sided tape</a:t>
            </a:r>
          </a:p>
          <a:p>
            <a:pPr lvl="4"/>
            <a:r>
              <a:rPr lang="en-US" sz="1900" dirty="0" smtClean="0"/>
              <a:t>Carbon Conductive Grease</a:t>
            </a:r>
          </a:p>
          <a:p>
            <a:pPr lvl="4"/>
            <a:r>
              <a:rPr lang="en-US" sz="1900" dirty="0" smtClean="0"/>
              <a:t>Aluminum frame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DB700-03A1-451F-BD3D-BB6949C7966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183880" cy="1051560"/>
          </a:xfrm>
        </p:spPr>
        <p:txBody>
          <a:bodyPr/>
          <a:lstStyle/>
          <a:p>
            <a:r>
              <a:rPr lang="en-US" dirty="0" smtClean="0"/>
              <a:t>Project Description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183880" cy="1051560"/>
          </a:xfrm>
        </p:spPr>
        <p:txBody>
          <a:bodyPr/>
          <a:lstStyle/>
          <a:p>
            <a:r>
              <a:rPr lang="en-US" dirty="0" smtClean="0"/>
              <a:t>Project Scope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183880" cy="4187952"/>
          </a:xfrm>
        </p:spPr>
        <p:txBody>
          <a:bodyPr/>
          <a:lstStyle/>
          <a:p>
            <a:r>
              <a:rPr lang="en-US" dirty="0" smtClean="0"/>
              <a:t>Find 50% change in </a:t>
            </a:r>
          </a:p>
          <a:p>
            <a:pPr>
              <a:buNone/>
            </a:pPr>
            <a:r>
              <a:rPr lang="en-US" dirty="0" smtClean="0"/>
              <a:t>  first frequency mode</a:t>
            </a:r>
          </a:p>
          <a:p>
            <a:endParaRPr lang="en-US" dirty="0" smtClean="0"/>
          </a:p>
          <a:p>
            <a:r>
              <a:rPr lang="en-US" dirty="0" smtClean="0"/>
              <a:t>Structural Stability</a:t>
            </a:r>
          </a:p>
          <a:p>
            <a:endParaRPr lang="en-US" dirty="0" smtClean="0"/>
          </a:p>
          <a:p>
            <a:r>
              <a:rPr lang="en-US" smtClean="0"/>
              <a:t>Gust </a:t>
            </a:r>
            <a:r>
              <a:rPr lang="en-US" smtClean="0"/>
              <a:t>Alleviation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62EE0-D23B-4157-A2EF-790A75FF098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1051560"/>
          </a:xfrm>
        </p:spPr>
        <p:txBody>
          <a:bodyPr/>
          <a:lstStyle/>
          <a:p>
            <a:r>
              <a:rPr lang="en-US" dirty="0" smtClean="0"/>
              <a:t>Key Materials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62EE0-D23B-4157-A2EF-790A75FF0989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030" name="Picture 6" descr="C:\Documents and Settings\ehlerwi\My Documents\My Pictures\Wing Pics\Wing Pics 0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685800"/>
            <a:ext cx="2235200" cy="1676400"/>
          </a:xfrm>
          <a:prstGeom prst="rect">
            <a:avLst/>
          </a:prstGeom>
          <a:noFill/>
        </p:spPr>
      </p:pic>
      <p:pic>
        <p:nvPicPr>
          <p:cNvPr id="1041" name="Picture 17" descr="6514F20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6248951" y="2895049"/>
            <a:ext cx="2438399" cy="1829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2" name="Picture 18" descr="9B0B55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4117513" y="2892888"/>
            <a:ext cx="2424492" cy="1820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609600" y="1752600"/>
            <a:ext cx="3505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1"/>
                </a:solidFill>
              </a:rPr>
              <a:t> </a:t>
            </a:r>
            <a:r>
              <a:rPr lang="en-US" sz="2400" dirty="0" smtClean="0"/>
              <a:t>Aluminum Frame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r>
              <a:rPr lang="en-US" sz="2400" dirty="0" smtClean="0"/>
              <a:t>VHB tape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1"/>
                </a:solidFill>
              </a:rPr>
              <a:t> </a:t>
            </a:r>
            <a:r>
              <a:rPr lang="en-US" sz="2400" dirty="0" smtClean="0"/>
              <a:t>Conductive grease</a:t>
            </a:r>
            <a:r>
              <a:rPr lang="en-US" sz="2400" dirty="0" smtClean="0">
                <a:solidFill>
                  <a:schemeClr val="accent1"/>
                </a:solidFill>
              </a:rPr>
              <a:t>  </a:t>
            </a:r>
            <a:endParaRPr lang="en-US" sz="2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183880" cy="1051560"/>
          </a:xfrm>
        </p:spPr>
        <p:txBody>
          <a:bodyPr/>
          <a:lstStyle/>
          <a:p>
            <a:r>
              <a:rPr lang="en-US" dirty="0" smtClean="0"/>
              <a:t>Experimental Modifications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183880" cy="4038600"/>
          </a:xfrm>
        </p:spPr>
        <p:txBody>
          <a:bodyPr>
            <a:normAutofit/>
          </a:bodyPr>
          <a:lstStyle/>
          <a:p>
            <a:r>
              <a:rPr lang="en-US" dirty="0" smtClean="0"/>
              <a:t>Two-Phase: Primary and Secondary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Primary 300% Pre-Strain</a:t>
            </a:r>
          </a:p>
          <a:p>
            <a:pPr lvl="1"/>
            <a:r>
              <a:rPr lang="en-US" dirty="0" smtClean="0"/>
              <a:t>Test A: Control and Stall Repetition</a:t>
            </a:r>
          </a:p>
          <a:p>
            <a:pPr lvl="1"/>
            <a:r>
              <a:rPr lang="en-US" dirty="0" smtClean="0"/>
              <a:t>Test B: Gust Alleviation</a:t>
            </a:r>
          </a:p>
          <a:p>
            <a:endParaRPr lang="en-US" dirty="0" smtClean="0"/>
          </a:p>
          <a:p>
            <a:r>
              <a:rPr lang="en-US" dirty="0" smtClean="0"/>
              <a:t>Secondary Variable Pre-Strain</a:t>
            </a:r>
          </a:p>
          <a:p>
            <a:pPr lvl="1"/>
            <a:r>
              <a:rPr lang="en-US" dirty="0" smtClean="0"/>
              <a:t>Test A: Find Stall, Vary Voltage</a:t>
            </a:r>
          </a:p>
          <a:p>
            <a:pPr lvl="1"/>
            <a:r>
              <a:rPr lang="en-US" dirty="0" smtClean="0"/>
              <a:t>Test B: Gust Alleviation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62EE0-D23B-4157-A2EF-790A75FF098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183880" cy="1051560"/>
          </a:xfrm>
        </p:spPr>
        <p:txBody>
          <a:bodyPr/>
          <a:lstStyle/>
          <a:p>
            <a:r>
              <a:rPr lang="en-US" dirty="0" smtClean="0"/>
              <a:t>Project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183880" cy="41879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62EE0-D23B-4157-A2EF-790A75FF0989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28800"/>
            <a:ext cx="8077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0"/>
            <a:ext cx="8077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83880" cy="1051560"/>
          </a:xfrm>
        </p:spPr>
        <p:txBody>
          <a:bodyPr/>
          <a:lstStyle/>
          <a:p>
            <a:r>
              <a:rPr lang="en-US" dirty="0" smtClean="0"/>
              <a:t>Current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8183880" cy="4187952"/>
          </a:xfrm>
        </p:spPr>
        <p:txBody>
          <a:bodyPr/>
          <a:lstStyle/>
          <a:p>
            <a:r>
              <a:rPr lang="en-US" dirty="0" smtClean="0"/>
              <a:t>Waiting for parts</a:t>
            </a:r>
          </a:p>
          <a:p>
            <a:endParaRPr lang="en-US" dirty="0" smtClean="0"/>
          </a:p>
          <a:p>
            <a:r>
              <a:rPr lang="en-US" dirty="0" smtClean="0"/>
              <a:t>Designing additional wing</a:t>
            </a:r>
          </a:p>
          <a:p>
            <a:endParaRPr lang="en-US" dirty="0" smtClean="0"/>
          </a:p>
          <a:p>
            <a:r>
              <a:rPr lang="en-US" dirty="0" smtClean="0"/>
              <a:t>Designing nylon frame</a:t>
            </a:r>
          </a:p>
          <a:p>
            <a:endParaRPr lang="en-US" dirty="0" smtClean="0"/>
          </a:p>
          <a:p>
            <a:r>
              <a:rPr lang="en-US" dirty="0" smtClean="0"/>
              <a:t>Time slot at R.E.E.F.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62EE0-D23B-4157-A2EF-790A75FF0989}" type="slidenum">
              <a:rPr lang="en-US" smtClean="0"/>
              <a:pPr/>
              <a:t>7</a:t>
            </a:fld>
            <a:endParaRPr lang="en-US" sz="1200" dirty="0">
              <a:solidFill>
                <a:schemeClr val="accent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762000"/>
            <a:ext cx="2971800" cy="20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1051560"/>
          </a:xfrm>
        </p:spPr>
        <p:txBody>
          <a:bodyPr/>
          <a:lstStyle/>
          <a:p>
            <a:r>
              <a:rPr lang="en-US" dirty="0" smtClean="0"/>
              <a:t>Website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83880" cy="4187952"/>
          </a:xfrm>
        </p:spPr>
        <p:txBody>
          <a:bodyPr/>
          <a:lstStyle/>
          <a:p>
            <a:r>
              <a:rPr lang="en-US" dirty="0" smtClean="0"/>
              <a:t>Updated deliverables</a:t>
            </a:r>
          </a:p>
          <a:p>
            <a:pPr lvl="1"/>
            <a:r>
              <a:rPr lang="en-US" dirty="0" smtClean="0"/>
              <a:t>Individual pages</a:t>
            </a:r>
          </a:p>
          <a:p>
            <a:r>
              <a:rPr lang="en-US" dirty="0" smtClean="0"/>
              <a:t>All working links</a:t>
            </a:r>
          </a:p>
          <a:p>
            <a:r>
              <a:rPr lang="en-US" dirty="0" smtClean="0"/>
              <a:t>Media page</a:t>
            </a:r>
          </a:p>
          <a:p>
            <a:r>
              <a:rPr lang="en-US" dirty="0" smtClean="0"/>
              <a:t>Cost page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62EE0-D23B-4157-A2EF-790A75FF098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83880" cy="1051560"/>
          </a:xfrm>
        </p:spPr>
        <p:txBody>
          <a:bodyPr/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8183880" cy="4187952"/>
          </a:xfrm>
        </p:spPr>
        <p:txBody>
          <a:bodyPr/>
          <a:lstStyle/>
          <a:p>
            <a:r>
              <a:rPr lang="en-US" dirty="0" smtClean="0"/>
              <a:t>Bench top testing</a:t>
            </a:r>
          </a:p>
          <a:p>
            <a:r>
              <a:rPr lang="en-US" dirty="0" smtClean="0"/>
              <a:t>Wind tunnel testing</a:t>
            </a:r>
          </a:p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62EE0-D23B-4157-A2EF-790A75FF0989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762000"/>
            <a:ext cx="2909887" cy="4255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397</TotalTime>
  <Words>261</Words>
  <Application>Microsoft Office PowerPoint</Application>
  <PresentationFormat>On-screen Show (4:3)</PresentationFormat>
  <Paragraphs>98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Aspect</vt:lpstr>
      <vt:lpstr>Structural Dynamic Control of Electroactive Membranes for Micro Air Vehicles</vt:lpstr>
      <vt:lpstr>Project Description</vt:lpstr>
      <vt:lpstr>Project Scope </vt:lpstr>
      <vt:lpstr>Key Materials </vt:lpstr>
      <vt:lpstr>Experimental Modifications</vt:lpstr>
      <vt:lpstr>Project Schedule</vt:lpstr>
      <vt:lpstr>Current Progress</vt:lpstr>
      <vt:lpstr>Website Progress</vt:lpstr>
      <vt:lpstr>Future Plans</vt:lpstr>
      <vt:lpstr>Bench Top Testing</vt:lpstr>
      <vt:lpstr>Bench Top Testing</vt:lpstr>
      <vt:lpstr>Ordered Parts</vt:lpstr>
      <vt:lpstr>Text Matrix</vt:lpstr>
      <vt:lpstr>Questions?   Comments?</vt:lpstr>
    </vt:vector>
  </TitlesOfParts>
  <Company>FAMU-FSU College of Engineering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Structural Dynamic Control of Electroactive Membranes for Micro Air Vehicles</dc:title>
  <dc:creator>cmstest</dc:creator>
  <cp:lastModifiedBy>cmstest</cp:lastModifiedBy>
  <cp:revision>43</cp:revision>
  <dcterms:created xsi:type="dcterms:W3CDTF">2012-02-12T04:28:10Z</dcterms:created>
  <dcterms:modified xsi:type="dcterms:W3CDTF">2012-02-14T16:50:40Z</dcterms:modified>
</cp:coreProperties>
</file>