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28" r:id="rId9"/>
    <p:sldId id="340" r:id="rId10"/>
    <p:sldId id="341" r:id="rId11"/>
    <p:sldId id="330" r:id="rId12"/>
    <p:sldId id="329" r:id="rId13"/>
    <p:sldId id="338" r:id="rId14"/>
    <p:sldId id="339" r:id="rId15"/>
    <p:sldId id="343" r:id="rId16"/>
    <p:sldId id="344" r:id="rId17"/>
    <p:sldId id="327" r:id="rId18"/>
    <p:sldId id="34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Linear Disp. Vs Duty Cycle</a:t>
            </a:r>
          </a:p>
        </c:rich>
      </c:tx>
      <c:layout>
        <c:manualLayout>
          <c:xMode val="edge"/>
          <c:yMode val="edge"/>
          <c:x val="0.26293706293706304"/>
          <c:y val="3.4833086129148226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125</c:v>
                </c:pt>
                <c:pt idx="5">
                  <c:v>175</c:v>
                </c:pt>
                <c:pt idx="6">
                  <c:v>200</c:v>
                </c:pt>
                <c:pt idx="7">
                  <c:v>225</c:v>
                </c:pt>
                <c:pt idx="8">
                  <c:v>255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0.19000000000000003</c:v>
                </c:pt>
                <c:pt idx="2">
                  <c:v>0.51</c:v>
                </c:pt>
                <c:pt idx="3">
                  <c:v>0.81</c:v>
                </c:pt>
                <c:pt idx="4">
                  <c:v>1.53</c:v>
                </c:pt>
                <c:pt idx="5">
                  <c:v>2.2999999999999998</c:v>
                </c:pt>
                <c:pt idx="6">
                  <c:v>2.69</c:v>
                </c:pt>
                <c:pt idx="7">
                  <c:v>3.11</c:v>
                </c:pt>
                <c:pt idx="8">
                  <c:v>3.57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752576"/>
        <c:axId val="85753152"/>
      </c:scatterChart>
      <c:valAx>
        <c:axId val="85752576"/>
        <c:scaling>
          <c:orientation val="minMax"/>
          <c:max val="25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Duty Cycle (int)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753152"/>
        <c:crosses val="autoZero"/>
        <c:crossBetween val="midCat"/>
        <c:majorUnit val="25"/>
      </c:valAx>
      <c:valAx>
        <c:axId val="85753152"/>
        <c:scaling>
          <c:orientation val="minMax"/>
          <c:max val="3.6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Linear Disp. (in)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752576"/>
        <c:crosses val="autoZero"/>
        <c:crossBetween val="midCat"/>
        <c:majorUnit val="0.60000000000000009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00B0-BCA4-47C5-BF7A-CE26A5B7D513}" type="datetimeFigureOut">
              <a:rPr lang="en-US" smtClean="0"/>
              <a:pPr/>
              <a:t>3/23/2013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589BD-4379-4B10-991C-74DA0342B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53F4F-6BCA-4F0A-99E7-5B80CF9B2B9D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A945C-4C1C-489B-94B2-6828F6525CDA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570CF-9B58-4395-897C-A039BB4DC199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4D0AB-147D-479A-9F74-AF7AB7BA03EE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D056C-A696-4B5F-B421-651E4ED85EC9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8AAC3-5DC2-4FF0-A80B-1AC14EA43167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724D2-0178-4407-8CCD-1F8CEFF717B6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CBC5-58CD-4686-AA33-A354D1567241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D4658-73F9-47DF-9608-670BE2BD26B0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D4B30-0DD7-4D1F-B4C7-B4AD145FD3BF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FD6C5D-1DEB-4C74-94E0-97745C66FC34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2BF2FD-8E7E-4E44-B75A-107204C78715}" type="datetime1">
              <a:rPr lang="en-US" smtClean="0"/>
              <a:pPr/>
              <a:t>3/23/2013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5C14C5-1E9C-4AE7-AD34-35B2B26BF4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Smart Material Museum Exhibit</a:t>
            </a:r>
            <a:br>
              <a:rPr lang="en-US" dirty="0" smtClean="0"/>
            </a:br>
            <a:r>
              <a:rPr lang="en-US" dirty="0" smtClean="0"/>
              <a:t>Spring Design Review #2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9144000" cy="1981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Senior Design Group 13</a:t>
            </a:r>
          </a:p>
          <a:p>
            <a:pPr algn="ctr"/>
            <a:r>
              <a:rPr lang="en-US" sz="2000" dirty="0" smtClean="0"/>
              <a:t>Glen Ashworth</a:t>
            </a:r>
          </a:p>
          <a:p>
            <a:pPr algn="ctr"/>
            <a:r>
              <a:rPr lang="en-US" sz="2000" dirty="0" smtClean="0"/>
              <a:t>Daniel </a:t>
            </a:r>
            <a:r>
              <a:rPr lang="en-US" sz="2000" dirty="0" err="1" smtClean="0"/>
              <a:t>Roque</a:t>
            </a:r>
            <a:endParaRPr lang="en-US" sz="2000" dirty="0" smtClean="0"/>
          </a:p>
          <a:p>
            <a:pPr algn="ctr"/>
            <a:r>
              <a:rPr lang="en-US" sz="2000" dirty="0" smtClean="0"/>
              <a:t>Isaac </a:t>
            </a:r>
            <a:r>
              <a:rPr lang="en-US" sz="2000" dirty="0" err="1" smtClean="0"/>
              <a:t>Piersall</a:t>
            </a:r>
            <a:endParaRPr lang="en-US" sz="2000" dirty="0" smtClean="0"/>
          </a:p>
          <a:p>
            <a:pPr algn="ctr"/>
            <a:r>
              <a:rPr lang="en-US" sz="2000" dirty="0" smtClean="0"/>
              <a:t>Laura </a:t>
            </a:r>
            <a:r>
              <a:rPr lang="en-US" sz="2000" dirty="0" err="1" smtClean="0"/>
              <a:t>Wainikainen</a:t>
            </a:r>
            <a:endParaRPr lang="en-US" sz="2000" dirty="0"/>
          </a:p>
        </p:txBody>
      </p:sp>
      <p:pic>
        <p:nvPicPr>
          <p:cNvPr id="1026" name="Picture 2" descr="http://advancepaid.i45media.com/wp-content/uploads/2012/09/FAMU-F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8411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.fsu.edu/%7Ewwu/f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95" y="2262094"/>
            <a:ext cx="1776505" cy="17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allengerlearningcenter.com/images/Normal_CLC_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1"/>
          <a:stretch/>
        </p:blipFill>
        <p:spPr bwMode="auto">
          <a:xfrm>
            <a:off x="6781800" y="2209800"/>
            <a:ext cx="19812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bcubuzz.com/wp-content/uploads/2012/03/famu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337050"/>
            <a:ext cx="175895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0" y="762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View of Exhibit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924800" cy="5545933"/>
          </a:xfrm>
        </p:spPr>
      </p:pic>
      <p:sp>
        <p:nvSpPr>
          <p:cNvPr id="15" name="TextBox 14"/>
          <p:cNvSpPr txBox="1"/>
          <p:nvPr/>
        </p:nvSpPr>
        <p:spPr>
          <a:xfrm>
            <a:off x="4114800" y="3962400"/>
            <a:ext cx="2362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Target with </a:t>
            </a:r>
            <a:r>
              <a:rPr lang="en-US" dirty="0" err="1"/>
              <a:t>p</a:t>
            </a:r>
            <a:r>
              <a:rPr lang="en-US" dirty="0" err="1" smtClean="0"/>
              <a:t>hotoresistors</a:t>
            </a:r>
            <a:r>
              <a:rPr lang="en-US" dirty="0" smtClean="0"/>
              <a:t> for each direction of motion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819400" y="35814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5800" y="2819400"/>
            <a:ext cx="2362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Location of pan/tilt kit with a separate laser mounted on top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895600" y="26670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5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Photoresistor</a:t>
            </a:r>
            <a:r>
              <a:rPr lang="en-US" dirty="0" smtClean="0"/>
              <a:t> Circuit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34109"/>
              </p:ext>
            </p:extLst>
          </p:nvPr>
        </p:nvGraphicFramePr>
        <p:xfrm>
          <a:off x="1295400" y="1524000"/>
          <a:ext cx="4953000" cy="2057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7975"/>
                <a:gridCol w="1473500"/>
                <a:gridCol w="606735"/>
                <a:gridCol w="1124790"/>
              </a:tblGrid>
              <a:tr h="705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Light Conditions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Resistance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</a:rPr>
                        <a:t>Vout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</a:tr>
              <a:tr h="337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Laser (6 in)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ohm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</a:tr>
              <a:tr h="337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Laser (</a:t>
                      </a:r>
                      <a:r>
                        <a:rPr lang="en-US" sz="1800" u="none" strike="noStrike" dirty="0" smtClean="0">
                          <a:effectLst/>
                        </a:rPr>
                        <a:t>15 </a:t>
                      </a:r>
                      <a:r>
                        <a:rPr lang="en-US" sz="1800" u="none" strike="noStrike" dirty="0" err="1">
                          <a:effectLst/>
                        </a:rPr>
                        <a:t>ft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ohm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</a:tr>
              <a:tr h="337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Ambient Light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ohm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5.59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</a:tr>
              <a:tr h="337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Total 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ohm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4.37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834" marR="16834" marT="16834" marB="0" anchor="b"/>
                </a:tc>
              </a:tr>
            </a:tbl>
          </a:graphicData>
        </a:graphic>
      </p:graphicFrame>
      <p:pic>
        <p:nvPicPr>
          <p:cNvPr id="2050" name="Picture 2" descr="http://image.made-in-china.com/2f0j00KBItjAgsbGzY/Cds-Photoconductive-Cell-Photoresistor-L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9400" y="4382532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Total Resolution with </a:t>
            </a:r>
            <a:r>
              <a:rPr lang="en-US" sz="2400" dirty="0" err="1" smtClean="0"/>
              <a:t>Arduino</a:t>
            </a:r>
            <a:r>
              <a:rPr lang="en-US" sz="2400" dirty="0" smtClean="0"/>
              <a:t>: 10 bits or 1024 increments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Usable Resolution:  802 Increments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70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Pan/Tilt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95400"/>
          </a:xfrm>
        </p:spPr>
        <p:txBody>
          <a:bodyPr/>
          <a:lstStyle/>
          <a:p>
            <a:r>
              <a:rPr lang="en-US" dirty="0" smtClean="0"/>
              <a:t>Received mounting kit and two motors</a:t>
            </a:r>
          </a:p>
          <a:p>
            <a:r>
              <a:rPr lang="en-US" dirty="0" smtClean="0"/>
              <a:t>Assembled pieces, tested for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 descr=" photo 20130319_172041_zps8c115f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r="24718" b="10900"/>
          <a:stretch/>
        </p:blipFill>
        <p:spPr bwMode="auto">
          <a:xfrm>
            <a:off x="5333999" y="2743200"/>
            <a:ext cx="3611419" cy="38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7636" y="3028924"/>
            <a:ext cx="40178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170 degrees of </a:t>
            </a:r>
            <a:r>
              <a:rPr lang="en-US" sz="3200" dirty="0" smtClean="0"/>
              <a:t>motion in </a:t>
            </a:r>
            <a:r>
              <a:rPr lang="en-US" sz="3200" dirty="0"/>
              <a:t>both pan and tilt </a:t>
            </a:r>
            <a:r>
              <a:rPr lang="en-US" sz="3200" dirty="0" smtClean="0"/>
              <a:t>directions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Sufficient range to aim at any part of map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Piezo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</a:t>
            </a:r>
            <a:r>
              <a:rPr lang="en-US" dirty="0" smtClean="0"/>
              <a:t>urrent</a:t>
            </a:r>
            <a:endParaRPr lang="en-US" dirty="0"/>
          </a:p>
          <a:p>
            <a:pPr lvl="1" fontAlgn="base"/>
            <a:r>
              <a:rPr lang="en-US" dirty="0"/>
              <a:t>gets values through serial monitor</a:t>
            </a:r>
          </a:p>
          <a:p>
            <a:pPr lvl="1" fontAlgn="base"/>
            <a:r>
              <a:rPr lang="en-US" dirty="0"/>
              <a:t>able to </a:t>
            </a:r>
            <a:r>
              <a:rPr lang="en-US" dirty="0" smtClean="0"/>
              <a:t>control </a:t>
            </a:r>
            <a:r>
              <a:rPr lang="en-US" dirty="0" err="1"/>
              <a:t>piezos</a:t>
            </a:r>
            <a:r>
              <a:rPr lang="en-US" dirty="0"/>
              <a:t> via filtering of PWM </a:t>
            </a:r>
            <a:r>
              <a:rPr lang="en-US" dirty="0" smtClean="0"/>
              <a:t>signal</a:t>
            </a:r>
          </a:p>
          <a:p>
            <a:pPr lvl="1" fontAlgn="base"/>
            <a:r>
              <a:rPr lang="en-US" dirty="0" smtClean="0"/>
              <a:t>Started interface with joystick</a:t>
            </a:r>
            <a:endParaRPr lang="en-US" dirty="0"/>
          </a:p>
          <a:p>
            <a:pPr fontAlgn="base"/>
            <a:r>
              <a:rPr lang="en-US" dirty="0" smtClean="0"/>
              <a:t>Needs</a:t>
            </a:r>
            <a:endParaRPr lang="en-US" dirty="0"/>
          </a:p>
          <a:p>
            <a:pPr lvl="1" fontAlgn="base"/>
            <a:r>
              <a:rPr lang="en-US" dirty="0" smtClean="0"/>
              <a:t>Finish interface </a:t>
            </a:r>
            <a:r>
              <a:rPr lang="en-US" dirty="0"/>
              <a:t>with joystick</a:t>
            </a:r>
          </a:p>
          <a:p>
            <a:pPr lvl="1" fontAlgn="base"/>
            <a:r>
              <a:rPr lang="en-US" dirty="0" smtClean="0"/>
              <a:t>Oscillation/vibration </a:t>
            </a:r>
            <a:r>
              <a:rPr lang="en-US" dirty="0"/>
              <a:t>demonstration </a:t>
            </a:r>
          </a:p>
          <a:p>
            <a:pPr lvl="1" fontAlgn="base"/>
            <a:r>
              <a:rPr lang="en-US" dirty="0"/>
              <a:t>L</a:t>
            </a:r>
            <a:r>
              <a:rPr lang="en-US" dirty="0" smtClean="0"/>
              <a:t>aser </a:t>
            </a:r>
            <a:r>
              <a:rPr lang="en-US" dirty="0"/>
              <a:t>power </a:t>
            </a:r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Current</a:t>
            </a:r>
          </a:p>
          <a:p>
            <a:pPr lvl="1" fontAlgn="base"/>
            <a:r>
              <a:rPr lang="en-US" dirty="0" smtClean="0"/>
              <a:t>Controls both servo motors</a:t>
            </a:r>
          </a:p>
          <a:p>
            <a:pPr lvl="1" fontAlgn="base"/>
            <a:r>
              <a:rPr lang="en-US" dirty="0" smtClean="0"/>
              <a:t>Started interface with </a:t>
            </a:r>
            <a:r>
              <a:rPr lang="en-US" dirty="0" err="1" smtClean="0"/>
              <a:t>photoresistors</a:t>
            </a:r>
            <a:endParaRPr lang="en-US" dirty="0"/>
          </a:p>
          <a:p>
            <a:pPr fontAlgn="base"/>
            <a:r>
              <a:rPr lang="en-US" dirty="0"/>
              <a:t>N</a:t>
            </a:r>
            <a:r>
              <a:rPr lang="en-US" dirty="0" smtClean="0"/>
              <a:t>eeds</a:t>
            </a:r>
            <a:endParaRPr lang="en-US" dirty="0"/>
          </a:p>
          <a:p>
            <a:pPr lvl="1" fontAlgn="base"/>
            <a:r>
              <a:rPr lang="en-US" dirty="0" err="1" smtClean="0"/>
              <a:t>Photoresistor</a:t>
            </a:r>
            <a:r>
              <a:rPr lang="en-US" dirty="0" smtClean="0"/>
              <a:t> </a:t>
            </a:r>
            <a:r>
              <a:rPr lang="en-US" dirty="0"/>
              <a:t>circuit</a:t>
            </a:r>
          </a:p>
          <a:p>
            <a:pPr lvl="1" fontAlgn="base"/>
            <a:r>
              <a:rPr lang="en-US" dirty="0" smtClean="0"/>
              <a:t>Finish interface </a:t>
            </a:r>
            <a:r>
              <a:rPr lang="en-US" dirty="0"/>
              <a:t>with </a:t>
            </a:r>
            <a:r>
              <a:rPr lang="en-US" dirty="0" err="1" smtClean="0"/>
              <a:t>photoresistors</a:t>
            </a:r>
            <a:endParaRPr lang="en-US" dirty="0"/>
          </a:p>
          <a:p>
            <a:pPr lvl="1" fontAlgn="base"/>
            <a:r>
              <a:rPr lang="en-US" dirty="0"/>
              <a:t>L</a:t>
            </a:r>
            <a:r>
              <a:rPr lang="en-US" dirty="0" smtClean="0"/>
              <a:t>aser </a:t>
            </a:r>
            <a:r>
              <a:rPr lang="en-US" dirty="0"/>
              <a:t>power </a:t>
            </a:r>
            <a:r>
              <a:rPr lang="en-US" dirty="0" smtClean="0"/>
              <a:t>control </a:t>
            </a:r>
            <a:r>
              <a:rPr lang="en-US" dirty="0"/>
              <a:t>(same as in </a:t>
            </a:r>
            <a:r>
              <a:rPr lang="en-US" dirty="0" err="1"/>
              <a:t>piezo</a:t>
            </a:r>
            <a:r>
              <a:rPr lang="en-US" dirty="0"/>
              <a:t> code)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 Interface</a:t>
            </a:r>
          </a:p>
          <a:p>
            <a:pPr lvl="1"/>
            <a:r>
              <a:rPr lang="en-US" dirty="0" smtClean="0"/>
              <a:t>Connection of joystick to </a:t>
            </a:r>
            <a:r>
              <a:rPr lang="en-US" dirty="0" err="1" smtClean="0"/>
              <a:t>arduino</a:t>
            </a:r>
            <a:endParaRPr lang="en-US" dirty="0" smtClean="0"/>
          </a:p>
          <a:p>
            <a:pPr lvl="1"/>
            <a:r>
              <a:rPr lang="en-US" dirty="0" smtClean="0"/>
              <a:t>Placement/alignment of </a:t>
            </a:r>
            <a:r>
              <a:rPr lang="en-US" dirty="0" err="1" smtClean="0"/>
              <a:t>peizos</a:t>
            </a:r>
            <a:r>
              <a:rPr lang="en-US" dirty="0" smtClean="0"/>
              <a:t> and laser on exhibit stand</a:t>
            </a:r>
          </a:p>
          <a:p>
            <a:endParaRPr lang="en-US" dirty="0" smtClean="0"/>
          </a:p>
          <a:p>
            <a:r>
              <a:rPr lang="en-US" dirty="0" smtClean="0"/>
              <a:t>Satellite Station</a:t>
            </a:r>
          </a:p>
          <a:p>
            <a:pPr lvl="1"/>
            <a:r>
              <a:rPr lang="en-US" dirty="0" smtClean="0"/>
              <a:t>Connection of </a:t>
            </a:r>
            <a:r>
              <a:rPr lang="en-US" dirty="0" err="1" smtClean="0"/>
              <a:t>photoresistors</a:t>
            </a:r>
            <a:r>
              <a:rPr lang="en-US" dirty="0" smtClean="0"/>
              <a:t> with </a:t>
            </a:r>
            <a:r>
              <a:rPr lang="en-US" dirty="0" err="1" smtClean="0"/>
              <a:t>arduino</a:t>
            </a:r>
            <a:endParaRPr lang="en-US" dirty="0" smtClean="0"/>
          </a:p>
          <a:p>
            <a:pPr lvl="1"/>
            <a:r>
              <a:rPr lang="en-US" dirty="0" smtClean="0"/>
              <a:t>Placement of </a:t>
            </a:r>
            <a:r>
              <a:rPr lang="en-US" dirty="0" err="1" smtClean="0"/>
              <a:t>photoresistors</a:t>
            </a:r>
            <a:r>
              <a:rPr lang="en-US" dirty="0" smtClean="0"/>
              <a:t> on target</a:t>
            </a:r>
          </a:p>
          <a:p>
            <a:pPr lvl="1"/>
            <a:r>
              <a:rPr lang="en-US" dirty="0" smtClean="0"/>
              <a:t>Possible adjustments of laser reflections on map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378075" y="4167187"/>
          <a:ext cx="5626100" cy="1800225"/>
        </p:xfrm>
        <a:graphic>
          <a:graphicData uri="http://schemas.openxmlformats.org/drawingml/2006/table">
            <a:tbl>
              <a:tblPr/>
              <a:tblGrid>
                <a:gridCol w="1408905"/>
                <a:gridCol w="1446983"/>
                <a:gridCol w="1361307"/>
                <a:gridCol w="1408905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24-Mar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31-Mar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7-Apr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14-Apr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Testing and Analysis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Joystick/Arduino Connection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9966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Exhibit Assembly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Photoresistor Connection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 of Target/Satellite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016789"/>
              </p:ext>
            </p:extLst>
          </p:nvPr>
        </p:nvGraphicFramePr>
        <p:xfrm>
          <a:off x="1524006" y="1143000"/>
          <a:ext cx="7238994" cy="2225040"/>
        </p:xfrm>
        <a:graphic>
          <a:graphicData uri="http://schemas.openxmlformats.org/drawingml/2006/table">
            <a:tbl>
              <a:tblPr/>
              <a:tblGrid>
                <a:gridCol w="426528"/>
                <a:gridCol w="442265"/>
                <a:gridCol w="442265"/>
                <a:gridCol w="442265"/>
                <a:gridCol w="386550"/>
                <a:gridCol w="463671"/>
                <a:gridCol w="463671"/>
                <a:gridCol w="463671"/>
                <a:gridCol w="418657"/>
                <a:gridCol w="495778"/>
                <a:gridCol w="495778"/>
                <a:gridCol w="495778"/>
                <a:gridCol w="495778"/>
                <a:gridCol w="384031"/>
                <a:gridCol w="461154"/>
                <a:gridCol w="461154"/>
              </a:tblGrid>
              <a:tr h="161365"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January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February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March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April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25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6-Jan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13-Jan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20-Jan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27-Jan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3-Feb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10-Feb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17-Feb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24-Feb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3-Mar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10-Mar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17-Mar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24-Mar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31-Mar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7-Apr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14-Apr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21-Apr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365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Restated Scopes and Plans 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Initial Purchasing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65"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Initial Testing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65">
                <a:tc grid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Design Review Presentation #1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65">
                <a:tc grid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Continued Testing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65"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Prototype Building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65">
                <a:tc gridSpan="9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Installation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65">
                <a:tc gridSpan="10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Design Review Presentation #2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65">
                <a:tc gridSpan="1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Testing/Analysis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365">
                <a:tc gridSpan="1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Open House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>
            <a:off x="3733800" y="2057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096000" y="2819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162800" y="3124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1600" y="3124200"/>
            <a:ext cx="1752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https://www.fluentstream.com/wp-content/uploads/2012/07/question-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762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"Performance High Voltage Power Supply Manufacturer." </a:t>
            </a:r>
            <a:r>
              <a:rPr lang="en-US" i="1" dirty="0"/>
              <a:t>EMCO High Voltage Power Supply Manufacturer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25 Oct. 2012. &lt;http://www.emcohighvoltage.com/&gt;.</a:t>
            </a:r>
          </a:p>
          <a:p>
            <a:r>
              <a:rPr lang="en-US" dirty="0"/>
              <a:t>"MFC." </a:t>
            </a:r>
            <a:r>
              <a:rPr lang="en-US" i="1" dirty="0" err="1"/>
              <a:t>Macrofiber</a:t>
            </a:r>
            <a:r>
              <a:rPr lang="en-US" i="1" dirty="0"/>
              <a:t> Composite</a:t>
            </a:r>
            <a:r>
              <a:rPr lang="en-US" dirty="0"/>
              <a:t>. Smart Material, </a:t>
            </a:r>
            <a:r>
              <a:rPr lang="en-US" dirty="0" err="1"/>
              <a:t>n.d.</a:t>
            </a:r>
            <a:r>
              <a:rPr lang="en-US" dirty="0"/>
              <a:t> Web. 22 Oct. 2012. &lt;http://www.smart-material.com/MFC-product-main.html&gt;.</a:t>
            </a:r>
          </a:p>
          <a:p>
            <a:r>
              <a:rPr lang="en-US" dirty="0"/>
              <a:t>"</a:t>
            </a:r>
            <a:r>
              <a:rPr lang="en-US" dirty="0" err="1"/>
              <a:t>Piezo</a:t>
            </a:r>
            <a:r>
              <a:rPr lang="en-US" dirty="0"/>
              <a:t> Actuators to Enable High-resolution Cosmic Dust Analysis." </a:t>
            </a:r>
            <a:r>
              <a:rPr lang="en-US" i="1" dirty="0"/>
              <a:t>SME Achievements</a:t>
            </a:r>
            <a:r>
              <a:rPr lang="en-US" dirty="0"/>
              <a:t>. European Space Agency, </a:t>
            </a:r>
            <a:r>
              <a:rPr lang="en-US" dirty="0" err="1"/>
              <a:t>n.d.</a:t>
            </a:r>
            <a:r>
              <a:rPr lang="en-US" dirty="0"/>
              <a:t> Web. 22 Oct. 2012. &lt;http://www.esa.int/SPECIALS/SME_Achievements/SEMAADO7BTE_0.html&gt;.</a:t>
            </a:r>
          </a:p>
          <a:p>
            <a:r>
              <a:rPr lang="en-US" dirty="0"/>
              <a:t>"From the Satellite to the Ground." </a:t>
            </a:r>
            <a:r>
              <a:rPr lang="en-US" i="1" dirty="0"/>
              <a:t>Imagine the Universe</a:t>
            </a:r>
            <a:r>
              <a:rPr lang="en-US" dirty="0"/>
              <a:t>. NASA, </a:t>
            </a:r>
            <a:r>
              <a:rPr lang="en-US" dirty="0" err="1"/>
              <a:t>n.d.</a:t>
            </a:r>
            <a:r>
              <a:rPr lang="en-US" dirty="0"/>
              <a:t> Web. 22 Oct. 2012. &lt;http://imagine.gsfc.nasa.gov/docs/sats_n_data/sat_to_grnd.html&gt;.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Problem/Intro</a:t>
            </a:r>
          </a:p>
          <a:p>
            <a:r>
              <a:rPr lang="en-US" dirty="0" smtClean="0"/>
              <a:t>Recap/Update of Design</a:t>
            </a:r>
          </a:p>
          <a:p>
            <a:r>
              <a:rPr lang="en-US" dirty="0" smtClean="0"/>
              <a:t>Accomplishments</a:t>
            </a:r>
          </a:p>
          <a:p>
            <a:r>
              <a:rPr lang="en-US" dirty="0" smtClean="0"/>
              <a:t>Update on Current Testing</a:t>
            </a:r>
          </a:p>
          <a:p>
            <a:r>
              <a:rPr lang="en-US" dirty="0" smtClean="0"/>
              <a:t>Remaining Tasks</a:t>
            </a:r>
          </a:p>
          <a:p>
            <a:r>
              <a:rPr lang="en-US" dirty="0" smtClean="0"/>
              <a:t>Gantt Chart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Problem/Intro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goal of this senior design project is to design, build, and test a museum exhibit</a:t>
            </a:r>
          </a:p>
          <a:p>
            <a:r>
              <a:rPr lang="en-US" dirty="0" smtClean="0"/>
              <a:t>Exhibit must utilize and demonstrate the behavior of a smart material and its applications</a:t>
            </a:r>
          </a:p>
          <a:p>
            <a:r>
              <a:rPr lang="en-US" dirty="0" smtClean="0"/>
              <a:t>Smart material chosen for this project is the piezoelectric type</a:t>
            </a:r>
          </a:p>
          <a:p>
            <a:r>
              <a:rPr lang="en-US" dirty="0" smtClean="0"/>
              <a:t>Exhibit must be interactive and entertaining for students</a:t>
            </a:r>
          </a:p>
          <a:p>
            <a:r>
              <a:rPr lang="en-US" dirty="0" smtClean="0"/>
              <a:t>Final product should be delivered to the museum ready for display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0" y="762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View of Exhibit: Original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Z:\My Documents\Desktop\seniordesign\pics\Screen shot 2012-11-14 at 12.24.46 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772400" cy="545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3352800" y="3365390"/>
            <a:ext cx="5181600" cy="17526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458200" y="5105400"/>
            <a:ext cx="76200" cy="8382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0" y="762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View of Exhibit: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924800" cy="5545933"/>
          </a:xfrm>
        </p:spPr>
      </p:pic>
    </p:spTree>
    <p:extLst>
      <p:ext uri="{BB962C8B-B14F-4D97-AF65-F5344CB8AC3E}">
        <p14:creationId xmlns:p14="http://schemas.microsoft.com/office/powerpoint/2010/main" val="26341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Exhibit stand built out of ¾” MDF wood and covered with black carpet</a:t>
            </a:r>
          </a:p>
          <a:p>
            <a:r>
              <a:rPr lang="en-US" dirty="0" smtClean="0"/>
              <a:t>Elevated stage to be enclosed by </a:t>
            </a:r>
            <a:r>
              <a:rPr lang="en-US" dirty="0" err="1" smtClean="0"/>
              <a:t>plexiglass</a:t>
            </a:r>
            <a:endParaRPr lang="en-US" dirty="0" smtClean="0"/>
          </a:p>
          <a:p>
            <a:r>
              <a:rPr lang="en-US" dirty="0" smtClean="0"/>
              <a:t>Equipped with chamber for electrical components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57600"/>
            <a:ext cx="3886200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7406640" cy="689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Piezoelectric Accomplishments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0"/>
            <a:ext cx="4191000" cy="3616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5362" y="3379630"/>
            <a:ext cx="32396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indent="-457200">
              <a:buFont typeface="Arial" pitchFamily="34" charset="0"/>
              <a:buChar char="•"/>
            </a:pPr>
            <a:r>
              <a:rPr lang="en-US" sz="2200" dirty="0"/>
              <a:t>Oriented 90 degrees from each other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n-US" sz="2200" dirty="0"/>
              <a:t>Controlled via </a:t>
            </a:r>
            <a:r>
              <a:rPr lang="en-US" sz="2200" dirty="0" err="1"/>
              <a:t>Arduino</a:t>
            </a:r>
            <a:r>
              <a:rPr lang="en-US" sz="2200" dirty="0"/>
              <a:t> and laptop </a:t>
            </a:r>
            <a:r>
              <a:rPr lang="en-US" sz="2200" dirty="0" smtClean="0"/>
              <a:t>computer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n-US" sz="2200" dirty="0" smtClean="0"/>
              <a:t>Will be placed on the stage, shielded from children via </a:t>
            </a:r>
            <a:r>
              <a:rPr lang="en-US" sz="2200" dirty="0" err="1" smtClean="0"/>
              <a:t>plexiglass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066800"/>
            <a:ext cx="76454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indent="-457200">
              <a:buFont typeface="Arial" pitchFamily="34" charset="0"/>
              <a:buChar char="•"/>
            </a:pPr>
            <a:r>
              <a:rPr lang="en-US" sz="2800" dirty="0"/>
              <a:t>Piezoelectric material and mirrors glued to metal strips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n-US" sz="2800" dirty="0"/>
              <a:t>Wires soldered and attached to </a:t>
            </a:r>
            <a:r>
              <a:rPr lang="en-US" sz="2800" dirty="0" err="1"/>
              <a:t>piezos</a:t>
            </a:r>
            <a:endParaRPr lang="en-US" sz="2800" dirty="0"/>
          </a:p>
          <a:p>
            <a:pPr marL="484632" indent="-457200">
              <a:buFont typeface="Arial" pitchFamily="34" charset="0"/>
              <a:buChar char="•"/>
            </a:pPr>
            <a:r>
              <a:rPr lang="en-US" sz="2800" dirty="0"/>
              <a:t>Positioned via adjustable “helping hands” with alligator clips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2-D Laser Movement Controlled via </a:t>
            </a:r>
            <a:r>
              <a:rPr lang="en-US" dirty="0" err="1" smtClean="0"/>
              <a:t>Arduino</a:t>
            </a:r>
            <a:endParaRPr lang="en-US" dirty="0"/>
          </a:p>
        </p:txBody>
      </p:sp>
      <p:pic>
        <p:nvPicPr>
          <p:cNvPr id="5" name="rhombus_good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35100" y="1752600"/>
            <a:ext cx="7499350" cy="42179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495800" cy="2209799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Linear disp. </a:t>
            </a:r>
            <a:r>
              <a:rPr lang="en-US" dirty="0"/>
              <a:t>= 3.6” </a:t>
            </a:r>
            <a:endParaRPr lang="en-US" dirty="0" smtClean="0"/>
          </a:p>
          <a:p>
            <a:pPr marL="457200" lvl="1" indent="0" fontAlgn="base">
              <a:buNone/>
            </a:pPr>
            <a:r>
              <a:rPr lang="en-US" dirty="0" smtClean="0"/>
              <a:t>~ </a:t>
            </a:r>
            <a:r>
              <a:rPr lang="en-US" dirty="0"/>
              <a:t>0.012” per </a:t>
            </a:r>
            <a:r>
              <a:rPr lang="en-US" dirty="0" smtClean="0"/>
              <a:t>tick</a:t>
            </a:r>
            <a:endParaRPr lang="en-US" dirty="0"/>
          </a:p>
          <a:p>
            <a:pPr fontAlgn="base"/>
            <a:r>
              <a:rPr lang="en-US" dirty="0"/>
              <a:t>A</a:t>
            </a:r>
            <a:r>
              <a:rPr lang="en-US" dirty="0" smtClean="0"/>
              <a:t>ngular disp. </a:t>
            </a:r>
            <a:r>
              <a:rPr lang="en-US" dirty="0"/>
              <a:t>= </a:t>
            </a:r>
            <a:r>
              <a:rPr lang="en-US" dirty="0" smtClean="0"/>
              <a:t>3.8 ° </a:t>
            </a:r>
            <a:r>
              <a:rPr lang="en-US" dirty="0"/>
              <a:t> </a:t>
            </a:r>
            <a:endParaRPr lang="en-US" dirty="0" smtClean="0"/>
          </a:p>
          <a:p>
            <a:pPr marL="457200" lvl="1" indent="0" fontAlgn="base">
              <a:buNone/>
            </a:pPr>
            <a:r>
              <a:rPr lang="en-US" dirty="0" smtClean="0"/>
              <a:t>~0.015° per tick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608806"/>
              </p:ext>
            </p:extLst>
          </p:nvPr>
        </p:nvGraphicFramePr>
        <p:xfrm>
          <a:off x="4876800" y="1219199"/>
          <a:ext cx="4178824" cy="276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62627" y="6299060"/>
            <a:ext cx="40386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201227" y="4546460"/>
            <a:ext cx="0" cy="17526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162627" y="4546460"/>
            <a:ext cx="4038600" cy="1752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10427" y="640764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63 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39227" y="527722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0772" y="502555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Laser Path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06027" y="4546460"/>
            <a:ext cx="0" cy="533399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03009" y="443352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Direction of motion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25027" y="4241660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77327" y="366229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Position</a:t>
            </a:r>
          </a:p>
        </p:txBody>
      </p:sp>
    </p:spTree>
    <p:extLst>
      <p:ext uri="{BB962C8B-B14F-4D97-AF65-F5344CB8AC3E}">
        <p14:creationId xmlns:p14="http://schemas.microsoft.com/office/powerpoint/2010/main" val="41667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624</Words>
  <Application>Microsoft Office PowerPoint</Application>
  <PresentationFormat>On-screen Show (4:3)</PresentationFormat>
  <Paragraphs>187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Smart Material Museum Exhibit Spring Design Review #2</vt:lpstr>
      <vt:lpstr>Overview</vt:lpstr>
      <vt:lpstr>Problem/Intro</vt:lpstr>
      <vt:lpstr>View of Exhibit: Original </vt:lpstr>
      <vt:lpstr>View of Exhibit: Updated</vt:lpstr>
      <vt:lpstr>Accomplishments</vt:lpstr>
      <vt:lpstr>Piezoelectric Accomplishments</vt:lpstr>
      <vt:lpstr>2-D Laser Movement Controlled via Arduino</vt:lpstr>
      <vt:lpstr>Experimental Resolution</vt:lpstr>
      <vt:lpstr>View of Exhibit</vt:lpstr>
      <vt:lpstr>Photoresistor Circuit Data</vt:lpstr>
      <vt:lpstr>Pan/Tilt kit</vt:lpstr>
      <vt:lpstr>Piezo Code</vt:lpstr>
      <vt:lpstr>Servo Code</vt:lpstr>
      <vt:lpstr>Remaining Tasks</vt:lpstr>
      <vt:lpstr>Schedule </vt:lpstr>
      <vt:lpstr>Questions?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Studentpro</dc:creator>
  <cp:lastModifiedBy>studentpro</cp:lastModifiedBy>
  <cp:revision>80</cp:revision>
  <cp:lastPrinted>2012-10-25T15:36:07Z</cp:lastPrinted>
  <dcterms:created xsi:type="dcterms:W3CDTF">2012-10-23T19:20:40Z</dcterms:created>
  <dcterms:modified xsi:type="dcterms:W3CDTF">2013-03-23T22:42:05Z</dcterms:modified>
</cp:coreProperties>
</file>