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7" r:id="rId3"/>
    <p:sldMasterId id="2147483700" r:id="rId4"/>
    <p:sldMasterId id="2147483713" r:id="rId5"/>
  </p:sldMasterIdLst>
  <p:notesMasterIdLst>
    <p:notesMasterId r:id="rId22"/>
  </p:notesMasterIdLst>
  <p:handoutMasterIdLst>
    <p:handoutMasterId r:id="rId23"/>
  </p:handoutMasterIdLst>
  <p:sldIdLst>
    <p:sldId id="256" r:id="rId6"/>
    <p:sldId id="262" r:id="rId7"/>
    <p:sldId id="259" r:id="rId8"/>
    <p:sldId id="258" r:id="rId9"/>
    <p:sldId id="270" r:id="rId10"/>
    <p:sldId id="266" r:id="rId11"/>
    <p:sldId id="265" r:id="rId12"/>
    <p:sldId id="268" r:id="rId13"/>
    <p:sldId id="269" r:id="rId14"/>
    <p:sldId id="271" r:id="rId15"/>
    <p:sldId id="267" r:id="rId16"/>
    <p:sldId id="263" r:id="rId17"/>
    <p:sldId id="273" r:id="rId18"/>
    <p:sldId id="272" r:id="rId19"/>
    <p:sldId id="274" r:id="rId20"/>
    <p:sldId id="275" r:id="rId21"/>
  </p:sldIdLst>
  <p:sldSz cx="9144000" cy="6858000" type="screen4x3"/>
  <p:notesSz cx="7010400" cy="9296400"/>
  <p:defaultTextStyle>
    <a:defPPr>
      <a:defRPr lang="en-US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F1EB9-4393-4054-898B-47A5108E6762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E31FE-B1DA-483E-B1FB-DA62773BC4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1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79A1DA-D2F4-4124-8EA5-E56E957A288D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CE935C-F3EE-4526-9EB7-D63B68239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3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E935C-F3EE-4526-9EB7-D63B682397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6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D03810-7E92-45FB-A4B9-3B3A383F3D15}" type="slidenum">
              <a:rPr lang="en-US">
                <a:solidFill>
                  <a:prstClr val="white"/>
                </a:solidFill>
              </a:rPr>
              <a:pPr/>
              <a:t>11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704850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613" y="4414911"/>
            <a:ext cx="5608607" cy="41830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19" cy="372810"/>
          </a:xfrm>
          <a:prstGeom prst="rect">
            <a:avLst/>
          </a:prstGeom>
        </p:spPr>
        <p:txBody>
          <a:bodyPr lIns="93162" tIns="93162" rIns="93162" bIns="93162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5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6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77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1033" descr="title-backgrund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1" y="2895601"/>
            <a:ext cx="7772400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419600"/>
            <a:ext cx="6400800" cy="533400"/>
          </a:xfrm>
        </p:spPr>
        <p:txBody>
          <a:bodyPr/>
          <a:lstStyle>
            <a:lvl1pPr marL="0" indent="0">
              <a:buFont typeface="Times" pitchFamily="18" charset="0"/>
              <a:buNone/>
              <a:defRPr sz="17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1026" name="Picture 2" descr="File:Aiaa 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55562"/>
            <a:ext cx="338137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561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89D14D8-6632-4556-9964-05BF0EE0AE08}" type="slidenum">
              <a:rPr lang="en-US" smtClean="0">
                <a:solidFill>
                  <a:srgbClr val="000000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8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CC86E-023D-461F-B3BC-93FCDA6BD0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5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3" indent="0">
              <a:buNone/>
              <a:defRPr sz="1800"/>
            </a:lvl2pPr>
            <a:lvl3pPr marL="914305" indent="0">
              <a:buNone/>
              <a:defRPr sz="1600"/>
            </a:lvl3pPr>
            <a:lvl4pPr marL="1371458" indent="0">
              <a:buNone/>
              <a:defRPr sz="1400"/>
            </a:lvl4pPr>
            <a:lvl5pPr marL="1828610" indent="0">
              <a:buNone/>
              <a:defRPr sz="1400"/>
            </a:lvl5pPr>
            <a:lvl6pPr marL="2285763" indent="0">
              <a:buNone/>
              <a:defRPr sz="1400"/>
            </a:lvl6pPr>
            <a:lvl7pPr marL="2742915" indent="0">
              <a:buNone/>
              <a:defRPr sz="1400"/>
            </a:lvl7pPr>
            <a:lvl8pPr marL="3200068" indent="0">
              <a:buNone/>
              <a:defRPr sz="1400"/>
            </a:lvl8pPr>
            <a:lvl9pPr marL="365722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509AF-FC4A-4FD3-976F-2CA55F090F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19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B69CB-9E71-4BB8-8CF9-3CFF4D3E88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796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DD722-346A-4F85-A5D0-3B4C790691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05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8E584-7042-4889-9E73-362B03889F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400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D52FD-9F56-4B9E-B5AA-E1AB2D0BDD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20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081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FDD50-8FA5-483F-A154-48B5BB6109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644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9AD76-F1FF-43A7-B93D-DBC17C07EE4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254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78D71-B546-4D23-AECF-46FE09502F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71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A19ED-C3D2-4B08-9D5F-B8118AD0D9D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165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5B7AB6-77A6-4BC3-9967-B13C9329BE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96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90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145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4153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389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18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6158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131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891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8790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7929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5954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5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16" tIns="91416" rIns="91416" bIns="91416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16" tIns="91416" rIns="91416" bIns="91416" anchor="t" anchorCtr="0"/>
          <a:lstStyle>
            <a:lvl1pPr rtl="0">
              <a:defRPr/>
            </a:lvl1pPr>
            <a:lvl2pPr marL="742873" indent="-285720" rtl="0">
              <a:defRPr/>
            </a:lvl2pPr>
            <a:lvl3pPr marL="1142882" indent="-228577" rtl="0">
              <a:defRPr/>
            </a:lvl3pPr>
            <a:lvl4pPr marL="1600034" indent="-228577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33954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90721CD-AE11-429F-BED9-F1A62236CC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897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0238D73-2550-4ED8-AAED-1326A4A7BC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370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9B7A2B-4828-43B2-AE06-60E57719E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7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539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0" y="1604328"/>
            <a:ext cx="4042080" cy="45220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800" y="1604328"/>
            <a:ext cx="4043520" cy="45220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6D3CB5-E033-4763-B3A9-C4730B311E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822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DB4D5FD-78A2-4FED-A868-0C60835485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586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9403681-CC39-44BC-A7DF-8C9E1093BB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60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EF268A8-B418-4637-83EE-8D8DD75F77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962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6E86240-D46E-4634-A080-CE2F521CE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099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8EA44A-ACE4-496F-9DFC-675E188440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722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BC4392F-C7E2-4502-9D70-AD532088A0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091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5440" y="273629"/>
            <a:ext cx="2054880" cy="585277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0720" cy="58527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C858FE-8B78-4EFC-8AD9-09A8B6515C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001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23840" cy="114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48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4400" cy="4680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20" y="6247376"/>
            <a:ext cx="2125440" cy="468050"/>
          </a:xfrm>
        </p:spPr>
        <p:txBody>
          <a:bodyPr/>
          <a:lstStyle>
            <a:lvl1pPr>
              <a:defRPr/>
            </a:lvl1pPr>
          </a:lstStyle>
          <a:p>
            <a:fld id="{3DC34B50-230F-4457-9E41-2B140B871C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11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5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27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441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432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40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077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95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0631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9745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59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878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8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1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59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4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5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63B02-566A-483D-9824-8130F366C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2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0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5" indent="-342865" algn="l" defTabSz="91430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3" indent="-285720" algn="l" defTabSz="91430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2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4" indent="-228577" algn="l" defTabSz="91430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7" indent="-228577" algn="l" defTabSz="91430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0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4" descr="typical-slide-background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89D14D8-6632-4556-9964-05BF0EE0AE08}" type="slidenum">
              <a:rPr lang="en-US">
                <a:solidFill>
                  <a:srgbClr val="000000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39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-112" charset="-128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-112" charset="-128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-112" charset="-128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-112" charset="-128"/>
        </a:defRPr>
      </a:lvl5pPr>
      <a:lvl6pPr marL="457153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-112" charset="-128"/>
        </a:defRPr>
      </a:lvl6pPr>
      <a:lvl7pPr marL="914305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-112" charset="-128"/>
        </a:defRPr>
      </a:lvl7pPr>
      <a:lvl8pPr marL="1371458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-112" charset="-128"/>
        </a:defRPr>
      </a:lvl8pPr>
      <a:lvl9pPr marL="182861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-112" charset="-128"/>
        </a:defRPr>
      </a:lvl9pPr>
    </p:titleStyle>
    <p:bodyStyle>
      <a:lvl1pPr marL="342865" indent="-342865" algn="l" rtl="0" fontAlgn="base">
        <a:spcBef>
          <a:spcPct val="20000"/>
        </a:spcBef>
        <a:spcAft>
          <a:spcPct val="0"/>
        </a:spcAft>
        <a:buClr>
          <a:srgbClr val="E98B01"/>
        </a:buClr>
        <a:buFont typeface="Times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73" indent="-285720" algn="l" rtl="0" fontAlgn="base">
        <a:spcBef>
          <a:spcPct val="20000"/>
        </a:spcBef>
        <a:spcAft>
          <a:spcPct val="0"/>
        </a:spcAft>
        <a:buClr>
          <a:srgbClr val="1380DC"/>
        </a:buClr>
        <a:buFont typeface="Wingdings" pitchFamily="2" charset="2"/>
        <a:buChar char="§"/>
        <a:defRPr sz="2800">
          <a:solidFill>
            <a:srgbClr val="4F4F4F"/>
          </a:solidFill>
          <a:latin typeface="+mn-lt"/>
          <a:ea typeface="+mn-ea"/>
        </a:defRPr>
      </a:lvl2pPr>
      <a:lvl3pPr marL="1142882" indent="-228577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3pPr>
      <a:lvl4pPr marL="1600034" indent="-228577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F4F4F"/>
          </a:solidFill>
          <a:latin typeface="+mn-lt"/>
          <a:ea typeface="+mn-ea"/>
        </a:defRPr>
      </a:lvl4pPr>
      <a:lvl5pPr marL="2057187" indent="-228577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340" indent="-228577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492" indent="-228577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8645" indent="-228577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5797" indent="-228577" algn="l" rtl="0" fontAlgn="base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18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ctr" defTabSz="91430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5" indent="-342865" algn="l" defTabSz="91430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3" indent="-285720" algn="l" defTabSz="91430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2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4" indent="-228577" algn="l" defTabSz="91430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7" indent="-228577" algn="l" defTabSz="91430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0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3629"/>
            <a:ext cx="8223840" cy="114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23840" cy="452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25440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  <a:defRPr>
                <a:solidFill>
                  <a:srgbClr val="000000"/>
                </a:solidFill>
              </a:defRPr>
            </a:lvl1pPr>
          </a:lstStyle>
          <a:p>
            <a:pPr defTabSz="4147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4400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  <a:defRPr>
                <a:solidFill>
                  <a:srgbClr val="000000"/>
                </a:solidFill>
              </a:defRPr>
            </a:lvl1pPr>
          </a:lstStyle>
          <a:p>
            <a:pPr defTabSz="4147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25440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  <a:defRPr>
                <a:solidFill>
                  <a:srgbClr val="000000"/>
                </a:solidFill>
              </a:defRPr>
            </a:lvl1pPr>
          </a:lstStyle>
          <a:p>
            <a:pPr defTabSz="4147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fld id="{50ADA879-5B3B-49C4-82F2-0ACB9B54AAF2}" type="slidenum">
              <a:rPr lang="en-US" smtClean="0"/>
              <a:pPr defTabSz="414726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SzPct val="100000"/>
              </a:pPr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779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marL="673930" indent="-259204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icrosoft YaHei" charset="-122"/>
        </a:defRPr>
      </a:lvl2pPr>
      <a:lvl3pPr marL="1036815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icrosoft YaHei" charset="-122"/>
        </a:defRPr>
      </a:lvl3pPr>
      <a:lvl4pPr marL="1451541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icrosoft YaHei" charset="-122"/>
        </a:defRPr>
      </a:lvl4pPr>
      <a:lvl5pPr marL="1866268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icrosoft YaHei" charset="-122"/>
        </a:defRPr>
      </a:lvl5pPr>
      <a:lvl6pPr marL="2280994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icrosoft YaHei" charset="-122"/>
        </a:defRPr>
      </a:lvl6pPr>
      <a:lvl7pPr marL="2695720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icrosoft YaHei" charset="-122"/>
        </a:defRPr>
      </a:lvl7pPr>
      <a:lvl8pPr marL="3110446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icrosoft YaHei" charset="-122"/>
        </a:defRPr>
      </a:lvl8pPr>
      <a:lvl9pPr marL="3525172" indent="-207363" algn="ctr" defTabSz="4147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11045" indent="-311045" algn="l" defTabSz="414726" rtl="0" fontAlgn="base" hangingPunct="0">
        <a:lnSpc>
          <a:spcPct val="93000"/>
        </a:lnSpc>
        <a:spcBef>
          <a:spcPct val="0"/>
        </a:spcBef>
        <a:spcAft>
          <a:spcPts val="1282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3930" indent="-259204" algn="l" defTabSz="414726" rtl="0" fontAlgn="base" hangingPunct="0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</a:defRPr>
      </a:lvl2pPr>
      <a:lvl3pPr marL="1036815" indent="-207363" algn="l" defTabSz="414726" rtl="0" fontAlgn="base" hangingPunct="0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</a:defRPr>
      </a:lvl3pPr>
      <a:lvl4pPr marL="1451541" indent="-207363" algn="l" defTabSz="414726" rtl="0" fontAlgn="base" hangingPunct="0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4pPr>
      <a:lvl5pPr marL="1866268" indent="-20736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5pPr>
      <a:lvl6pPr marL="2280994" indent="-20736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6pPr>
      <a:lvl7pPr marL="2695720" indent="-20736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7pPr>
      <a:lvl8pPr marL="3110446" indent="-20736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8pPr>
      <a:lvl9pPr marL="3525172" indent="-207363" algn="l" defTabSz="4147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42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key.com/" TargetMode="External"/><Relationship Id="rId2" Type="http://schemas.openxmlformats.org/officeDocument/2006/relationships/hyperlink" Target="http://www.digi.com/xbee/" TargetMode="External"/><Relationship Id="rId1" Type="http://schemas.openxmlformats.org/officeDocument/2006/relationships/slideLayout" Target="../slideLayouts/slideLayout36.xml"/><Relationship Id="rId5" Type="http://schemas.openxmlformats.org/officeDocument/2006/relationships/hyperlink" Target="http://sparkfun.com/" TargetMode="External"/><Relationship Id="rId4" Type="http://schemas.openxmlformats.org/officeDocument/2006/relationships/hyperlink" Target="http://www.adafruit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971800"/>
            <a:ext cx="7772400" cy="1295400"/>
          </a:xfrm>
        </p:spPr>
        <p:txBody>
          <a:bodyPr/>
          <a:lstStyle/>
          <a:p>
            <a:r>
              <a:rPr lang="en-US" dirty="0" smtClean="0"/>
              <a:t>CanSat Concept Generation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1" y="4419600"/>
            <a:ext cx="8534400" cy="1295400"/>
          </a:xfrm>
        </p:spPr>
        <p:txBody>
          <a:bodyPr/>
          <a:lstStyle/>
          <a:p>
            <a:r>
              <a:rPr lang="en-US" b="1" dirty="0" smtClean="0"/>
              <a:t>Group Members: </a:t>
            </a:r>
            <a:r>
              <a:rPr lang="en-US" b="1" dirty="0" err="1" smtClean="0"/>
              <a:t>Yasmin</a:t>
            </a:r>
            <a:r>
              <a:rPr lang="en-US" b="1" dirty="0" smtClean="0"/>
              <a:t> </a:t>
            </a:r>
            <a:r>
              <a:rPr lang="en-US" b="1" dirty="0" err="1" smtClean="0"/>
              <a:t>Belhaj</a:t>
            </a:r>
            <a:r>
              <a:rPr lang="en-US" b="1" dirty="0" smtClean="0"/>
              <a:t>, Andrew Grant, Andrew </a:t>
            </a:r>
            <a:r>
              <a:rPr lang="en-US" b="1" dirty="0" err="1" smtClean="0"/>
              <a:t>Guerr</a:t>
            </a:r>
            <a:r>
              <a:rPr lang="en-US" b="1" dirty="0" smtClean="0"/>
              <a:t>, Maxwell Sandler, Samuel </a:t>
            </a:r>
            <a:r>
              <a:rPr lang="en-US" b="1" dirty="0" err="1" smtClean="0"/>
              <a:t>Rustan</a:t>
            </a: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smtClean="0"/>
              <a:t>Faculty Advisor: Dr. Kamal Amin, Dr. Michael Frank</a:t>
            </a:r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Senior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Team #18</a:t>
            </a:r>
          </a:p>
          <a:p>
            <a:r>
              <a:rPr lang="en-US" b="1" dirty="0" smtClean="0"/>
              <a:t>10/25/2012 </a:t>
            </a:r>
            <a:endParaRPr lang="en-US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5800" y="18288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75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US" dirty="0" smtClean="0"/>
              <a:t>Phase 3: How to secure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" dirty="0" smtClean="0"/>
              <a:t>Dough</a:t>
            </a:r>
          </a:p>
          <a:p>
            <a:pPr lvl="1"/>
            <a:r>
              <a:rPr lang="en" dirty="0" smtClean="0"/>
              <a:t>Minimal Cost </a:t>
            </a:r>
          </a:p>
          <a:p>
            <a:pPr lvl="1"/>
            <a:r>
              <a:rPr lang="en" dirty="0" smtClean="0"/>
              <a:t>H</a:t>
            </a:r>
            <a:r>
              <a:rPr lang="en-US" dirty="0" err="1"/>
              <a:t>i</a:t>
            </a:r>
            <a:r>
              <a:rPr lang="en" dirty="0" smtClean="0"/>
              <a:t>gh density, significant weight contriubution</a:t>
            </a:r>
          </a:p>
          <a:p>
            <a:pPr lvl="1"/>
            <a:r>
              <a:rPr lang="en" dirty="0" smtClean="0"/>
              <a:t>Can fully enclose egg </a:t>
            </a:r>
            <a:endParaRPr lang="en" dirty="0"/>
          </a:p>
          <a:p>
            <a:r>
              <a:rPr lang="en" dirty="0"/>
              <a:t>Memory </a:t>
            </a:r>
            <a:r>
              <a:rPr lang="en" dirty="0" smtClean="0"/>
              <a:t>Foam</a:t>
            </a:r>
          </a:p>
          <a:p>
            <a:pPr lvl="1"/>
            <a:r>
              <a:rPr lang="en" dirty="0" smtClean="0"/>
              <a:t>Costly</a:t>
            </a:r>
          </a:p>
          <a:p>
            <a:pPr lvl="1"/>
            <a:r>
              <a:rPr lang="en" dirty="0" smtClean="0"/>
              <a:t>L</a:t>
            </a:r>
            <a:r>
              <a:rPr lang="en-US" dirty="0" err="1" smtClean="0"/>
              <a:t>i</a:t>
            </a:r>
            <a:r>
              <a:rPr lang="en" dirty="0" smtClean="0"/>
              <a:t>ghtweight , low density</a:t>
            </a:r>
          </a:p>
          <a:p>
            <a:pPr lvl="1"/>
            <a:r>
              <a:rPr lang="en" dirty="0" smtClean="0"/>
              <a:t>Can also fully enclose egg</a:t>
            </a:r>
            <a:endParaRPr lang="en" dirty="0"/>
          </a:p>
          <a:p>
            <a:r>
              <a:rPr lang="en" dirty="0"/>
              <a:t>Flexible Membrane </a:t>
            </a:r>
            <a:r>
              <a:rPr lang="en" dirty="0" smtClean="0"/>
              <a:t>Clamp</a:t>
            </a:r>
          </a:p>
          <a:p>
            <a:pPr lvl="1"/>
            <a:r>
              <a:rPr lang="en" dirty="0" smtClean="0"/>
              <a:t>Low cost</a:t>
            </a:r>
          </a:p>
          <a:p>
            <a:pPr lvl="1"/>
            <a:r>
              <a:rPr lang="en-US" dirty="0" smtClean="0"/>
              <a:t>E</a:t>
            </a:r>
            <a:r>
              <a:rPr lang="en" dirty="0" smtClean="0"/>
              <a:t>asy to implement</a:t>
            </a:r>
          </a:p>
          <a:p>
            <a:pPr lvl="1"/>
            <a:r>
              <a:rPr lang="en-US" dirty="0" smtClean="0"/>
              <a:t>L</a:t>
            </a:r>
            <a:r>
              <a:rPr lang="en" dirty="0" smtClean="0"/>
              <a:t>ight weight with minimal volume</a:t>
            </a:r>
          </a:p>
          <a:p>
            <a:pPr lvl="1"/>
            <a:r>
              <a:rPr lang="en-US" dirty="0" smtClean="0"/>
              <a:t>Will not enclose egg</a:t>
            </a:r>
            <a:endParaRPr lang="en" dirty="0" smtClean="0"/>
          </a:p>
          <a:p>
            <a:pPr lvl="1"/>
            <a:endParaRPr lang="en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8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8160" cy="1144921"/>
          </a:xfrm>
          <a:ln/>
        </p:spPr>
        <p:txBody>
          <a:bodyPr tIns="35264"/>
          <a:lstStyle/>
          <a:p>
            <a:pPr>
              <a:buClrTx/>
              <a:tabLst>
                <a:tab pos="0" algn="l"/>
                <a:tab pos="414683" algn="l"/>
                <a:tab pos="829366" algn="l"/>
                <a:tab pos="1244049" algn="l"/>
                <a:tab pos="1658732" algn="l"/>
                <a:tab pos="2073416" algn="l"/>
                <a:tab pos="2488099" algn="l"/>
                <a:tab pos="2902782" algn="l"/>
                <a:tab pos="3317465" algn="l"/>
                <a:tab pos="3732148" algn="l"/>
                <a:tab pos="4146831" algn="l"/>
                <a:tab pos="4561514" algn="l"/>
                <a:tab pos="4976197" algn="l"/>
                <a:tab pos="5390881" algn="l"/>
                <a:tab pos="5805564" algn="l"/>
                <a:tab pos="6220247" algn="l"/>
                <a:tab pos="6634930" algn="l"/>
                <a:tab pos="7049613" algn="l"/>
                <a:tab pos="7464296" algn="l"/>
                <a:tab pos="7878979" algn="l"/>
                <a:tab pos="8293662" algn="l"/>
              </a:tabLst>
            </a:pPr>
            <a:r>
              <a:rPr lang="en-US" dirty="0">
                <a:latin typeface="Calibri" pitchFamily="34" charset="0"/>
                <a:cs typeface="Calibri" pitchFamily="34" charset="0"/>
              </a:rPr>
              <a:t>Selectable Objective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80960" y="1149242"/>
            <a:ext cx="8228160" cy="660453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5469" rIns="0" bIns="0" anchor="ctr"/>
          <a:lstStyle/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r>
              <a:rPr lang="en-US" dirty="0">
                <a:latin typeface="Calibri" pitchFamily="34" charset="0"/>
                <a:cs typeface="Calibri" pitchFamily="34" charset="0"/>
              </a:rPr>
              <a:t>Camera to record descent or sensor to measure force of impact.</a:t>
            </a:r>
          </a:p>
          <a:p>
            <a:pPr indent="-308133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r>
              <a:rPr lang="en-US" dirty="0">
                <a:latin typeface="Calibri" pitchFamily="34" charset="0"/>
                <a:cs typeface="Calibri" pitchFamily="34" charset="0"/>
              </a:rPr>
              <a:t>Force sensor is cheaper and easier to implement</a:t>
            </a:r>
            <a:r>
              <a:rPr lang="en-US" dirty="0"/>
              <a:t>.</a:t>
            </a:r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/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/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/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/>
          </a:p>
          <a:p>
            <a:pPr indent="-308133" algn="ctr">
              <a:spcAft>
                <a:spcPct val="0"/>
              </a:spcAft>
              <a:buClrTx/>
              <a:tabLst>
                <a:tab pos="311013" algn="l"/>
                <a:tab pos="413244" algn="l"/>
                <a:tab pos="827927" algn="l"/>
                <a:tab pos="1242610" algn="l"/>
                <a:tab pos="1657293" algn="l"/>
                <a:tab pos="2071976" algn="l"/>
                <a:tab pos="2486660" algn="l"/>
                <a:tab pos="2901342" algn="l"/>
                <a:tab pos="3316026" algn="l"/>
                <a:tab pos="3730709" algn="l"/>
                <a:tab pos="4145393" algn="l"/>
                <a:tab pos="4560075" algn="l"/>
                <a:tab pos="4974759" algn="l"/>
                <a:tab pos="5389441" algn="l"/>
                <a:tab pos="5804124" algn="l"/>
                <a:tab pos="6218807" algn="l"/>
                <a:tab pos="6633490" algn="l"/>
                <a:tab pos="7048173" algn="l"/>
                <a:tab pos="7462857" algn="l"/>
                <a:tab pos="7877540" algn="l"/>
                <a:tab pos="8292223" algn="l"/>
              </a:tabLst>
            </a:pPr>
            <a:endParaRPr lang="en-US" dirty="0"/>
          </a:p>
        </p:txBody>
      </p:sp>
      <p:graphicFrame>
        <p:nvGraphicFramePr>
          <p:cNvPr id="30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199243"/>
              </p:ext>
            </p:extLst>
          </p:nvPr>
        </p:nvGraphicFramePr>
        <p:xfrm>
          <a:off x="449282" y="3338271"/>
          <a:ext cx="8592480" cy="1863782"/>
        </p:xfrm>
        <a:graphic>
          <a:graphicData uri="http://schemas.openxmlformats.org/drawingml/2006/table">
            <a:tbl>
              <a:tblPr/>
              <a:tblGrid>
                <a:gridCol w="1988640"/>
                <a:gridCol w="1238400"/>
                <a:gridCol w="1344960"/>
                <a:gridCol w="1939680"/>
                <a:gridCol w="2080800"/>
              </a:tblGrid>
              <a:tr h="52565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Option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Base Cost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Battery Life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Weight (no case)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Weight (with case)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28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HD Hero Go Pro Camera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$130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2.5 h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94 g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167 g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84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Impact Sensor (Implemented with accelerometer)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$30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Negligible power use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Negligible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Calibri" pitchFamily="34" charset="0"/>
                        </a:rPr>
                        <a:t>Negligible</a:t>
                      </a:r>
                    </a:p>
                  </a:txBody>
                  <a:tcPr marL="81638" marR="81638" marT="122698" marB="4245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2" t="9744" r="10242" b="14630"/>
          <a:stretch>
            <a:fillRect/>
          </a:stretch>
        </p:blipFill>
        <p:spPr bwMode="auto">
          <a:xfrm>
            <a:off x="1121761" y="1866436"/>
            <a:ext cx="1781280" cy="145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0242" t="9744" r="10242" b="14630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800" y="1659054"/>
            <a:ext cx="1658880" cy="1659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DC34B50-230F-4457-9E41-2B140B871C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20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52400"/>
            <a:ext cx="7772400" cy="645329"/>
          </a:xfrm>
          <a:prstGeom prst="rect">
            <a:avLst/>
          </a:prstGeom>
        </p:spPr>
        <p:txBody>
          <a:bodyPr lIns="91416" tIns="91416" rIns="91416" bIns="91416" anchor="b" anchorCtr="0">
            <a:spAutoFit/>
          </a:bodyPr>
          <a:lstStyle/>
          <a:p>
            <a:pPr>
              <a:buNone/>
            </a:pPr>
            <a:r>
              <a:rPr lang="en" sz="3000" dirty="0"/>
              <a:t>Flight Software, Telemetry and Communications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838200"/>
            <a:ext cx="7772400" cy="5047487"/>
          </a:xfrm>
          <a:prstGeom prst="rect">
            <a:avLst/>
          </a:prstGeom>
        </p:spPr>
        <p:txBody>
          <a:bodyPr lIns="91416" tIns="91416" rIns="91416" bIns="91416" anchor="t" anchorCtr="0">
            <a:spAutoFit/>
          </a:bodyPr>
          <a:lstStyle/>
          <a:p>
            <a:pPr lvl="0" algn="l" rtl="0">
              <a:buNone/>
            </a:pPr>
            <a:r>
              <a:rPr lang="en" sz="2000" dirty="0">
                <a:solidFill>
                  <a:schemeClr val="tx1"/>
                </a:solidFill>
              </a:rPr>
              <a:t>Flight Software (FS) will use data from sensors, format that data and output telemetric data to transmitter.</a:t>
            </a:r>
          </a:p>
          <a:p>
            <a:pPr lvl="0" algn="l" rtl="0">
              <a:buNone/>
            </a:pPr>
            <a:r>
              <a:rPr lang="en" sz="2000" dirty="0">
                <a:solidFill>
                  <a:schemeClr val="tx1"/>
                </a:solidFill>
              </a:rPr>
              <a:t>   - GPS data, Altimetry, Temperature, Battery Voltage</a:t>
            </a:r>
          </a:p>
          <a:p>
            <a:endParaRPr lang="en" sz="2000" dirty="0">
              <a:solidFill>
                <a:schemeClr val="tx1"/>
              </a:solidFill>
            </a:endParaRPr>
          </a:p>
          <a:p>
            <a:pPr lvl="0" algn="l" rtl="0">
              <a:buNone/>
            </a:pPr>
            <a:r>
              <a:rPr lang="en" sz="2000" dirty="0">
                <a:solidFill>
                  <a:schemeClr val="tx1"/>
                </a:solidFill>
              </a:rPr>
              <a:t>FS will be used to provide control any actuator or electromechanical device. (latch relay, motor, etc.)</a:t>
            </a:r>
          </a:p>
          <a:p>
            <a:endParaRPr lang="en" sz="2000" dirty="0">
              <a:solidFill>
                <a:schemeClr val="tx1"/>
              </a:solidFill>
            </a:endParaRPr>
          </a:p>
          <a:p>
            <a:pPr lvl="0" algn="l"/>
            <a:r>
              <a:rPr lang="en" sz="2000" dirty="0">
                <a:solidFill>
                  <a:schemeClr val="tx1"/>
                </a:solidFill>
              </a:rPr>
              <a:t>FS will operate on the onboard micro-controller (MC) and will be stored in memory </a:t>
            </a:r>
            <a:r>
              <a:rPr lang="en" sz="2000" dirty="0" smtClean="0">
                <a:solidFill>
                  <a:schemeClr val="tx1"/>
                </a:solidFill>
              </a:rPr>
              <a:t>on the chip</a:t>
            </a:r>
            <a:r>
              <a:rPr lang="en" sz="2000" dirty="0">
                <a:solidFill>
                  <a:schemeClr val="tx1"/>
                </a:solidFill>
              </a:rPr>
              <a:t>.</a:t>
            </a:r>
          </a:p>
          <a:p>
            <a:endParaRPr lang="en" sz="2000" dirty="0">
              <a:solidFill>
                <a:schemeClr val="tx1"/>
              </a:solidFill>
            </a:endParaRPr>
          </a:p>
          <a:p>
            <a:pPr lvl="0" algn="l" rtl="0">
              <a:buNone/>
            </a:pPr>
            <a:r>
              <a:rPr lang="en" sz="2000" dirty="0">
                <a:solidFill>
                  <a:schemeClr val="tx1"/>
                </a:solidFill>
              </a:rPr>
              <a:t>FS will employ the C/C++ programming language and be compiled for the Arduino development environment.</a:t>
            </a:r>
          </a:p>
          <a:p>
            <a:endParaRPr lang="en" sz="2000" dirty="0">
              <a:solidFill>
                <a:schemeClr val="tx1"/>
              </a:solidFill>
            </a:endParaRPr>
          </a:p>
          <a:p>
            <a:pPr lvl="0" algn="l" rtl="0">
              <a:buNone/>
            </a:pPr>
            <a:r>
              <a:rPr lang="en" sz="2000" dirty="0">
                <a:solidFill>
                  <a:schemeClr val="tx1"/>
                </a:solidFill>
              </a:rPr>
              <a:t>FS will be able to maintain flight stage in the event of a loss of power</a:t>
            </a:r>
            <a:r>
              <a:rPr lang="en" sz="2000" dirty="0" smtClean="0">
                <a:solidFill>
                  <a:schemeClr val="tx1"/>
                </a:solidFill>
              </a:rPr>
              <a:t>.</a:t>
            </a:r>
            <a:endParaRPr lang="en" sz="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476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b="0" dirty="0">
                <a:latin typeface="+mj-lt"/>
              </a:rPr>
              <a:t>Flight Software, Telemetry and Communications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001000" cy="4267200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en" dirty="0"/>
              <a:t>All communications will be via an XBEE radio</a:t>
            </a:r>
            <a:r>
              <a:rPr lang="en" dirty="0" smtClean="0"/>
              <a:t>.</a:t>
            </a:r>
          </a:p>
          <a:p>
            <a:pPr lvl="0">
              <a:buNone/>
            </a:pPr>
            <a:endParaRPr lang="en" dirty="0"/>
          </a:p>
          <a:p>
            <a:pPr lvl="0">
              <a:buNone/>
            </a:pPr>
            <a:endParaRPr lang="en" dirty="0"/>
          </a:p>
          <a:p>
            <a:pPr lvl="0">
              <a:buNone/>
            </a:pPr>
            <a:endParaRPr lang="en" dirty="0"/>
          </a:p>
          <a:p>
            <a:pPr marL="0" indent="457153">
              <a:buNone/>
            </a:pPr>
            <a:endParaRPr lang="en" dirty="0"/>
          </a:p>
          <a:p>
            <a:pPr marL="0" indent="457153">
              <a:buNone/>
            </a:pPr>
            <a:r>
              <a:rPr lang="en" dirty="0"/>
              <a:t>XBEE will be a "series 1</a:t>
            </a:r>
            <a:r>
              <a:rPr lang="en" dirty="0" smtClean="0"/>
              <a:t>"  </a:t>
            </a:r>
            <a:r>
              <a:rPr lang="en" dirty="0"/>
              <a:t>operating on the IEEE </a:t>
            </a:r>
            <a:r>
              <a:rPr lang="en" dirty="0" smtClean="0"/>
              <a:t>802.15.4 </a:t>
            </a:r>
            <a:r>
              <a:rPr lang="en" dirty="0"/>
              <a:t>protocol standard.</a:t>
            </a:r>
          </a:p>
          <a:p>
            <a:pPr marL="0" indent="457153">
              <a:buNone/>
            </a:pPr>
            <a:endParaRPr lang="en" dirty="0"/>
          </a:p>
          <a:p>
            <a:pPr marL="0" indent="457153">
              <a:buNone/>
            </a:pPr>
            <a:r>
              <a:rPr lang="en" dirty="0"/>
              <a:t>XBEE </a:t>
            </a:r>
            <a:r>
              <a:rPr lang="en" dirty="0" smtClean="0"/>
              <a:t>shall communicate (transmit and receive) with a ground station.  </a:t>
            </a:r>
            <a:r>
              <a:rPr lang="en" dirty="0"/>
              <a:t>The ground station will be a laptop with a version of the FS providing an output to a "csv" file.</a:t>
            </a:r>
          </a:p>
          <a:p>
            <a:endParaRPr lang="en" dirty="0"/>
          </a:p>
          <a:p>
            <a:pPr marL="0" indent="0">
              <a:buNone/>
            </a:pPr>
            <a:r>
              <a:rPr lang="en" dirty="0"/>
              <a:t>The ground station will receive and transmit via an antenna placed at a height so that line of sight with the CANSAT shall be </a:t>
            </a:r>
            <a:r>
              <a:rPr lang="en" dirty="0" smtClean="0"/>
              <a:t>maintained</a:t>
            </a:r>
            <a:endParaRPr lang="en" dirty="0"/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7696200" y="6356350"/>
            <a:ext cx="990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3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5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58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0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63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15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68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20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444770"/>
            <a:ext cx="2476500" cy="1519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4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b="0" dirty="0">
                <a:latin typeface="+mj-lt"/>
              </a:rPr>
              <a:t>Conclusions </a:t>
            </a:r>
            <a:r>
              <a:rPr lang="en" b="0" dirty="0" smtClean="0">
                <a:latin typeface="+mj-lt"/>
              </a:rPr>
              <a:t>and Future Plans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Further testing will be done to finalize pending considerations: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r>
              <a:rPr lang="en-US" sz="2000" dirty="0" smtClean="0"/>
              <a:t>Parachute vs. Streamer </a:t>
            </a:r>
          </a:p>
          <a:p>
            <a:pPr lvl="2"/>
            <a:r>
              <a:rPr lang="en-US" sz="1600" dirty="0" smtClean="0"/>
              <a:t>Deploy  from  building  top</a:t>
            </a:r>
          </a:p>
          <a:p>
            <a:pPr lvl="1"/>
            <a:r>
              <a:rPr lang="en-US" sz="2000" dirty="0" smtClean="0"/>
              <a:t>Fixed vs. Rotational aero-foils</a:t>
            </a:r>
          </a:p>
          <a:p>
            <a:pPr lvl="2"/>
            <a:r>
              <a:rPr lang="en-US" sz="1600" dirty="0" smtClean="0"/>
              <a:t>Dropping  from various heights.</a:t>
            </a:r>
          </a:p>
          <a:p>
            <a:pPr lvl="1"/>
            <a:r>
              <a:rPr lang="en-US" sz="2000" dirty="0" smtClean="0"/>
              <a:t>“Egg drop” tests for sensor protection</a:t>
            </a:r>
          </a:p>
          <a:p>
            <a:pPr lvl="2"/>
            <a:r>
              <a:rPr lang="en-US" sz="1600" dirty="0" smtClean="0"/>
              <a:t>Drop from various heights.</a:t>
            </a:r>
          </a:p>
          <a:p>
            <a:pPr lvl="1"/>
            <a:r>
              <a:rPr lang="en-US" sz="2000" dirty="0" smtClean="0"/>
              <a:t>Radio tests</a:t>
            </a:r>
            <a:endParaRPr lang="en-US" sz="1200" dirty="0"/>
          </a:p>
          <a:p>
            <a:pPr lvl="2"/>
            <a:r>
              <a:rPr lang="en-US" sz="1600" dirty="0" smtClean="0"/>
              <a:t>Distance, Power consumption, Bit-error rates</a:t>
            </a:r>
          </a:p>
          <a:p>
            <a:pPr lvl="1"/>
            <a:r>
              <a:rPr lang="en-US" sz="2000" dirty="0" smtClean="0"/>
              <a:t>Battery life</a:t>
            </a:r>
          </a:p>
          <a:p>
            <a:pPr lvl="2"/>
            <a:r>
              <a:rPr lang="en-US" sz="1600" dirty="0" smtClean="0"/>
              <a:t>Power/energy requirements</a:t>
            </a:r>
            <a:endParaRPr lang="en-US" sz="1600" dirty="0"/>
          </a:p>
          <a:p>
            <a:pPr lvl="2"/>
            <a:r>
              <a:rPr lang="en-US" sz="1600" dirty="0" smtClean="0"/>
              <a:t>Amp-hour rating of batteries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3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5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58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0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63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15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68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20" algn="l" defTabSz="914305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4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0" dirty="0"/>
              <a:t>Conclusions and Preliminary Design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Next steps: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 smtClean="0"/>
              <a:t>Perform tests</a:t>
            </a:r>
          </a:p>
          <a:p>
            <a:pPr lvl="1"/>
            <a:r>
              <a:rPr lang="en-US" sz="2000" dirty="0" smtClean="0"/>
              <a:t>Finalize component selections</a:t>
            </a:r>
          </a:p>
          <a:p>
            <a:pPr lvl="1"/>
            <a:r>
              <a:rPr lang="en-US" sz="2000" dirty="0" smtClean="0"/>
              <a:t>Bench testing electrical and computer devices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 smtClean="0"/>
              <a:t>Questions?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7079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j-lt"/>
              </a:rPr>
              <a:t>References</a:t>
            </a: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Culp, Randy. "Parachute Decent </a:t>
            </a:r>
            <a:r>
              <a:rPr lang="en-US" dirty="0" err="1"/>
              <a:t>Calculations."</a:t>
            </a:r>
            <a:r>
              <a:rPr lang="en-US" i="1" dirty="0" err="1"/>
              <a:t>rocetmime.com</a:t>
            </a:r>
            <a:r>
              <a:rPr lang="en-US" dirty="0"/>
              <a:t>. 24 Aug 2008. Web. 10 Oct 2012. &lt;http://www.rocketmime.com/rockets/descent.html&gt;.</a:t>
            </a:r>
          </a:p>
          <a:p>
            <a:r>
              <a:rPr lang="en-US" dirty="0"/>
              <a:t> "Parachutes." </a:t>
            </a:r>
            <a:r>
              <a:rPr lang="en-US" i="1" dirty="0"/>
              <a:t>Parafauna.com</a:t>
            </a:r>
            <a:r>
              <a:rPr lang="en-US" dirty="0"/>
              <a:t>. Web. 10 Oct 2012. &lt;http://www.parafauna.co.uk/para_shapes.php&gt;.</a:t>
            </a:r>
          </a:p>
          <a:p>
            <a:r>
              <a:rPr lang="en-US" dirty="0"/>
              <a:t>Harvey, Hal. "Council on Jobs and Competitiveness Report." </a:t>
            </a:r>
            <a:r>
              <a:rPr lang="en-US" i="1" dirty="0"/>
              <a:t>http://energyinnovation.org</a:t>
            </a:r>
            <a:r>
              <a:rPr lang="en-US" dirty="0"/>
              <a:t>. Energy Innovation, 18 Jan 2012. Web. 10 Oct 2012. &lt;http://energyinnovation.org/2012/01/council-on-jobs-and-competitiveness-report/&gt;.</a:t>
            </a:r>
          </a:p>
          <a:p>
            <a:r>
              <a:rPr lang="en-US" dirty="0"/>
              <a:t>Cooke, Bill. "How to Calculate Streamer Size."</a:t>
            </a:r>
            <a:r>
              <a:rPr lang="en-US" i="1" dirty="0"/>
              <a:t>www.sunward1.com</a:t>
            </a:r>
            <a:r>
              <a:rPr lang="en-US" dirty="0"/>
              <a:t>. Sunward. Web. 10 Oct 2012. &lt;http://www.sunward1.com/images-tarc/Streamer Calculations (Cooke) (Jun 09).</a:t>
            </a:r>
            <a:r>
              <a:rPr lang="en-US" dirty="0" err="1"/>
              <a:t>pdf</a:t>
            </a:r>
            <a:r>
              <a:rPr lang="en-US" dirty="0"/>
              <a:t>&gt;.</a:t>
            </a:r>
          </a:p>
          <a:p>
            <a:r>
              <a:rPr lang="en-US" dirty="0"/>
              <a:t>Sources for ECE (used to source datasheets)</a:t>
            </a:r>
          </a:p>
          <a:p>
            <a:r>
              <a:rPr lang="en-US" u="sng" dirty="0">
                <a:hlinkClick r:id="rId2"/>
              </a:rPr>
              <a:t>http://www.digi.com/xbee/</a:t>
            </a:r>
            <a:endParaRPr lang="en-US" dirty="0"/>
          </a:p>
          <a:p>
            <a:r>
              <a:rPr lang="en-US" u="sng" dirty="0">
                <a:hlinkClick r:id="rId3"/>
              </a:rPr>
              <a:t>http://www.digikey.com</a:t>
            </a:r>
            <a:endParaRPr lang="en-US" dirty="0"/>
          </a:p>
          <a:p>
            <a:r>
              <a:rPr lang="en-US" u="sng" dirty="0">
                <a:hlinkClick r:id="rId4"/>
              </a:rPr>
              <a:t>http://www.adafruit.com</a:t>
            </a:r>
            <a:endParaRPr lang="en-US" dirty="0"/>
          </a:p>
          <a:p>
            <a:r>
              <a:rPr lang="en-US" u="sng" dirty="0">
                <a:hlinkClick r:id="rId5"/>
              </a:rPr>
              <a:t>http://sparkfun.com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1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754564"/>
          </a:xfrm>
        </p:spPr>
        <p:txBody>
          <a:bodyPr/>
          <a:lstStyle/>
          <a:p>
            <a:r>
              <a:rPr lang="en-US" dirty="0" err="1" smtClean="0"/>
              <a:t>CanSat</a:t>
            </a:r>
            <a:r>
              <a:rPr lang="en-US" dirty="0" smtClean="0"/>
              <a:t> Competition Background</a:t>
            </a:r>
          </a:p>
          <a:p>
            <a:r>
              <a:rPr lang="en-US" dirty="0" smtClean="0"/>
              <a:t>Mechanical Systems</a:t>
            </a:r>
          </a:p>
          <a:p>
            <a:pPr lvl="1"/>
            <a:r>
              <a:rPr lang="en-US" dirty="0" smtClean="0"/>
              <a:t>Phase 1 Braking</a:t>
            </a:r>
          </a:p>
          <a:p>
            <a:pPr lvl="1"/>
            <a:r>
              <a:rPr lang="en-US" dirty="0" smtClean="0"/>
              <a:t>Phase 2 Braking</a:t>
            </a:r>
          </a:p>
          <a:p>
            <a:pPr lvl="1"/>
            <a:r>
              <a:rPr lang="en-US" dirty="0" smtClean="0"/>
              <a:t>Phase 3 How to Secure Sensor</a:t>
            </a:r>
          </a:p>
          <a:p>
            <a:r>
              <a:rPr lang="en-US" dirty="0" smtClean="0"/>
              <a:t>Electronics</a:t>
            </a:r>
          </a:p>
          <a:p>
            <a:pPr lvl="1"/>
            <a:r>
              <a:rPr lang="en-US" dirty="0" smtClean="0"/>
              <a:t>Selectable Objective </a:t>
            </a:r>
          </a:p>
          <a:p>
            <a:pPr lvl="1"/>
            <a:r>
              <a:rPr lang="en-US" dirty="0" smtClean="0"/>
              <a:t>Component Selection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1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satellite </a:t>
            </a:r>
            <a:r>
              <a:rPr lang="en-US" dirty="0"/>
              <a:t>entering </a:t>
            </a:r>
            <a:r>
              <a:rPr lang="en-US" dirty="0" smtClean="0"/>
              <a:t>planet atmosphere </a:t>
            </a:r>
          </a:p>
          <a:p>
            <a:r>
              <a:rPr lang="en-US" dirty="0"/>
              <a:t>G</a:t>
            </a:r>
            <a:r>
              <a:rPr lang="en-US" dirty="0" smtClean="0"/>
              <a:t>athers </a:t>
            </a:r>
            <a:r>
              <a:rPr lang="en-US" dirty="0"/>
              <a:t>flight data and safely delivers a sensor payload to the planet’s </a:t>
            </a:r>
            <a:r>
              <a:rPr lang="en-US" dirty="0" smtClean="0"/>
              <a:t>surface</a:t>
            </a:r>
          </a:p>
          <a:p>
            <a:r>
              <a:rPr lang="en-US" dirty="0" smtClean="0"/>
              <a:t>Main Components of CanSat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ayload </a:t>
            </a:r>
            <a:r>
              <a:rPr lang="en-US" dirty="0"/>
              <a:t>that secures the sensor (a hen egg) </a:t>
            </a:r>
          </a:p>
          <a:p>
            <a:pPr lvl="1"/>
            <a:r>
              <a:rPr lang="en-US" dirty="0" smtClean="0"/>
              <a:t>Container </a:t>
            </a:r>
            <a:r>
              <a:rPr lang="en-US" dirty="0"/>
              <a:t>that encloses the payload from ascent to initial descent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52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62" t="18849" r="23656" b="10516"/>
          <a:stretch/>
        </p:blipFill>
        <p:spPr bwMode="auto">
          <a:xfrm>
            <a:off x="914400" y="304800"/>
            <a:ext cx="6934200" cy="629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6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55927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Passive Braking, at 670 m, uses streamer or parachute to reduce velocity to 20 m/s </a:t>
            </a: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Active Braking autonomously engages at 400 m when payload is released from container</a:t>
            </a:r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Additional requirements</a:t>
            </a: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Weight, mass, shape of CanSat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Limitations on methods of braking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Selectable objective (camera v force sensor)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Telemetry and communication specifications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3733800"/>
            <a:ext cx="4038600" cy="2667000"/>
          </a:xfrm>
        </p:spPr>
        <p:txBody>
          <a:bodyPr/>
          <a:lstStyle/>
          <a:p>
            <a:r>
              <a:rPr lang="en-US" dirty="0" smtClean="0"/>
              <a:t>Streamer</a:t>
            </a:r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Low Wind Drift</a:t>
            </a:r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Requires more material</a:t>
            </a:r>
          </a:p>
          <a:p>
            <a:pPr lvl="2"/>
            <a:r>
              <a:rPr lang="en-US" dirty="0"/>
              <a:t>Low Drag Coefficient</a:t>
            </a:r>
          </a:p>
          <a:p>
            <a:pPr lvl="2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3657600"/>
            <a:ext cx="4038600" cy="2590800"/>
          </a:xfrm>
        </p:spPr>
        <p:txBody>
          <a:bodyPr/>
          <a:lstStyle/>
          <a:p>
            <a:r>
              <a:rPr lang="en-US" dirty="0" smtClean="0"/>
              <a:t>Square Parachute</a:t>
            </a:r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High drag coefficient</a:t>
            </a:r>
          </a:p>
          <a:p>
            <a:pPr lvl="2"/>
            <a:r>
              <a:rPr lang="en-US" dirty="0" smtClean="0"/>
              <a:t>High Control</a:t>
            </a:r>
            <a:endParaRPr lang="en-US" dirty="0"/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High wind drift</a:t>
            </a:r>
            <a:endParaRPr lang="en-US" dirty="0"/>
          </a:p>
        </p:txBody>
      </p:sp>
      <p:pic>
        <p:nvPicPr>
          <p:cNvPr id="6" name="Picture 5" descr="http://www.apogeerockets.com/images/US-Rockets_products/Hammer-Head_streamer_descent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3" t="26994" r="30937" b="19018"/>
          <a:stretch/>
        </p:blipFill>
        <p:spPr bwMode="auto">
          <a:xfrm>
            <a:off x="1524000" y="1219200"/>
            <a:ext cx="1506220" cy="2286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http://www.parafauna.co.uk/images/canopy_Squar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873" y="1212273"/>
            <a:ext cx="178562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7162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06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98764" y="3390900"/>
            <a:ext cx="4038600" cy="2971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Round Parachute</a:t>
            </a:r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High drag coefficient</a:t>
            </a:r>
          </a:p>
          <a:p>
            <a:pPr lvl="2"/>
            <a:r>
              <a:rPr lang="en-US" dirty="0" smtClean="0"/>
              <a:t>More compactable than </a:t>
            </a:r>
            <a:r>
              <a:rPr lang="en-US" dirty="0" err="1" smtClean="0"/>
              <a:t>parasheet</a:t>
            </a:r>
            <a:endParaRPr lang="en-US" dirty="0" smtClean="0"/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Wind drift is still a factor</a:t>
            </a:r>
          </a:p>
          <a:p>
            <a:pPr lvl="2"/>
            <a:r>
              <a:rPr lang="en-US" dirty="0" smtClean="0"/>
              <a:t>Complex Fabrication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3429001"/>
            <a:ext cx="4038600" cy="2743201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Parasheet</a:t>
            </a:r>
            <a:endParaRPr lang="en-US" dirty="0" smtClean="0"/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High drag Coefficient</a:t>
            </a:r>
          </a:p>
          <a:p>
            <a:pPr lvl="2"/>
            <a:r>
              <a:rPr lang="en-US" dirty="0" smtClean="0"/>
              <a:t>Simple Fabrication</a:t>
            </a:r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High Wind Drift</a:t>
            </a:r>
          </a:p>
        </p:txBody>
      </p:sp>
      <p:pic>
        <p:nvPicPr>
          <p:cNvPr id="6" name="Picture 5" descr="http://www.parafauna.co.uk/images/canopy_Roun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990600"/>
            <a:ext cx="2285365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sigmarockets.com/blog/wp-content/uploads/2011/06/parasheet_bluesky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997527"/>
            <a:ext cx="228854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3B02-566A-483D-9824-8130F366C2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8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364" y="0"/>
            <a:ext cx="7772400" cy="1470025"/>
          </a:xfrm>
        </p:spPr>
        <p:txBody>
          <a:bodyPr/>
          <a:lstStyle/>
          <a:p>
            <a:r>
              <a:rPr lang="en-US" dirty="0" smtClean="0"/>
              <a:t>Fixed, Rigid Aero-foils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4495800" cy="1981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Upon deployment, The flaps will extend outwards creating drag along with a stabilizing spin. Nozzles mounted to the edges of the flaps will be used to give control to the payload.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953470"/>
            <a:ext cx="4038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dirty="0" smtClean="0">
                <a:solidFill>
                  <a:prstClr val="black"/>
                </a:solidFill>
              </a:rPr>
              <a:t>Pros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Effective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Small electrical power consumption</a:t>
            </a:r>
          </a:p>
          <a:p>
            <a:pPr marL="285750" indent="-285750" defTabSz="914400"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396240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dirty="0" smtClean="0">
                <a:solidFill>
                  <a:prstClr val="black"/>
                </a:solidFill>
              </a:rPr>
              <a:t>Cons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Heavy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Components take up space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High cost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Complex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Difficult to manufacture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1" y="1156013"/>
            <a:ext cx="3124200" cy="2806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02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Rotational, Semi-rigid Aero-foil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26290"/>
            <a:ext cx="3876675" cy="273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1226290"/>
            <a:ext cx="396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000" dirty="0" smtClean="0">
                <a:solidFill>
                  <a:prstClr val="black"/>
                </a:solidFill>
              </a:rPr>
              <a:t>Semi rigid wings will be deployed and under motor control, the payload will reach the ground as a helicopter would. </a:t>
            </a:r>
          </a:p>
          <a:p>
            <a:pPr defTabSz="914400"/>
            <a:endParaRPr lang="en-US" sz="2000" dirty="0" smtClean="0">
              <a:solidFill>
                <a:prstClr val="black"/>
              </a:solidFill>
            </a:endParaRPr>
          </a:p>
          <a:p>
            <a:pPr defTabSz="914400"/>
            <a:r>
              <a:rPr lang="en-US" sz="2000" dirty="0" smtClean="0">
                <a:solidFill>
                  <a:prstClr val="black"/>
                </a:solidFill>
              </a:rPr>
              <a:t>The semi rigidity of the wings will aid in their compartmentalization as well be able to absorb impact and shock, in case of a rough landing.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4187785"/>
            <a:ext cx="36576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dirty="0" smtClean="0">
                <a:solidFill>
                  <a:prstClr val="black"/>
                </a:solidFill>
              </a:rPr>
              <a:t>Pros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Easy to manufacture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Cheap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Compact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Low Weight</a:t>
            </a:r>
          </a:p>
          <a:p>
            <a:pPr marL="285750" indent="-285750" defTabSz="914400"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4267200"/>
            <a:ext cx="2667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dirty="0" smtClean="0">
                <a:solidFill>
                  <a:prstClr val="black"/>
                </a:solidFill>
              </a:rPr>
              <a:t>Cons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Deformable</a:t>
            </a:r>
          </a:p>
          <a:p>
            <a:pPr marL="285750" indent="-285750" defTabSz="91440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Power consumption</a:t>
            </a:r>
          </a:p>
          <a:p>
            <a:pPr marL="285750" indent="-285750" defTabSz="914400"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4EF75-C090-4FAF-B0B6-82968A0BA2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8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768</Words>
  <Application>Microsoft Office PowerPoint</Application>
  <PresentationFormat>On-screen Show (4:3)</PresentationFormat>
  <Paragraphs>189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Office Theme</vt:lpstr>
      <vt:lpstr>Blank Presentation</vt:lpstr>
      <vt:lpstr>2_Office Theme</vt:lpstr>
      <vt:lpstr>3_Office Theme</vt:lpstr>
      <vt:lpstr>1_Office Theme</vt:lpstr>
      <vt:lpstr>CanSat Concept Generation</vt:lpstr>
      <vt:lpstr>Overview</vt:lpstr>
      <vt:lpstr>Competition Background</vt:lpstr>
      <vt:lpstr>PowerPoint Presentation</vt:lpstr>
      <vt:lpstr>PowerPoint Presentation</vt:lpstr>
      <vt:lpstr>PowerPoint Presentation</vt:lpstr>
      <vt:lpstr>PowerPoint Presentation</vt:lpstr>
      <vt:lpstr>Fixed, Rigid Aero-foils</vt:lpstr>
      <vt:lpstr>Rotational, Semi-rigid Aero-foil</vt:lpstr>
      <vt:lpstr>Phase 3: How to secure sensor</vt:lpstr>
      <vt:lpstr>Selectable Objective</vt:lpstr>
      <vt:lpstr>Flight Software, Telemetry and Communications</vt:lpstr>
      <vt:lpstr>Flight Software, Telemetry and Communications</vt:lpstr>
      <vt:lpstr>Conclusions and Future Plans</vt:lpstr>
      <vt:lpstr>Conclusions and Preliminary Design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Marshall</dc:creator>
  <cp:lastModifiedBy>Studentpro</cp:lastModifiedBy>
  <cp:revision>46</cp:revision>
  <cp:lastPrinted>2012-10-25T19:10:39Z</cp:lastPrinted>
  <dcterms:created xsi:type="dcterms:W3CDTF">2012-10-23T15:19:18Z</dcterms:created>
  <dcterms:modified xsi:type="dcterms:W3CDTF">2012-10-25T19:32:03Z</dcterms:modified>
</cp:coreProperties>
</file>