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83" r:id="rId4"/>
    <p:sldId id="284" r:id="rId5"/>
    <p:sldId id="290" r:id="rId6"/>
    <p:sldId id="301" r:id="rId7"/>
    <p:sldId id="291" r:id="rId8"/>
    <p:sldId id="294" r:id="rId9"/>
    <p:sldId id="292" r:id="rId10"/>
    <p:sldId id="295" r:id="rId11"/>
    <p:sldId id="289" r:id="rId12"/>
    <p:sldId id="293" r:id="rId13"/>
    <p:sldId id="286" r:id="rId14"/>
    <p:sldId id="299" r:id="rId15"/>
    <p:sldId id="279" r:id="rId16"/>
    <p:sldId id="296" r:id="rId17"/>
    <p:sldId id="300" r:id="rId18"/>
    <p:sldId id="302" r:id="rId19"/>
  </p:sldIdLst>
  <p:sldSz cx="9144000" cy="6858000" type="screen4x3"/>
  <p:notesSz cx="7010400" cy="9296400"/>
  <p:defaultTextStyle>
    <a:defPPr>
      <a:defRPr lang="en-US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4CE"/>
    <a:srgbClr val="719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0053" autoAdjust="0"/>
  </p:normalViewPr>
  <p:slideViewPr>
    <p:cSldViewPr>
      <p:cViewPr>
        <p:scale>
          <a:sx n="90" d="100"/>
          <a:sy n="90" d="100"/>
        </p:scale>
        <p:origin x="-1704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F1EB9-4393-4054-898B-47A5108E6762}" type="datetimeFigureOut">
              <a:rPr lang="en-US" smtClean="0"/>
              <a:pPr/>
              <a:t>12/6/12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E31FE-B1DA-483E-B1FB-DA62773BC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1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79A1DA-D2F4-4124-8EA5-E56E957A288D}" type="datetimeFigureOut">
              <a:rPr lang="en-US" smtClean="0"/>
              <a:pPr/>
              <a:t>12/6/12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CE935C-F3EE-4526-9EB7-D63B68239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315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935C-F3EE-4526-9EB7-D63B682397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7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935C-F3EE-4526-9EB7-D63B682397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7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Shroud length,</a:t>
            </a:r>
          </a:p>
          <a:p>
            <a:r>
              <a:rPr lang="en-US" dirty="0" smtClean="0"/>
              <a:t>Experiments</a:t>
            </a:r>
            <a:r>
              <a:rPr lang="en-US" baseline="0" dirty="0" smtClean="0"/>
              <a:t> were done</a:t>
            </a:r>
          </a:p>
          <a:p>
            <a:r>
              <a:rPr lang="en-US" baseline="0" dirty="0" smtClean="0"/>
              <a:t>Figure Reference: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D1A5F-7A6E-417B-8A66-2EDF2B5FAF92}" type="slidenum">
              <a:rPr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27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we</a:t>
            </a:r>
            <a:r>
              <a:rPr lang="en-US" baseline="0" dirty="0" smtClean="0"/>
              <a:t> narrowed decision </a:t>
            </a:r>
          </a:p>
          <a:p>
            <a:r>
              <a:rPr lang="en-US" baseline="0" dirty="0" smtClean="0"/>
              <a:t>Possible materials</a:t>
            </a:r>
          </a:p>
          <a:p>
            <a:r>
              <a:rPr lang="en-US" baseline="0" dirty="0" smtClean="0"/>
              <a:t>Remind when it engages during descent</a:t>
            </a:r>
          </a:p>
          <a:p>
            <a:r>
              <a:rPr lang="en-US" baseline="0" dirty="0" smtClean="0"/>
              <a:t>Put translucent image of </a:t>
            </a:r>
            <a:r>
              <a:rPr lang="en-US" baseline="0" dirty="0" err="1" smtClean="0"/>
              <a:t>cansat</a:t>
            </a:r>
            <a:endParaRPr lang="en-US" baseline="0" dirty="0" smtClean="0"/>
          </a:p>
          <a:p>
            <a:r>
              <a:rPr lang="en-US" baseline="0" dirty="0" smtClean="0"/>
              <a:t>Place hook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935C-F3EE-4526-9EB7-D63B682397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04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Pictures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Polysterene</a:t>
            </a:r>
            <a:r>
              <a:rPr lang="en-US" baseline="0" dirty="0" smtClean="0"/>
              <a:t> beads, memory foam</a:t>
            </a:r>
          </a:p>
          <a:p>
            <a:r>
              <a:rPr lang="en-US" baseline="0" dirty="0" smtClean="0"/>
              <a:t>Figure Reference: http://www.cushionsandmore.com/polystyrene-beads.html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935C-F3EE-4526-9EB7-D63B6823976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01D7D5-FB86-BC4B-9C90-3FC542B0643C}" type="slidenum">
              <a:rPr lang="en-US"/>
              <a:pPr/>
              <a:t>13</a:t>
            </a:fld>
            <a:endParaRPr lang="en-US"/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13" y="4414910"/>
            <a:ext cx="5608607" cy="41830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06-DEC-2012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Presenter: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F68B3-FCE8-A84D-953A-48F3059D3F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File:Aiaa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55562"/>
            <a:ext cx="33813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17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Presenter: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8D71-B546-4D23-AECF-46FE09502F0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8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Presenter: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19ED-C3D2-4B08-9D5F-B8118AD0D9D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7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06-DEC-2012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Presenter: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9D14D8-6632-4556-9964-05BF0EE0AE08}" type="slidenum">
              <a:rPr lang="en-US" smtClean="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8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06-DEC-2012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Presenter: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FBEF-FD86-4EB7-80EA-18E7F801B6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17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06-DEC-2012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Presenter: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FBEF-FD86-4EB7-80EA-18E7F801B6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32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06-DEC-2012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Presenter: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FBEF-FD86-4EB7-80EA-18E7F801B6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6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06-DEC-2012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Presenter: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FBEF-FD86-4EB7-80EA-18E7F801B6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8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06-DEC-2012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Presenter: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FBEF-FD86-4EB7-80EA-18E7F801B6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22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06-DEC-2012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Presenter: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FBEF-FD86-4EB7-80EA-18E7F801B6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32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06-DEC-2012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Presenter: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FBEF-FD86-4EB7-80EA-18E7F801B6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3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Presenter: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C86E-023D-461F-B3BC-93FCDA6BD06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20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06-DEC-2012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Presenter: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FBEF-FD86-4EB7-80EA-18E7F801B6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67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06-DEC-2012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Presenter: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FBEF-FD86-4EB7-80EA-18E7F801B6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8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06-DEC-2012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Presenter: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FBEF-FD86-4EB7-80EA-18E7F801B6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50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06-DEC-2012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Presenter: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FBEF-FD86-4EB7-80EA-18E7F801B6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Presenter: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09AF-FC4A-4FD3-976F-2CA55F090FE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2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Presenter: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69CB-9E71-4BB8-8CF9-3CFF4D3E887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2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Presenter: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D722-346A-4F85-A5D0-3B4C790691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8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Presenter: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E584-7042-4889-9E73-362B03889FF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0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Presenter: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D52FD-9F56-4B9E-B5AA-E1AB2D0BDD3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0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Presenter: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DD50-8FA5-483F-A154-48B5BB61099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3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Presenter: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D76-F1FF-43A7-B93D-DBC17C07EE4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5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06-DEC-2012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Presenter: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63B02-566A-483D-9824-8130F366C2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6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3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06-DEC-2012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Presenter: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7BFBEF-FD86-4EB7-80EA-18E7F801B6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3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495800"/>
            <a:ext cx="2133600" cy="21336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447800"/>
            <a:ext cx="7772400" cy="1524000"/>
          </a:xfrm>
        </p:spPr>
        <p:txBody>
          <a:bodyPr/>
          <a:lstStyle/>
          <a:p>
            <a:r>
              <a:rPr lang="en-US" b="1" dirty="0" err="1" smtClean="0"/>
              <a:t>CanSat</a:t>
            </a:r>
            <a:r>
              <a:rPr lang="en-US" b="1" dirty="0" smtClean="0"/>
              <a:t> Fall Final Presentation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0"/>
            <a:ext cx="8534400" cy="2133600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Group Members: </a:t>
            </a:r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Samuel 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Rustan,Yasmin </a:t>
            </a:r>
            <a:r>
              <a:rPr lang="en-US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Belhaj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, Andrew Grant,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			  Andrew </a:t>
            </a:r>
            <a:r>
              <a:rPr lang="en-US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Guerr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, Maxwell Sandler </a:t>
            </a:r>
            <a:endParaRPr lang="en-US" sz="18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Technical Advisors: Dr. David </a:t>
            </a:r>
            <a:r>
              <a:rPr lang="en-US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Cartes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, Dr. Victor </a:t>
            </a:r>
            <a:r>
              <a:rPr lang="en-US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DeBrunner</a:t>
            </a:r>
            <a:endParaRPr lang="en-US" sz="18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Faculty Advisors: Dr. Kamal Amin, Dr. Michael Frank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ME Senior </a:t>
            </a:r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Design 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Team #18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ECE Senior Design Team #10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12/06/2012 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75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Samuel Rustan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C86E-023D-461F-B3BC-93FCDA6BD06C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Sensor Subsystem, Telemetry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8160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Altimeter (Pressure &amp; Temp 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Force Sensor (Accelerometer)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GPS Module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XBEE Radio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18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0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5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8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0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3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5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8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0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63B02-566A-483D-9824-8130F366C295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28600" y="6324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Screen Shot 2012-12-02 at 6.46.1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038600"/>
            <a:ext cx="1569357" cy="1524000"/>
          </a:xfrm>
          <a:prstGeom prst="rect">
            <a:avLst/>
          </a:prstGeom>
        </p:spPr>
      </p:pic>
      <p:pic>
        <p:nvPicPr>
          <p:cNvPr id="25" name="Picture 24" descr="Screen Shot 2012-12-02 at 11.46.40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2501900" cy="1447800"/>
          </a:xfrm>
          <a:prstGeom prst="rect">
            <a:avLst/>
          </a:prstGeom>
        </p:spPr>
      </p:pic>
      <p:pic>
        <p:nvPicPr>
          <p:cNvPr id="26" name="Picture 25" descr="Screen Shot 2012-12-02 at 11.47.54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2057400" cy="1943100"/>
          </a:xfrm>
          <a:prstGeom prst="rect">
            <a:avLst/>
          </a:prstGeom>
        </p:spPr>
      </p:pic>
      <p:pic>
        <p:nvPicPr>
          <p:cNvPr id="27" name="Picture 26" descr="XBE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86200"/>
            <a:ext cx="3644900" cy="223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32004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Photo courtesy of </a:t>
            </a:r>
            <a:r>
              <a:rPr lang="en-US" sz="1200" i="1" dirty="0" err="1" smtClean="0"/>
              <a:t>www.adafruit.com</a:t>
            </a:r>
            <a:endParaRPr lang="en-US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67200" y="31242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Photo courtesy of </a:t>
            </a:r>
            <a:r>
              <a:rPr lang="en-US" sz="1200" i="1" dirty="0" err="1" smtClean="0"/>
              <a:t>www.adafruit.com</a:t>
            </a:r>
            <a:endParaRPr lang="en-US" sz="1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57150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Photo courtesy of </a:t>
            </a:r>
            <a:r>
              <a:rPr lang="en-US" sz="1200" i="1" dirty="0" err="1" smtClean="0"/>
              <a:t>www.adafruit.com</a:t>
            </a:r>
            <a:endParaRPr lang="en-US" sz="12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8674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Photo courtesy of </a:t>
            </a:r>
            <a:r>
              <a:rPr lang="en-US" sz="1200" i="1" dirty="0" err="1" smtClean="0"/>
              <a:t>www.digistream.com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53242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 smtClean="0"/>
              <a:t>Electrical Power, Batteries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Samuel Rustan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6324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creen Shot 2012-12-03 at 11.17.22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1003300" cy="2895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3400" y="4648200"/>
            <a:ext cx="304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 smtClean="0"/>
              <a:t>p</a:t>
            </a:r>
            <a:r>
              <a:rPr lang="en-US" i="1" baseline="30000" dirty="0" smtClean="0"/>
              <a:t>h</a:t>
            </a:r>
            <a:r>
              <a:rPr lang="en-US" i="1" baseline="30000" dirty="0" smtClean="0"/>
              <a:t>oto </a:t>
            </a:r>
            <a:r>
              <a:rPr lang="en-US" i="1" baseline="30000" dirty="0" err="1" smtClean="0"/>
              <a:t>courtesty</a:t>
            </a:r>
            <a:r>
              <a:rPr lang="en-US" i="1" baseline="30000" dirty="0" smtClean="0"/>
              <a:t> of </a:t>
            </a:r>
            <a:r>
              <a:rPr lang="en-US" i="1" baseline="30000" dirty="0" err="1" smtClean="0"/>
              <a:t>www.batteryspace.com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175980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Estimated total energy consumption</a:t>
            </a:r>
          </a:p>
          <a:p>
            <a:pPr marL="742903" lvl="1" indent="-285750">
              <a:buFont typeface="Arial"/>
              <a:buChar char="•"/>
            </a:pPr>
            <a:r>
              <a:rPr lang="en-US" sz="2400" dirty="0" err="1" smtClean="0"/>
              <a:t>Approx</a:t>
            </a:r>
            <a:r>
              <a:rPr lang="en-US" sz="2400" dirty="0" smtClean="0"/>
              <a:t> less than 300 </a:t>
            </a:r>
            <a:r>
              <a:rPr lang="en-US" sz="2400" dirty="0" err="1" smtClean="0"/>
              <a:t>mWh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0" y="29718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Energy deliverable by “Li14500” shown</a:t>
            </a:r>
          </a:p>
          <a:p>
            <a:pPr marL="742903" lvl="1" indent="-285750">
              <a:buFont typeface="Arial"/>
              <a:buChar char="•"/>
            </a:pPr>
            <a:r>
              <a:rPr lang="en-US" sz="2400" dirty="0" smtClean="0"/>
              <a:t>At least 850 </a:t>
            </a:r>
            <a:r>
              <a:rPr lang="en-US" sz="2400" dirty="0" err="1" smtClean="0"/>
              <a:t>mWh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Meets voltage requirement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20 </a:t>
            </a:r>
            <a:r>
              <a:rPr lang="en-US" sz="2400" dirty="0" smtClean="0"/>
              <a:t>g mass doesn’t tax mass budget</a:t>
            </a:r>
            <a:endParaRPr lang="en-US" sz="2400" dirty="0"/>
          </a:p>
        </p:txBody>
      </p:sp>
      <p:pic>
        <p:nvPicPr>
          <p:cNvPr id="18" name="Picture 17" descr="Screen Shot 2012-12-03 at 11.25.06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84" y="4648200"/>
            <a:ext cx="2382015" cy="156884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6000" y="6019800"/>
            <a:ext cx="304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 smtClean="0"/>
              <a:t>photo </a:t>
            </a:r>
            <a:r>
              <a:rPr lang="en-US" i="1" baseline="30000" dirty="0" err="1" smtClean="0"/>
              <a:t>courtesty</a:t>
            </a:r>
            <a:r>
              <a:rPr lang="en-US" i="1" baseline="30000" dirty="0" smtClean="0"/>
              <a:t> of </a:t>
            </a:r>
            <a:r>
              <a:rPr lang="en-US" i="1" baseline="30000" dirty="0" err="1" smtClean="0"/>
              <a:t>www.batteryspace.com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3088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Communications and 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199"/>
          </a:xfrm>
        </p:spPr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Uno</a:t>
            </a:r>
          </a:p>
          <a:p>
            <a:pPr lvl="1"/>
            <a:r>
              <a:rPr lang="en-US" dirty="0" smtClean="0"/>
              <a:t>Able to handle data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and sampling rates</a:t>
            </a:r>
          </a:p>
          <a:p>
            <a:pPr lvl="1"/>
            <a:r>
              <a:rPr lang="en-US" dirty="0" smtClean="0"/>
              <a:t>Within size </a:t>
            </a:r>
            <a:r>
              <a:rPr lang="en-US" dirty="0" err="1" smtClean="0"/>
              <a:t>contraints</a:t>
            </a:r>
            <a:r>
              <a:rPr lang="en-US" dirty="0" smtClean="0"/>
              <a:t> </a:t>
            </a:r>
            <a:r>
              <a:rPr lang="en-US" sz="1800" dirty="0" smtClean="0"/>
              <a:t>(2.7”x 2.1”)</a:t>
            </a:r>
          </a:p>
          <a:p>
            <a:pPr lvl="1"/>
            <a:r>
              <a:rPr lang="en-US" dirty="0" smtClean="0"/>
              <a:t>Low cost, rapid development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" y="6324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Andrew </a:t>
            </a:r>
            <a:r>
              <a:rPr lang="en-US" dirty="0" err="1" smtClean="0">
                <a:solidFill>
                  <a:srgbClr val="000000"/>
                </a:solidFill>
              </a:rPr>
              <a:t>Guerr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 descr="ArduinoUno_r2_fro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60" y="1219200"/>
            <a:ext cx="3050740" cy="2133600"/>
          </a:xfrm>
          <a:prstGeom prst="rect">
            <a:avLst/>
          </a:prstGeom>
        </p:spPr>
      </p:pic>
      <p:graphicFrame>
        <p:nvGraphicFramePr>
          <p:cNvPr id="1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818286"/>
              </p:ext>
            </p:extLst>
          </p:nvPr>
        </p:nvGraphicFramePr>
        <p:xfrm>
          <a:off x="1600200" y="3959082"/>
          <a:ext cx="6141600" cy="1984518"/>
        </p:xfrm>
        <a:graphic>
          <a:graphicData uri="http://schemas.openxmlformats.org/drawingml/2006/table">
            <a:tbl>
              <a:tblPr/>
              <a:tblGrid>
                <a:gridCol w="1535040"/>
                <a:gridCol w="1536480"/>
                <a:gridCol w="1843200"/>
                <a:gridCol w="1226880"/>
              </a:tblGrid>
              <a:tr h="330753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Arduino Uno Interface</a:t>
                      </a: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Component</a:t>
                      </a: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Interface/Protocol</a:t>
                      </a: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Pins</a:t>
                      </a: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Radio</a:t>
                      </a: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XBEE Series 1</a:t>
                      </a: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Serial, TTL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0, 1</a:t>
                      </a: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Altimeter</a:t>
                      </a: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BMP085</a:t>
                      </a: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C</a:t>
                      </a: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A4, A5</a:t>
                      </a: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Accelerometer</a:t>
                      </a: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ADXL326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10 - 13</a:t>
                      </a: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75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Voltmeter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Onboard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Analog to Digital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A0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81638" marR="81638" marT="56859" marB="42456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43600" y="34568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Photo courtesy of </a:t>
            </a:r>
            <a:r>
              <a:rPr lang="en-US" sz="1200" i="1" dirty="0" err="1" smtClean="0"/>
              <a:t>www.arduino.cc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50261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0"/>
            <a:ext cx="8228160" cy="961350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/>
              <a:t>Flight Software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8600" y="6324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06-DEC-2012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Presenter: Andrew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Guerr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9D14D8-6632-4556-9964-05BF0EE0AE08}" type="slidenum">
              <a:rPr lang="en-US" smtClean="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215580"/>
              </p:ext>
            </p:extLst>
          </p:nvPr>
        </p:nvGraphicFramePr>
        <p:xfrm>
          <a:off x="-2971800" y="-838200"/>
          <a:ext cx="15087600" cy="830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4" imgW="16104960" imgH="8047800" progId="">
                  <p:embed/>
                </p:oleObj>
              </mc:Choice>
              <mc:Fallback>
                <p:oleObj r:id="rId4" imgW="16104960" imgH="8047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71800" y="-838200"/>
                        <a:ext cx="15087600" cy="8305800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769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81000" y="6400800"/>
            <a:ext cx="2133600" cy="27305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Samuel Rustan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76200"/>
            <a:ext cx="8229600" cy="10366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5" indent="-342865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3" indent="-285720" algn="l" defTabSz="9143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34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8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747063"/>
              </p:ext>
            </p:extLst>
          </p:nvPr>
        </p:nvGraphicFramePr>
        <p:xfrm>
          <a:off x="781050" y="1417638"/>
          <a:ext cx="7581900" cy="4276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458"/>
                <a:gridCol w="1390458"/>
                <a:gridCol w="1303555"/>
                <a:gridCol w="1911880"/>
                <a:gridCol w="1585549"/>
              </a:tblGrid>
              <a:tr h="495338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Income and Expenses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2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Sponsor 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Funds Received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Funds Pending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Equipment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Purchased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9525" marR="9525" marT="9525" marB="0" anchor="b"/>
                </a:tc>
              </a:tr>
              <a:tr h="502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ECE Department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xbee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radios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84.81</a:t>
                      </a:r>
                    </a:p>
                  </a:txBody>
                  <a:tcPr marL="9525" marR="9525" marT="9525" marB="0" anchor="b"/>
                </a:tc>
              </a:tr>
              <a:tr h="502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Private Donation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rocket parachutes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4.28</a:t>
                      </a:r>
                    </a:p>
                  </a:txBody>
                  <a:tcPr marL="9525" marR="9525" marT="9525" marB="0" anchor="b"/>
                </a:tc>
              </a:tr>
              <a:tr h="590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Shih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 of Oats, Fishing Line, Ribbon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8.75</a:t>
                      </a:r>
                    </a:p>
                  </a:txBody>
                  <a:tcPr marL="9525" marR="9525" marT="9525" marB="0" anchor="b"/>
                </a:tc>
              </a:tr>
              <a:tr h="590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State Farm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 of Oats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3.39</a:t>
                      </a:r>
                    </a:p>
                  </a:txBody>
                  <a:tcPr marL="9525" marR="9525" marT="9525" marB="0" anchor="b"/>
                </a:tc>
              </a:tr>
              <a:tr h="502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Funding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r>
                        <a:rPr lang="en-US" sz="1400" baseline="0" dirty="0" smtClean="0"/>
                        <a:t> Expenses</a:t>
                      </a:r>
                      <a:endParaRPr lang="en-US" sz="14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101.23</a:t>
                      </a:r>
                    </a:p>
                  </a:txBody>
                  <a:tcPr marL="9525" marR="9525" marT="9525" marB="0" anchor="b"/>
                </a:tc>
              </a:tr>
              <a:tr h="590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Available Funds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2098.77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" y="6324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75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611823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1424.00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2024.00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733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This leaves an adequate amount of cushion in the funding for any unexpected costs.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Samuel Rustan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C86E-023D-461F-B3BC-93FCDA6BD06C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6324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44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Begin ordering selected ECE components</a:t>
            </a:r>
          </a:p>
          <a:p>
            <a:r>
              <a:rPr lang="en-US" dirty="0" smtClean="0"/>
              <a:t>Procure parachute and related phase 1 materials</a:t>
            </a:r>
            <a:endParaRPr lang="en-US" dirty="0"/>
          </a:p>
          <a:p>
            <a:r>
              <a:rPr lang="en-US" dirty="0" smtClean="0"/>
              <a:t>ECE Testing and Integration</a:t>
            </a:r>
          </a:p>
          <a:p>
            <a:pPr lvl="1"/>
            <a:r>
              <a:rPr lang="en-US" dirty="0" smtClean="0"/>
              <a:t>Flight Software, Communications</a:t>
            </a:r>
          </a:p>
          <a:p>
            <a:r>
              <a:rPr lang="en-US" dirty="0" smtClean="0"/>
              <a:t>Ground Control</a:t>
            </a:r>
          </a:p>
          <a:p>
            <a:r>
              <a:rPr lang="en-US" dirty="0" smtClean="0"/>
              <a:t>Phase 2 descent control initiation</a:t>
            </a:r>
          </a:p>
          <a:p>
            <a:r>
              <a:rPr lang="en-US" dirty="0" smtClean="0"/>
              <a:t>Phase 3 Impact testing</a:t>
            </a:r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Samuel Rustan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324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36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4648200"/>
            <a:ext cx="2133600" cy="21336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447800"/>
            <a:ext cx="77724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you, 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429000"/>
            <a:ext cx="8534400" cy="2133600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Group Members: </a:t>
            </a:r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Samuel 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Rustan,Yasmin </a:t>
            </a:r>
            <a:r>
              <a:rPr lang="en-US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Belhaj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, Andrew Grant,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			  Andrew </a:t>
            </a:r>
            <a:r>
              <a:rPr lang="en-US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Guerr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, Maxwell Sandler </a:t>
            </a:r>
            <a:endParaRPr lang="en-US" sz="18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Technical Advisors: Dr. David </a:t>
            </a:r>
            <a:r>
              <a:rPr lang="en-US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Cartes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, Dr. Victor </a:t>
            </a:r>
            <a:r>
              <a:rPr lang="en-US" sz="1800" b="1" dirty="0" err="1" smtClean="0">
                <a:solidFill>
                  <a:schemeClr val="tx1"/>
                </a:solidFill>
                <a:latin typeface="Arial"/>
                <a:cs typeface="Arial"/>
              </a:rPr>
              <a:t>DeBrunner</a:t>
            </a:r>
            <a:endParaRPr lang="en-US" sz="18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Faculty Advisors: Dr. Kamal Amin, Dr. Michael Frank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ME Senior </a:t>
            </a:r>
            <a:r>
              <a:rPr lang="en-US" sz="1800" b="1" dirty="0">
                <a:solidFill>
                  <a:schemeClr val="tx1"/>
                </a:solidFill>
                <a:latin typeface="Arial"/>
                <a:cs typeface="Arial"/>
              </a:rPr>
              <a:t>Design </a:t>
            </a:r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Team #18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ECE Senior Design Team #10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12/06/2012 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1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err="1" smtClean="0"/>
              <a:t>CanSat</a:t>
            </a:r>
            <a:r>
              <a:rPr lang="en-US" dirty="0" smtClean="0"/>
              <a:t> Project 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Designed for AIAA sponsored competition</a:t>
            </a:r>
          </a:p>
          <a:p>
            <a:r>
              <a:rPr lang="en-US" dirty="0" smtClean="0"/>
              <a:t>Competition is in central Texas in June 2013</a:t>
            </a:r>
          </a:p>
          <a:p>
            <a:r>
              <a:rPr lang="en-US" dirty="0" err="1" smtClean="0"/>
              <a:t>CanSat</a:t>
            </a:r>
            <a:r>
              <a:rPr lang="en-US" dirty="0" smtClean="0"/>
              <a:t> is a container with a deployable payload</a:t>
            </a:r>
          </a:p>
          <a:p>
            <a:pPr lvl="1"/>
            <a:r>
              <a:rPr lang="en-US" dirty="0" err="1" smtClean="0"/>
              <a:t>CanSat</a:t>
            </a:r>
            <a:r>
              <a:rPr lang="en-US" dirty="0" smtClean="0"/>
              <a:t> is housed in Rocket (supplied by AIAA)</a:t>
            </a:r>
          </a:p>
          <a:p>
            <a:r>
              <a:rPr lang="en-US" dirty="0" smtClean="0"/>
              <a:t>Main objective </a:t>
            </a:r>
          </a:p>
          <a:p>
            <a:pPr lvl="1"/>
            <a:r>
              <a:rPr lang="en-US" dirty="0" smtClean="0"/>
              <a:t>Deliver the payload safely to the ground</a:t>
            </a:r>
          </a:p>
          <a:p>
            <a:r>
              <a:rPr lang="en-US" dirty="0" smtClean="0"/>
              <a:t>Secondary objective</a:t>
            </a:r>
          </a:p>
          <a:p>
            <a:pPr lvl="1"/>
            <a:r>
              <a:rPr lang="en-US" dirty="0" smtClean="0"/>
              <a:t>Telemetry data &amp; impact force calculation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Samuel Rustan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324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79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06-DEC-2012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Samuel Rustan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err="1" smtClean="0"/>
              <a:t>CanSat</a:t>
            </a:r>
            <a:r>
              <a:rPr lang="en-US" dirty="0" smtClean="0"/>
              <a:t> Project Overview</a:t>
            </a:r>
            <a:endParaRPr lang="en-US" dirty="0"/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0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5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8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0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3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5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8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0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0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5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8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0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3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5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8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0" algn="l" defTabSz="9143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C63B02-566A-483D-9824-8130F366C295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6324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38200" y="4191000"/>
            <a:ext cx="533400" cy="190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4953000"/>
            <a:ext cx="381000" cy="3048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4419600"/>
            <a:ext cx="3810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>
            <a:off x="1371600" y="5562600"/>
            <a:ext cx="381000" cy="53340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 flipH="1">
            <a:off x="457200" y="5562600"/>
            <a:ext cx="381000" cy="53340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838200" y="3733800"/>
            <a:ext cx="533400" cy="4572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19200" y="2971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Launch and </a:t>
            </a:r>
          </a:p>
          <a:p>
            <a:r>
              <a:rPr lang="en-US" dirty="0" smtClean="0"/>
              <a:t>Ascent to ~670 m</a:t>
            </a:r>
            <a:endParaRPr lang="en-US" dirty="0"/>
          </a:p>
        </p:txBody>
      </p:sp>
      <p:cxnSp>
        <p:nvCxnSpPr>
          <p:cNvPr id="31" name="Elbow Connector 30"/>
          <p:cNvCxnSpPr/>
          <p:nvPr/>
        </p:nvCxnSpPr>
        <p:spPr>
          <a:xfrm rot="5400000" flipH="1" flipV="1">
            <a:off x="158750" y="2508250"/>
            <a:ext cx="1822450" cy="6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590800" y="1066800"/>
            <a:ext cx="838200" cy="1295400"/>
            <a:chOff x="3124200" y="1066800"/>
            <a:chExt cx="838200" cy="1295400"/>
          </a:xfrm>
        </p:grpSpPr>
        <p:sp>
          <p:nvSpPr>
            <p:cNvPr id="34" name="Rectangle 33"/>
            <p:cNvSpPr/>
            <p:nvPr/>
          </p:nvSpPr>
          <p:spPr>
            <a:xfrm rot="5400000">
              <a:off x="3276600" y="1295400"/>
              <a:ext cx="5334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Triangle 36"/>
            <p:cNvSpPr/>
            <p:nvPr/>
          </p:nvSpPr>
          <p:spPr>
            <a:xfrm rot="5400000">
              <a:off x="3200400" y="1905000"/>
              <a:ext cx="381000" cy="53340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Triangle 37"/>
            <p:cNvSpPr/>
            <p:nvPr/>
          </p:nvSpPr>
          <p:spPr>
            <a:xfrm rot="5400000" flipH="1">
              <a:off x="3200400" y="990600"/>
              <a:ext cx="381000" cy="53340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rot="2700000">
            <a:off x="3886993" y="1838373"/>
            <a:ext cx="762000" cy="381000"/>
            <a:chOff x="4038600" y="1524000"/>
            <a:chExt cx="762000" cy="381000"/>
          </a:xfrm>
        </p:grpSpPr>
        <p:sp>
          <p:nvSpPr>
            <p:cNvPr id="35" name="Rectangle 34"/>
            <p:cNvSpPr/>
            <p:nvPr/>
          </p:nvSpPr>
          <p:spPr>
            <a:xfrm rot="5400000">
              <a:off x="4000500" y="1562100"/>
              <a:ext cx="381000" cy="304800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4381500" y="1485900"/>
              <a:ext cx="3810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 rot="2700000">
            <a:off x="3467100" y="2419350"/>
            <a:ext cx="940219" cy="1359319"/>
            <a:chOff x="4187171" y="1490851"/>
            <a:chExt cx="940219" cy="1359319"/>
          </a:xfrm>
        </p:grpSpPr>
        <p:sp>
          <p:nvSpPr>
            <p:cNvPr id="39" name="Isosceles Triangle 38"/>
            <p:cNvSpPr/>
            <p:nvPr/>
          </p:nvSpPr>
          <p:spPr>
            <a:xfrm rot="8100000">
              <a:off x="4593990" y="2392970"/>
              <a:ext cx="533400" cy="4572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2700000" flipH="1">
              <a:off x="3729971" y="2325222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2700000" flipH="1">
              <a:off x="4107142" y="1948051"/>
              <a:ext cx="914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Moon 47"/>
          <p:cNvSpPr/>
          <p:nvPr/>
        </p:nvSpPr>
        <p:spPr>
          <a:xfrm rot="5400000">
            <a:off x="3733800" y="914400"/>
            <a:ext cx="381000" cy="685800"/>
          </a:xfrm>
          <a:prstGeom prst="mo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cxnSp>
        <p:nvCxnSpPr>
          <p:cNvPr id="53" name="Straight Connector 52"/>
          <p:cNvCxnSpPr>
            <a:stCxn id="48" idx="2"/>
            <a:endCxn id="35" idx="2"/>
          </p:cNvCxnSpPr>
          <p:nvPr/>
        </p:nvCxnSpPr>
        <p:spPr>
          <a:xfrm>
            <a:off x="3581400" y="1447800"/>
            <a:ext cx="417185" cy="311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5" idx="2"/>
            <a:endCxn id="48" idx="0"/>
          </p:cNvCxnSpPr>
          <p:nvPr/>
        </p:nvCxnSpPr>
        <p:spPr>
          <a:xfrm flipV="1">
            <a:off x="3998585" y="1447800"/>
            <a:ext cx="268615" cy="311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ight Arrow 56"/>
          <p:cNvSpPr/>
          <p:nvPr/>
        </p:nvSpPr>
        <p:spPr>
          <a:xfrm>
            <a:off x="5105400" y="1828800"/>
            <a:ext cx="4572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572000" y="1143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~670 m</a:t>
            </a:r>
          </a:p>
          <a:p>
            <a:r>
              <a:rPr lang="en-US" dirty="0" smtClean="0"/>
              <a:t>Initiate Phase 1 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 rot="10800000">
            <a:off x="6248400" y="2895600"/>
            <a:ext cx="381000" cy="3048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rot="10800000">
            <a:off x="6248400" y="3733800"/>
            <a:ext cx="3810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914400" y="4876800"/>
            <a:ext cx="3810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18900000">
            <a:off x="4009745" y="1933855"/>
            <a:ext cx="3810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248400" y="3657600"/>
            <a:ext cx="3810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oon 66"/>
          <p:cNvSpPr/>
          <p:nvPr/>
        </p:nvSpPr>
        <p:spPr>
          <a:xfrm rot="5400000">
            <a:off x="6248400" y="2050535"/>
            <a:ext cx="381000" cy="685800"/>
          </a:xfrm>
          <a:prstGeom prst="mo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cxnSp>
        <p:nvCxnSpPr>
          <p:cNvPr id="68" name="Straight Connector 67"/>
          <p:cNvCxnSpPr>
            <a:stCxn id="67" idx="2"/>
            <a:endCxn id="62" idx="2"/>
          </p:cNvCxnSpPr>
          <p:nvPr/>
        </p:nvCxnSpPr>
        <p:spPr>
          <a:xfrm>
            <a:off x="6096000" y="2583935"/>
            <a:ext cx="342900" cy="311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2" idx="2"/>
            <a:endCxn id="67" idx="0"/>
          </p:cNvCxnSpPr>
          <p:nvPr/>
        </p:nvCxnSpPr>
        <p:spPr>
          <a:xfrm flipV="1">
            <a:off x="6438900" y="2583935"/>
            <a:ext cx="342900" cy="311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6" idx="1"/>
          </p:cNvCxnSpPr>
          <p:nvPr/>
        </p:nvCxnSpPr>
        <p:spPr>
          <a:xfrm flipH="1">
            <a:off x="5791200" y="3695700"/>
            <a:ext cx="457200" cy="38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6629400" y="3695700"/>
            <a:ext cx="457200" cy="38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934200" y="2895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400 m</a:t>
            </a:r>
          </a:p>
          <a:p>
            <a:r>
              <a:rPr lang="en-US" dirty="0" smtClean="0"/>
              <a:t>Initiate Phase 2 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 rot="10800000">
            <a:off x="6248400" y="5791200"/>
            <a:ext cx="381000" cy="457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248400" y="5715000"/>
            <a:ext cx="3810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>
            <a:stCxn id="79" idx="1"/>
          </p:cNvCxnSpPr>
          <p:nvPr/>
        </p:nvCxnSpPr>
        <p:spPr>
          <a:xfrm flipH="1">
            <a:off x="5791200" y="5753100"/>
            <a:ext cx="457200" cy="38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6629400" y="5753100"/>
            <a:ext cx="457200" cy="38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2800" y="55258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m</a:t>
            </a:r>
          </a:p>
          <a:p>
            <a:r>
              <a:rPr lang="en-US" dirty="0" smtClean="0"/>
              <a:t>Phase 3 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2971800" y="5791200"/>
            <a:ext cx="15240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267200" y="4724400"/>
            <a:ext cx="76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 Same Side Corner Rectangle 85"/>
          <p:cNvSpPr/>
          <p:nvPr/>
        </p:nvSpPr>
        <p:spPr>
          <a:xfrm>
            <a:off x="3200400" y="5334000"/>
            <a:ext cx="685800" cy="381000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200400" y="5715000"/>
            <a:ext cx="6858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 Same Side Corner Rectangle 87"/>
          <p:cNvSpPr/>
          <p:nvPr/>
        </p:nvSpPr>
        <p:spPr>
          <a:xfrm>
            <a:off x="3276600" y="5410200"/>
            <a:ext cx="533400" cy="304800"/>
          </a:xfrm>
          <a:prstGeom prst="round2Same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362200" y="4724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Control</a:t>
            </a:r>
            <a:endParaRPr lang="en-US" dirty="0"/>
          </a:p>
        </p:txBody>
      </p:sp>
      <p:sp>
        <p:nvSpPr>
          <p:cNvPr id="90" name="Right Arrow 89"/>
          <p:cNvSpPr/>
          <p:nvPr/>
        </p:nvSpPr>
        <p:spPr>
          <a:xfrm rot="5400000">
            <a:off x="7391400" y="4191000"/>
            <a:ext cx="4572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5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 err="1" smtClean="0"/>
              <a:t>CanSat</a:t>
            </a:r>
            <a:r>
              <a:rPr lang="en-US" dirty="0" smtClean="0"/>
              <a:t> Physical Overview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295400"/>
            <a:ext cx="8686800" cy="4876800"/>
          </a:xfrm>
          <a:prstGeom prst="rect">
            <a:avLst/>
          </a:prstGeom>
          <a:solidFill>
            <a:srgbClr val="7190B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" y="6324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Maxwell Sandler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35801" y="2703001"/>
            <a:ext cx="4419601" cy="236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328803" y="1676400"/>
            <a:ext cx="6096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328803" y="6096000"/>
            <a:ext cx="60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86003" y="1676401"/>
            <a:ext cx="0" cy="190499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786003" y="4267200"/>
            <a:ext cx="0" cy="1828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962400" y="1295400"/>
            <a:ext cx="4203" cy="381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328803" y="1295400"/>
            <a:ext cx="0" cy="381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3966603" y="1447801"/>
            <a:ext cx="6096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8" idx="3"/>
          </p:cNvCxnSpPr>
          <p:nvPr/>
        </p:nvCxnSpPr>
        <p:spPr>
          <a:xfrm>
            <a:off x="5795403" y="1447800"/>
            <a:ext cx="5334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677440" y="1263134"/>
            <a:ext cx="11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130mm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353840" y="3689866"/>
            <a:ext cx="11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250mm</a:t>
            </a:r>
            <a:endParaRPr lang="en-US" dirty="0"/>
          </a:p>
        </p:txBody>
      </p:sp>
      <p:sp>
        <p:nvSpPr>
          <p:cNvPr id="2057" name="Left Brace 2056"/>
          <p:cNvSpPr/>
          <p:nvPr/>
        </p:nvSpPr>
        <p:spPr>
          <a:xfrm>
            <a:off x="1452003" y="1676401"/>
            <a:ext cx="1367397" cy="4419599"/>
          </a:xfrm>
          <a:prstGeom prst="leftBrace">
            <a:avLst>
              <a:gd name="adj1" fmla="val 8333"/>
              <a:gd name="adj2" fmla="val 50241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Brace 74"/>
          <p:cNvSpPr/>
          <p:nvPr/>
        </p:nvSpPr>
        <p:spPr>
          <a:xfrm>
            <a:off x="3204603" y="2438400"/>
            <a:ext cx="910197" cy="3657599"/>
          </a:xfrm>
          <a:prstGeom prst="leftBrace">
            <a:avLst>
              <a:gd name="adj1" fmla="val 7555"/>
              <a:gd name="adj2" fmla="val 4941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TextBox 2057"/>
          <p:cNvSpPr txBox="1"/>
          <p:nvPr/>
        </p:nvSpPr>
        <p:spPr>
          <a:xfrm>
            <a:off x="2281797" y="4050268"/>
            <a:ext cx="91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Payload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76797" y="3657600"/>
            <a:ext cx="114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4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Maxwell Sandler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C86E-023D-461F-B3BC-93FCDA6BD06C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162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 err="1" smtClean="0"/>
              <a:t>CanSat</a:t>
            </a:r>
            <a:r>
              <a:rPr lang="en-US" dirty="0" smtClean="0"/>
              <a:t> Physical Overview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1295400"/>
            <a:ext cx="8686800" cy="4876800"/>
          </a:xfrm>
          <a:prstGeom prst="rect">
            <a:avLst/>
          </a:prstGeom>
          <a:solidFill>
            <a:srgbClr val="7190B6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" y="6324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9" y="1828800"/>
            <a:ext cx="1981001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1841326" cy="3200400"/>
          </a:xfrm>
          <a:prstGeom prst="rect">
            <a:avLst/>
          </a:prstGeom>
          <a:solidFill>
            <a:srgbClr val="B6C4CE"/>
          </a:solidFill>
          <a:ln>
            <a:noFill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8458200" y="2743200"/>
            <a:ext cx="76200" cy="2743200"/>
          </a:xfrm>
          <a:prstGeom prst="rect">
            <a:avLst/>
          </a:prstGeom>
          <a:solidFill>
            <a:srgbClr val="B6C4CE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705600" y="2743200"/>
            <a:ext cx="76200" cy="2743200"/>
          </a:xfrm>
          <a:prstGeom prst="rect">
            <a:avLst/>
          </a:prstGeom>
          <a:solidFill>
            <a:srgbClr val="B6C4CE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099005" y="1383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Payload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28848" y="1383268"/>
            <a:ext cx="114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Container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70405" y="4495800"/>
            <a:ext cx="15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Egg Compartment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864263" y="3080325"/>
            <a:ext cx="152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Electronics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590800" y="1981200"/>
            <a:ext cx="8382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Left Brace 30"/>
          <p:cNvSpPr/>
          <p:nvPr/>
        </p:nvSpPr>
        <p:spPr>
          <a:xfrm>
            <a:off x="6019800" y="2438400"/>
            <a:ext cx="685800" cy="3186113"/>
          </a:xfrm>
          <a:prstGeom prst="leftBrace">
            <a:avLst>
              <a:gd name="adj1" fmla="val 8333"/>
              <a:gd name="adj2" fmla="val 6034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648200" y="4126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Aero Braking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505299" y="1764268"/>
            <a:ext cx="114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Parachute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05299" y="2057400"/>
            <a:ext cx="1295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Separation Mechanism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514600" y="2286000"/>
            <a:ext cx="9144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ight Brace 32"/>
          <p:cNvSpPr/>
          <p:nvPr/>
        </p:nvSpPr>
        <p:spPr>
          <a:xfrm>
            <a:off x="2514600" y="2438400"/>
            <a:ext cx="914400" cy="3186113"/>
          </a:xfrm>
          <a:prstGeom prst="rightBrace">
            <a:avLst>
              <a:gd name="adj1" fmla="val 8333"/>
              <a:gd name="adj2" fmla="val 4399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429099" y="3657600"/>
            <a:ext cx="114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Envelope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8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 smtClean="0"/>
              <a:t>Separation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" y="6324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Maxwell Sandler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5756" y="308769"/>
            <a:ext cx="172085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24400" y="1498600"/>
            <a:ext cx="3640138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990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•  Container</a:t>
            </a:r>
            <a:endParaRPr lang="en-US" sz="2400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24400" y="4419600"/>
            <a:ext cx="360362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4724400" y="3962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•   Payload</a:t>
            </a:r>
            <a:endParaRPr lang="en-US" sz="2400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54337" y="3479330"/>
            <a:ext cx="1806873" cy="36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09600" y="3053121"/>
            <a:ext cx="3779410" cy="129027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DC Motor</a:t>
            </a:r>
          </a:p>
          <a:p>
            <a:r>
              <a:rPr lang="en-US" sz="2400" dirty="0" smtClean="0"/>
              <a:t>Motor Bracket</a:t>
            </a:r>
          </a:p>
          <a:p>
            <a:r>
              <a:rPr lang="en-US" sz="2400" dirty="0" smtClean="0"/>
              <a:t>Open Ring</a:t>
            </a:r>
          </a:p>
          <a:p>
            <a:r>
              <a:rPr lang="en-US" sz="2400" dirty="0" smtClean="0"/>
              <a:t>Eye Bolt</a:t>
            </a:r>
          </a:p>
          <a:p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2819400" y="3121767"/>
            <a:ext cx="733318" cy="1548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3426567"/>
            <a:ext cx="733318" cy="15483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19400" y="3731367"/>
            <a:ext cx="733318" cy="154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19400" y="4036167"/>
            <a:ext cx="733318" cy="1548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ircular Arrow 24"/>
          <p:cNvSpPr/>
          <p:nvPr/>
        </p:nvSpPr>
        <p:spPr>
          <a:xfrm rot="10800000" flipH="1">
            <a:off x="2161045" y="5410200"/>
            <a:ext cx="658354" cy="685800"/>
          </a:xfrm>
          <a:prstGeom prst="circular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1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038"/>
            <a:ext cx="8229600" cy="960438"/>
          </a:xfrm>
        </p:spPr>
        <p:txBody>
          <a:bodyPr/>
          <a:lstStyle/>
          <a:p>
            <a:r>
              <a:rPr lang="en-US" dirty="0" smtClean="0"/>
              <a:t>Phase 1: Parachute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means of limiting </a:t>
            </a:r>
          </a:p>
          <a:p>
            <a:pPr marL="0" indent="0">
              <a:buNone/>
            </a:pPr>
            <a:r>
              <a:rPr lang="en-US" dirty="0" smtClean="0"/>
              <a:t>    descent velocity of the </a:t>
            </a:r>
            <a:r>
              <a:rPr lang="en-US" dirty="0" err="1" smtClean="0"/>
              <a:t>CanSat</a:t>
            </a:r>
            <a:endParaRPr lang="en-US" dirty="0" smtClean="0"/>
          </a:p>
          <a:p>
            <a:r>
              <a:rPr lang="en-US" dirty="0" smtClean="0"/>
              <a:t>Determined most reliable by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experiment</a:t>
            </a:r>
          </a:p>
          <a:p>
            <a:r>
              <a:rPr lang="en-US" dirty="0" smtClean="0"/>
              <a:t>Size determined by model</a:t>
            </a:r>
          </a:p>
          <a:p>
            <a:pPr lvl="1"/>
            <a:r>
              <a:rPr lang="en-US" dirty="0" smtClean="0"/>
              <a:t>Diameter is 7.5 inches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ttp://www.sigmarockets.com/blog/wp-content/uploads/2011/06/parasheet_bluesk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28854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06-DEC-2012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Andrew Grant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FBEF-FD86-4EB7-80EA-18E7F801B646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6324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72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 smtClean="0"/>
              <a:t>Phase 2: Descent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3B02-566A-483D-9824-8130F366C29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" y="6324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</a:t>
            </a:r>
            <a:r>
              <a:rPr lang="en-US" dirty="0" err="1" smtClean="0">
                <a:solidFill>
                  <a:srgbClr val="000000"/>
                </a:solidFill>
              </a:rPr>
              <a:t>Yasmin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Belhaj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81000" y="1717964"/>
            <a:ext cx="8331415" cy="3768436"/>
            <a:chOff x="381000" y="1759527"/>
            <a:chExt cx="8331415" cy="3768436"/>
          </a:xfrm>
        </p:grpSpPr>
        <p:grpSp>
          <p:nvGrpSpPr>
            <p:cNvPr id="32" name="Group 31"/>
            <p:cNvGrpSpPr/>
            <p:nvPr/>
          </p:nvGrpSpPr>
          <p:grpSpPr>
            <a:xfrm>
              <a:off x="381000" y="1759527"/>
              <a:ext cx="8331415" cy="3768436"/>
              <a:chOff x="990600" y="1752600"/>
              <a:chExt cx="8331415" cy="3768436"/>
            </a:xfrm>
          </p:grpSpPr>
          <p:pic>
            <p:nvPicPr>
              <p:cNvPr id="46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208" t="33616" r="28491" b="14868"/>
              <a:stretch/>
            </p:blipFill>
            <p:spPr bwMode="auto">
              <a:xfrm>
                <a:off x="990600" y="1752600"/>
                <a:ext cx="3422073" cy="3768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417" t="37973" r="22953" b="17519"/>
              <a:stretch/>
            </p:blipFill>
            <p:spPr bwMode="auto">
              <a:xfrm>
                <a:off x="3805669" y="1752600"/>
                <a:ext cx="5516346" cy="3768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3141950" y="3417332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175mm</a:t>
              </a:r>
              <a:endParaRPr lang="en-US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3304739" y="2514600"/>
              <a:ext cx="0" cy="90273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318593" y="3786664"/>
              <a:ext cx="0" cy="131873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875249" y="2514600"/>
              <a:ext cx="6680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899492" y="5105400"/>
              <a:ext cx="6438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558636" y="1828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120mm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2500743" y="2013466"/>
              <a:ext cx="398749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8" idx="1"/>
            </p:cNvCxnSpPr>
            <p:nvPr/>
          </p:nvCxnSpPr>
          <p:spPr>
            <a:xfrm flipH="1">
              <a:off x="1177634" y="2013466"/>
              <a:ext cx="38100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177634" y="1828800"/>
              <a:ext cx="0" cy="61415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99492" y="1828800"/>
              <a:ext cx="0" cy="6096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367894" y="1948934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450mm</a:t>
              </a:r>
              <a:endParaRPr lang="en-US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713450" y="2514600"/>
              <a:ext cx="4668550" cy="108739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200124" y="2337861"/>
              <a:ext cx="335540" cy="7550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323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3: Egg </a:t>
            </a:r>
            <a:r>
              <a:rPr lang="en-US" dirty="0"/>
              <a:t>Protection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4497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Experiment</a:t>
            </a:r>
          </a:p>
          <a:p>
            <a:pPr lvl="1"/>
            <a:r>
              <a:rPr lang="en-US" sz="2400" dirty="0" smtClean="0"/>
              <a:t>Drop from standard height</a:t>
            </a:r>
          </a:p>
          <a:p>
            <a:pPr lvl="1"/>
            <a:r>
              <a:rPr lang="en-US" sz="2400" dirty="0" smtClean="0"/>
              <a:t>Multiple substances protect the </a:t>
            </a:r>
            <a:r>
              <a:rPr lang="en-US" sz="2400" dirty="0" smtClean="0"/>
              <a:t>egg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674024"/>
              </p:ext>
            </p:extLst>
          </p:nvPr>
        </p:nvGraphicFramePr>
        <p:xfrm>
          <a:off x="457200" y="1295400"/>
          <a:ext cx="8229600" cy="2834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19200"/>
                <a:gridCol w="1066800"/>
                <a:gridCol w="1905000"/>
                <a:gridCol w="838200"/>
                <a:gridCol w="1905000"/>
              </a:tblGrid>
              <a:tr h="328382"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</a:tr>
              <a:tr h="809710">
                <a:tc>
                  <a:txBody>
                    <a:bodyPr/>
                    <a:lstStyle/>
                    <a:p>
                      <a:r>
                        <a:rPr lang="en-US" dirty="0" smtClean="0"/>
                        <a:t>Memory Foam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48-80 kg/m^3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$20-150/</a:t>
                      </a:r>
                      <a:r>
                        <a:rPr lang="en-US" baseline="0" dirty="0" smtClean="0"/>
                        <a:t> mattress topper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Rectangular foam</a:t>
                      </a:r>
                      <a:r>
                        <a:rPr lang="en-US" baseline="0" dirty="0" smtClean="0"/>
                        <a:t> 1.5 in thick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Soft, 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Susceptible to heat</a:t>
                      </a:r>
                      <a:endParaRPr lang="en-US" dirty="0"/>
                    </a:p>
                  </a:txBody>
                  <a:tcPr/>
                </a:tc>
              </a:tr>
              <a:tr h="809710">
                <a:tc>
                  <a:txBody>
                    <a:bodyPr/>
                    <a:lstStyle/>
                    <a:p>
                      <a:r>
                        <a:rPr lang="en-US" dirty="0" smtClean="0"/>
                        <a:t>Dough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Organic material with</a:t>
                      </a:r>
                      <a:r>
                        <a:rPr lang="en-US" baseline="0" dirty="0" smtClean="0"/>
                        <a:t> air pockets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Difficult to obtain consistent properties</a:t>
                      </a:r>
                      <a:endParaRPr lang="en-US" dirty="0"/>
                    </a:p>
                  </a:txBody>
                  <a:tcPr/>
                </a:tc>
              </a:tr>
              <a:tr h="566797">
                <a:tc>
                  <a:txBody>
                    <a:bodyPr/>
                    <a:lstStyle/>
                    <a:p>
                      <a:r>
                        <a:rPr lang="en-US" dirty="0" smtClean="0"/>
                        <a:t>Polystyrene Beads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1050-1120</a:t>
                      </a:r>
                      <a:r>
                        <a:rPr lang="en-US" baseline="0" dirty="0" smtClean="0"/>
                        <a:t> kg/m^3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12-15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¢/ liter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Expanded soft</a:t>
                      </a:r>
                      <a:r>
                        <a:rPr lang="en-US" baseline="0" dirty="0" smtClean="0"/>
                        <a:t> beads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Cheap, 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get loose in</a:t>
                      </a:r>
                      <a:r>
                        <a:rPr lang="en-US" baseline="0" dirty="0" smtClean="0"/>
                        <a:t> container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www.cushionsandmore.com/images/bead_fil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57675"/>
            <a:ext cx="25527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28600" y="990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63246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06-DEC-2012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Presenter: </a:t>
            </a:r>
            <a:r>
              <a:rPr lang="en-US" dirty="0" err="1" smtClean="0">
                <a:solidFill>
                  <a:srgbClr val="000000"/>
                </a:solidFill>
              </a:rPr>
              <a:t>Yasmin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Belhaj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C86E-023D-461F-B3BC-93FCDA6BD06C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5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4654</TotalTime>
  <Words>761</Words>
  <Application>Microsoft Macintosh PowerPoint</Application>
  <PresentationFormat>On-screen Show (4:3)</PresentationFormat>
  <Paragraphs>288</Paragraphs>
  <Slides>17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1_Office Theme</vt:lpstr>
      <vt:lpstr>Office Theme</vt:lpstr>
      <vt:lpstr>CanSat Fall Final Presentation</vt:lpstr>
      <vt:lpstr>CanSat Project Overview</vt:lpstr>
      <vt:lpstr>CanSat Project Overview</vt:lpstr>
      <vt:lpstr>CanSat Physical Overview</vt:lpstr>
      <vt:lpstr>CanSat Physical Overview</vt:lpstr>
      <vt:lpstr>Separation Mechanism</vt:lpstr>
      <vt:lpstr>Phase 1: Parachute</vt:lpstr>
      <vt:lpstr>Phase 2: Descent Mechanism</vt:lpstr>
      <vt:lpstr>Phase 3: Egg Protection </vt:lpstr>
      <vt:lpstr>Sensor Subsystem, Telemetry</vt:lpstr>
      <vt:lpstr>Electrical Power, Batteries</vt:lpstr>
      <vt:lpstr>Communications and Data Processing</vt:lpstr>
      <vt:lpstr>Flight Software</vt:lpstr>
      <vt:lpstr>PowerPoint Presentation</vt:lpstr>
      <vt:lpstr>Budget</vt:lpstr>
      <vt:lpstr>Future work</vt:lpstr>
      <vt:lpstr>Thank you,  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</dc:creator>
  <cp:lastModifiedBy>Samuel Rustan</cp:lastModifiedBy>
  <cp:revision>177</cp:revision>
  <cp:lastPrinted>2012-10-25T19:10:39Z</cp:lastPrinted>
  <dcterms:created xsi:type="dcterms:W3CDTF">2012-10-23T15:19:18Z</dcterms:created>
  <dcterms:modified xsi:type="dcterms:W3CDTF">2012-12-06T06:11:25Z</dcterms:modified>
</cp:coreProperties>
</file>