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6576000" cy="27432000"/>
  <p:notesSz cx="6858000" cy="9144000"/>
  <p:defaultTextStyle>
    <a:defPPr>
      <a:defRPr lang="en-US"/>
    </a:defPPr>
    <a:lvl1pPr marL="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18288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36576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54864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73152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91440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09728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28016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14630400" algn="l" defTabSz="36576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" d="100"/>
          <a:sy n="20" d="100"/>
        </p:scale>
        <p:origin x="-1920" y="-176"/>
      </p:cViewPr>
      <p:guideLst>
        <p:guide orient="horz" pos="8640"/>
        <p:guide pos="115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70AB7-EFE7-B849-ACF7-798A35A0B20D}" type="datetimeFigureOut">
              <a:rPr lang="en-US" smtClean="0"/>
              <a:t>4/10/13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3202C-D87B-4549-A851-5C8EC1CF6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08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3202C-D87B-4549-A851-5C8EC1CF6A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25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8521702"/>
            <a:ext cx="31089600" cy="5880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5544800"/>
            <a:ext cx="256032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44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9EB4-1B95-47E8-A956-6CDF31AFD19D}" type="datetimeFigureOut">
              <a:rPr lang="en-US" smtClean="0"/>
              <a:pPr/>
              <a:t>4/10/13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4DC7-AAE7-4C42-AEDA-2E7F360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9EB4-1B95-47E8-A956-6CDF31AFD19D}" type="datetimeFigureOut">
              <a:rPr lang="en-US" smtClean="0"/>
              <a:pPr/>
              <a:t>4/10/13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4DC7-AAE7-4C42-AEDA-2E7F360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600" y="1098554"/>
            <a:ext cx="8229600" cy="23406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098554"/>
            <a:ext cx="24079200" cy="23406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9EB4-1B95-47E8-A956-6CDF31AFD19D}" type="datetimeFigureOut">
              <a:rPr lang="en-US" smtClean="0"/>
              <a:pPr/>
              <a:t>4/10/13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4DC7-AAE7-4C42-AEDA-2E7F360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9EB4-1B95-47E8-A956-6CDF31AFD19D}" type="datetimeFigureOut">
              <a:rPr lang="en-US" smtClean="0"/>
              <a:pPr/>
              <a:t>4/10/13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4DC7-AAE7-4C42-AEDA-2E7F360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2" y="17627602"/>
            <a:ext cx="31089600" cy="5448300"/>
          </a:xfrm>
        </p:spPr>
        <p:txBody>
          <a:bodyPr anchor="t"/>
          <a:lstStyle>
            <a:lvl1pPr algn="l">
              <a:defRPr sz="16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2" y="11626854"/>
            <a:ext cx="31089600" cy="6000748"/>
          </a:xfrm>
        </p:spPr>
        <p:txBody>
          <a:bodyPr anchor="b"/>
          <a:lstStyle>
            <a:lvl1pPr marL="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1pPr>
            <a:lvl2pPr marL="1828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6576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3pPr>
            <a:lvl4pPr marL="54864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3152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1440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9EB4-1B95-47E8-A956-6CDF31AFD19D}" type="datetimeFigureOut">
              <a:rPr lang="en-US" smtClean="0"/>
              <a:pPr/>
              <a:t>4/10/13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4DC7-AAE7-4C42-AEDA-2E7F360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6400802"/>
            <a:ext cx="16154400" cy="18103852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92800" y="6400802"/>
            <a:ext cx="16154400" cy="18103852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9EB4-1B95-47E8-A956-6CDF31AFD19D}" type="datetimeFigureOut">
              <a:rPr lang="en-US" smtClean="0"/>
              <a:pPr/>
              <a:t>4/10/13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4DC7-AAE7-4C42-AEDA-2E7F360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6140452"/>
            <a:ext cx="16160752" cy="255904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8699500"/>
            <a:ext cx="16160752" cy="15805152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02" y="6140452"/>
            <a:ext cx="16167100" cy="255904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02" y="8699500"/>
            <a:ext cx="16167100" cy="15805152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9EB4-1B95-47E8-A956-6CDF31AFD19D}" type="datetimeFigureOut">
              <a:rPr lang="en-US" smtClean="0"/>
              <a:pPr/>
              <a:t>4/10/13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4DC7-AAE7-4C42-AEDA-2E7F360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9EB4-1B95-47E8-A956-6CDF31AFD19D}" type="datetimeFigureOut">
              <a:rPr lang="en-US" smtClean="0"/>
              <a:pPr/>
              <a:t>4/10/13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4DC7-AAE7-4C42-AEDA-2E7F360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9EB4-1B95-47E8-A956-6CDF31AFD19D}" type="datetimeFigureOut">
              <a:rPr lang="en-US" smtClean="0"/>
              <a:pPr/>
              <a:t>4/10/13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4DC7-AAE7-4C42-AEDA-2E7F360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2" y="1092200"/>
            <a:ext cx="12033252" cy="4648200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00" y="1092202"/>
            <a:ext cx="20447000" cy="23412452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2" y="5740402"/>
            <a:ext cx="12033252" cy="18764252"/>
          </a:xfrm>
        </p:spPr>
        <p:txBody>
          <a:bodyPr/>
          <a:lstStyle>
            <a:lvl1pPr marL="0" indent="0">
              <a:buNone/>
              <a:defRPr sz="5600"/>
            </a:lvl1pPr>
            <a:lvl2pPr marL="1828800" indent="0">
              <a:buNone/>
              <a:defRPr sz="4800"/>
            </a:lvl2pPr>
            <a:lvl3pPr marL="3657600" indent="0">
              <a:buNone/>
              <a:defRPr sz="4000"/>
            </a:lvl3pPr>
            <a:lvl4pPr marL="5486400" indent="0">
              <a:buNone/>
              <a:defRPr sz="3600"/>
            </a:lvl4pPr>
            <a:lvl5pPr marL="7315200" indent="0">
              <a:buNone/>
              <a:defRPr sz="3600"/>
            </a:lvl5pPr>
            <a:lvl6pPr marL="9144000" indent="0">
              <a:buNone/>
              <a:defRPr sz="3600"/>
            </a:lvl6pPr>
            <a:lvl7pPr marL="10972800" indent="0">
              <a:buNone/>
              <a:defRPr sz="3600"/>
            </a:lvl7pPr>
            <a:lvl8pPr marL="12801600" indent="0">
              <a:buNone/>
              <a:defRPr sz="3600"/>
            </a:lvl8pPr>
            <a:lvl9pPr marL="1463040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9EB4-1B95-47E8-A956-6CDF31AFD19D}" type="datetimeFigureOut">
              <a:rPr lang="en-US" smtClean="0"/>
              <a:pPr/>
              <a:t>4/10/13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4DC7-AAE7-4C42-AEDA-2E7F360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2" y="19202400"/>
            <a:ext cx="21945600" cy="2266952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2" y="2451100"/>
            <a:ext cx="21945600" cy="16459200"/>
          </a:xfrm>
        </p:spPr>
        <p:txBody>
          <a:bodyPr/>
          <a:lstStyle>
            <a:lvl1pPr marL="0" indent="0">
              <a:buNone/>
              <a:defRPr sz="12800"/>
            </a:lvl1pPr>
            <a:lvl2pPr marL="1828800" indent="0">
              <a:buNone/>
              <a:defRPr sz="11200"/>
            </a:lvl2pPr>
            <a:lvl3pPr marL="3657600" indent="0">
              <a:buNone/>
              <a:defRPr sz="9600"/>
            </a:lvl3pPr>
            <a:lvl4pPr marL="5486400" indent="0">
              <a:buNone/>
              <a:defRPr sz="8000"/>
            </a:lvl4pPr>
            <a:lvl5pPr marL="7315200" indent="0">
              <a:buNone/>
              <a:defRPr sz="8000"/>
            </a:lvl5pPr>
            <a:lvl6pPr marL="9144000" indent="0">
              <a:buNone/>
              <a:defRPr sz="8000"/>
            </a:lvl6pPr>
            <a:lvl7pPr marL="10972800" indent="0">
              <a:buNone/>
              <a:defRPr sz="8000"/>
            </a:lvl7pPr>
            <a:lvl8pPr marL="12801600" indent="0">
              <a:buNone/>
              <a:defRPr sz="8000"/>
            </a:lvl8pPr>
            <a:lvl9pPr marL="14630400" indent="0">
              <a:buNone/>
              <a:defRPr sz="8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2" y="21469352"/>
            <a:ext cx="21945600" cy="3219448"/>
          </a:xfrm>
        </p:spPr>
        <p:txBody>
          <a:bodyPr/>
          <a:lstStyle>
            <a:lvl1pPr marL="0" indent="0">
              <a:buNone/>
              <a:defRPr sz="5600"/>
            </a:lvl1pPr>
            <a:lvl2pPr marL="1828800" indent="0">
              <a:buNone/>
              <a:defRPr sz="4800"/>
            </a:lvl2pPr>
            <a:lvl3pPr marL="3657600" indent="0">
              <a:buNone/>
              <a:defRPr sz="4000"/>
            </a:lvl3pPr>
            <a:lvl4pPr marL="5486400" indent="0">
              <a:buNone/>
              <a:defRPr sz="3600"/>
            </a:lvl4pPr>
            <a:lvl5pPr marL="7315200" indent="0">
              <a:buNone/>
              <a:defRPr sz="3600"/>
            </a:lvl5pPr>
            <a:lvl6pPr marL="9144000" indent="0">
              <a:buNone/>
              <a:defRPr sz="3600"/>
            </a:lvl6pPr>
            <a:lvl7pPr marL="10972800" indent="0">
              <a:buNone/>
              <a:defRPr sz="3600"/>
            </a:lvl7pPr>
            <a:lvl8pPr marL="12801600" indent="0">
              <a:buNone/>
              <a:defRPr sz="3600"/>
            </a:lvl8pPr>
            <a:lvl9pPr marL="1463040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9EB4-1B95-47E8-A956-6CDF31AFD19D}" type="datetimeFigureOut">
              <a:rPr lang="en-US" smtClean="0"/>
              <a:pPr/>
              <a:t>4/10/13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4DC7-AAE7-4C42-AEDA-2E7F360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1098552"/>
            <a:ext cx="32918400" cy="4572000"/>
          </a:xfrm>
          <a:prstGeom prst="rect">
            <a:avLst/>
          </a:prstGeom>
        </p:spPr>
        <p:txBody>
          <a:bodyPr vert="horz" lIns="365760" tIns="182880" rIns="36576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6400802"/>
            <a:ext cx="32918400" cy="18103852"/>
          </a:xfrm>
          <a:prstGeom prst="rect">
            <a:avLst/>
          </a:prstGeom>
        </p:spPr>
        <p:txBody>
          <a:bodyPr vert="horz" lIns="365760" tIns="182880" rIns="365760" bIns="1828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25425402"/>
            <a:ext cx="8534400" cy="1460500"/>
          </a:xfrm>
          <a:prstGeom prst="rect">
            <a:avLst/>
          </a:prstGeom>
        </p:spPr>
        <p:txBody>
          <a:bodyPr vert="horz" lIns="365760" tIns="182880" rIns="365760" bIns="182880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09EB4-1B95-47E8-A956-6CDF31AFD19D}" type="datetimeFigureOut">
              <a:rPr lang="en-US" smtClean="0"/>
              <a:pPr/>
              <a:t>4/10/13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25425402"/>
            <a:ext cx="11582400" cy="1460500"/>
          </a:xfrm>
          <a:prstGeom prst="rect">
            <a:avLst/>
          </a:prstGeom>
        </p:spPr>
        <p:txBody>
          <a:bodyPr vert="horz" lIns="365760" tIns="182880" rIns="365760" bIns="182880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25425402"/>
            <a:ext cx="8534400" cy="1460500"/>
          </a:xfrm>
          <a:prstGeom prst="rect">
            <a:avLst/>
          </a:prstGeom>
        </p:spPr>
        <p:txBody>
          <a:bodyPr vert="horz" lIns="365760" tIns="182880" rIns="365760" bIns="182880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44DC7-AAE7-4C42-AEDA-2E7F3609B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657600" rtl="0" eaLnBrk="1" latinLnBrk="0" hangingPunct="1"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600" indent="-1371600" algn="l" defTabSz="3657600" rtl="0" eaLnBrk="1" latinLnBrk="0" hangingPunct="1">
        <a:spcBef>
          <a:spcPct val="20000"/>
        </a:spcBef>
        <a:buFont typeface="Arial" pitchFamily="34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1pPr>
      <a:lvl2pPr marL="2971800" indent="-1143000" algn="l" defTabSz="3657600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0" indent="-914400" algn="l" defTabSz="3657600" rtl="0" eaLnBrk="1" latinLnBrk="0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indent="-914400" algn="l" defTabSz="3657600" rtl="0" eaLnBrk="1" latinLnBrk="0" hangingPunct="1">
        <a:spcBef>
          <a:spcPct val="20000"/>
        </a:spcBef>
        <a:buFont typeface="Arial" pitchFamily="34" charset="0"/>
        <a:buChar char="»"/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jpg"/><Relationship Id="rId9" Type="http://schemas.openxmlformats.org/officeDocument/2006/relationships/image" Target="../media/image7.jpeg"/><Relationship Id="rId1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" name="Group 180"/>
          <p:cNvGrpSpPr/>
          <p:nvPr/>
        </p:nvGrpSpPr>
        <p:grpSpPr>
          <a:xfrm>
            <a:off x="26888184" y="16840200"/>
            <a:ext cx="8697216" cy="8610600"/>
            <a:chOff x="22250400" y="5715000"/>
            <a:chExt cx="9906000" cy="8925818"/>
          </a:xfrm>
        </p:grpSpPr>
        <p:pic>
          <p:nvPicPr>
            <p:cNvPr id="32" name="Picture 31"/>
            <p:cNvPicPr/>
            <p:nvPr/>
          </p:nvPicPr>
          <p:blipFill rotWithShape="1">
            <a:blip r:embed="rId3" cstate="print"/>
            <a:srcRect l="23086" t="38677" r="16794" b="20247"/>
            <a:stretch/>
          </p:blipFill>
          <p:spPr bwMode="auto">
            <a:xfrm>
              <a:off x="22250400" y="6768217"/>
              <a:ext cx="9906000" cy="667279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22302107" y="5715000"/>
              <a:ext cx="9854293" cy="707886"/>
            </a:xfrm>
            <a:prstGeom prst="rect">
              <a:avLst/>
            </a:prstGeom>
            <a:solidFill>
              <a:srgbClr val="000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rgbClr val="FFFFFF"/>
                  </a:solidFill>
                </a:rPr>
                <a:t>Aero-Braking Structure</a:t>
              </a:r>
              <a:endParaRPr lang="en-US" sz="4000" b="1" dirty="0">
                <a:solidFill>
                  <a:srgbClr val="FFFFFF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492607" y="13563600"/>
              <a:ext cx="821599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857250" indent="-857250">
                <a:buFont typeface="Arial" pitchFamily="34" charset="0"/>
                <a:buChar char="•"/>
              </a:pPr>
              <a:r>
                <a:rPr lang="en-US" sz="3200" dirty="0" smtClean="0"/>
                <a:t>Increases effective area by 8 times</a:t>
              </a:r>
            </a:p>
            <a:p>
              <a:pPr marL="857250" indent="-857250">
                <a:buFont typeface="Arial" pitchFamily="34" charset="0"/>
                <a:buChar char="•"/>
              </a:pPr>
              <a:r>
                <a:rPr lang="en-US" sz="3200" dirty="0" smtClean="0"/>
                <a:t>Torsion springs open the structure</a:t>
              </a:r>
              <a:endParaRPr lang="en-US" sz="3200" dirty="0"/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27051000" y="5714999"/>
            <a:ext cx="8305800" cy="9889159"/>
            <a:chOff x="11871959" y="14151114"/>
            <a:chExt cx="8854441" cy="10542389"/>
          </a:xfrm>
        </p:grpSpPr>
        <p:pic>
          <p:nvPicPr>
            <p:cNvPr id="25" name="Picture 24"/>
            <p:cNvPicPr/>
            <p:nvPr/>
          </p:nvPicPr>
          <p:blipFill rotWithShape="1">
            <a:blip r:embed="rId4"/>
            <a:srcRect l="53817" t="21255" r="2969" b="19704"/>
            <a:stretch/>
          </p:blipFill>
          <p:spPr bwMode="auto">
            <a:xfrm>
              <a:off x="11871959" y="15087600"/>
              <a:ext cx="8755102" cy="7295918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11923666" y="14151114"/>
              <a:ext cx="8802734" cy="707886"/>
            </a:xfrm>
            <a:prstGeom prst="rect">
              <a:avLst/>
            </a:prstGeom>
            <a:solidFill>
              <a:srgbClr val="000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rgbClr val="FFFFFF"/>
                  </a:solidFill>
                </a:rPr>
                <a:t>Launch Configuration</a:t>
              </a:r>
              <a:endParaRPr lang="en-US" sz="4000" b="1" dirty="0">
                <a:solidFill>
                  <a:srgbClr val="FFFFFF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257314" y="22631400"/>
              <a:ext cx="8164286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itchFamily="34" charset="0"/>
                <a:buChar char="•"/>
              </a:pPr>
              <a:r>
                <a:rPr lang="en-US" sz="3200" dirty="0" smtClean="0"/>
                <a:t>Payload connected to container via separation mechanism</a:t>
              </a:r>
            </a:p>
            <a:p>
              <a:pPr marL="457200" indent="-457200">
                <a:buFont typeface="Arial" pitchFamily="34" charset="0"/>
                <a:buChar char="•"/>
              </a:pPr>
              <a:r>
                <a:rPr lang="en-US" sz="3200" dirty="0" smtClean="0"/>
                <a:t>Designed with proper clearance for rocket payload compartment.</a:t>
              </a:r>
              <a:endParaRPr lang="en-US" sz="3200" dirty="0"/>
            </a:p>
          </p:txBody>
        </p:sp>
      </p:grp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9962356" y="914400"/>
            <a:ext cx="22117844" cy="4119020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6144" tIns="38072" rIns="76144" bIns="38072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                 </a:t>
            </a:r>
            <a:r>
              <a:rPr lang="en-US" dirty="0" err="1" smtClean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CanSat</a:t>
            </a:r>
            <a:r>
              <a:rPr lang="en-US" dirty="0" smtClean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 Competition</a:t>
            </a:r>
            <a:endParaRPr lang="en-US" dirty="0" smtClean="0">
              <a:solidFill>
                <a:prstClr val="black"/>
              </a:solidFill>
              <a:latin typeface="Arial Black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                                         AIAA/NASA Competition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 smtClean="0">
                <a:solidFill>
                  <a:prstClr val="black"/>
                </a:solidFill>
                <a:latin typeface="Arial" charset="0"/>
                <a:cs typeface="Arial" charset="0"/>
              </a:rPr>
              <a:t>Yasmin</a:t>
            </a:r>
            <a:r>
              <a:rPr lang="en-US" sz="36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Belhaj</a:t>
            </a:r>
            <a:r>
              <a:rPr lang="en-US" sz="4000" b="1" baseline="30000" dirty="0">
                <a:solidFill>
                  <a:prstClr val="black"/>
                </a:solidFill>
                <a:latin typeface="Arial" charset="0"/>
                <a:cs typeface="Arial" charset="0"/>
              </a:rPr>
              <a:t>1</a:t>
            </a:r>
            <a:r>
              <a:rPr lang="en-US" sz="36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    Maxwell Sandler</a:t>
            </a:r>
            <a:r>
              <a:rPr lang="en-US" sz="3600" b="1" baseline="30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1</a:t>
            </a:r>
            <a:r>
              <a:rPr lang="en-US" sz="36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    Andrew Grant¹     Samuel E. Rustan</a:t>
            </a:r>
            <a:r>
              <a:rPr lang="en-US" sz="3600" b="1" baseline="30000" dirty="0">
                <a:solidFill>
                  <a:prstClr val="black"/>
                </a:solidFill>
                <a:latin typeface="Arial" charset="0"/>
                <a:cs typeface="Arial" charset="0"/>
              </a:rPr>
              <a:t>2</a:t>
            </a:r>
            <a:r>
              <a:rPr lang="en-US" sz="36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       Andrew J. Guerr</a:t>
            </a:r>
            <a:r>
              <a:rPr lang="en-US" sz="3600" b="1" baseline="30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baseline="300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prstClr val="black"/>
                </a:solidFill>
                <a:latin typeface="Arial" charset="0"/>
                <a:cs typeface="Arial" charset="0"/>
              </a:rPr>
              <a:t>Faculty Advisors: Dr. </a:t>
            </a:r>
            <a:r>
              <a:rPr lang="en-US" sz="32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David Cartes¹ </a:t>
            </a:r>
            <a:r>
              <a:rPr lang="en-US" sz="3200" b="1" dirty="0">
                <a:solidFill>
                  <a:prstClr val="black"/>
                </a:solidFill>
                <a:latin typeface="Arial" charset="0"/>
                <a:cs typeface="Arial" charset="0"/>
              </a:rPr>
              <a:t>and Dr</a:t>
            </a:r>
            <a:r>
              <a:rPr lang="en-US" sz="32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. Victor DeBruner²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¹Department of Mechanical Engineering 	²Department of Computer and Electrical Engineering</a:t>
            </a:r>
            <a:endParaRPr lang="en-US" sz="2000" i="1" dirty="0">
              <a:solidFill>
                <a:prstClr val="black"/>
              </a:solidFill>
              <a:latin typeface="Arial Black" pitchFamily="34" charset="0"/>
              <a:cs typeface="Arial" charset="0"/>
            </a:endParaRPr>
          </a:p>
        </p:txBody>
      </p:sp>
      <p:pic>
        <p:nvPicPr>
          <p:cNvPr id="2" name="Picture 1" descr="Screen Shot 2013-04-10 at 8.09.38 PM.png"/>
          <p:cNvPicPr>
            <a:picLocks noChangeAspect="1"/>
          </p:cNvPicPr>
          <p:nvPr/>
        </p:nvPicPr>
        <p:blipFill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533400"/>
            <a:ext cx="8686800" cy="3977794"/>
          </a:xfrm>
          <a:prstGeom prst="rect">
            <a:avLst/>
          </a:prstGeom>
        </p:spPr>
      </p:pic>
      <p:pic>
        <p:nvPicPr>
          <p:cNvPr id="14" name="Picture 16" descr="http://www.eng.fsu.edu/~arenaal/Solar_Car/images/COE_sea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797136" y="609600"/>
            <a:ext cx="3559664" cy="3559664"/>
          </a:xfrm>
          <a:prstGeom prst="rect">
            <a:avLst/>
          </a:prstGeom>
          <a:noFill/>
        </p:spPr>
      </p:pic>
      <p:grpSp>
        <p:nvGrpSpPr>
          <p:cNvPr id="95" name="Group 94"/>
          <p:cNvGrpSpPr/>
          <p:nvPr/>
        </p:nvGrpSpPr>
        <p:grpSpPr>
          <a:xfrm>
            <a:off x="990600" y="4648200"/>
            <a:ext cx="10363200" cy="8874443"/>
            <a:chOff x="990600" y="4648200"/>
            <a:chExt cx="10363200" cy="8874443"/>
          </a:xfrm>
        </p:grpSpPr>
        <p:sp>
          <p:nvSpPr>
            <p:cNvPr id="4" name="TextBox 3"/>
            <p:cNvSpPr txBox="1"/>
            <p:nvPr/>
          </p:nvSpPr>
          <p:spPr>
            <a:xfrm>
              <a:off x="990600" y="5551230"/>
              <a:ext cx="10287000" cy="7971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857250" indent="-857250" algn="just">
                <a:buFont typeface="Arial" pitchFamily="34" charset="0"/>
                <a:buChar char="•"/>
              </a:pPr>
              <a:r>
                <a:rPr lang="en-US" sz="3200" dirty="0" smtClean="0"/>
                <a:t>Design </a:t>
              </a:r>
              <a:r>
                <a:rPr lang="en-US" sz="3200" dirty="0" smtClean="0"/>
                <a:t>a canister satellite to protect a </a:t>
              </a:r>
              <a:r>
                <a:rPr lang="en-US" sz="3200" dirty="0" smtClean="0"/>
                <a:t>sensor payload</a:t>
              </a:r>
            </a:p>
            <a:p>
              <a:pPr marL="857250" indent="-857250" algn="just">
                <a:buFont typeface="Arial" pitchFamily="34" charset="0"/>
                <a:buChar char="•"/>
              </a:pPr>
              <a:r>
                <a:rPr lang="en-US" sz="3200" dirty="0" smtClean="0"/>
                <a:t>Must </a:t>
              </a:r>
              <a:r>
                <a:rPr lang="en-US" sz="3200" dirty="0" smtClean="0"/>
                <a:t>weigh </a:t>
              </a:r>
              <a:r>
                <a:rPr lang="en-US" sz="3200" dirty="0" smtClean="0"/>
                <a:t>700 g </a:t>
              </a:r>
              <a:r>
                <a:rPr lang="en-US" sz="3200" dirty="0" smtClean="0"/>
                <a:t>with a tolerance of </a:t>
              </a:r>
              <a:r>
                <a:rPr lang="en-US" sz="3200" dirty="0" smtClean="0"/>
                <a:t>10 g</a:t>
              </a:r>
              <a:endParaRPr lang="en-US" sz="3200" dirty="0" smtClean="0"/>
            </a:p>
            <a:p>
              <a:pPr marL="857250" indent="-857250" algn="just">
                <a:buFont typeface="Arial" pitchFamily="34" charset="0"/>
                <a:buChar char="•"/>
              </a:pPr>
              <a:r>
                <a:rPr lang="en-US" sz="3200" dirty="0" smtClean="0"/>
                <a:t>Must fit inside the cylindrical rocket compartment with diameter </a:t>
              </a:r>
              <a:r>
                <a:rPr lang="en-US" sz="3200" dirty="0" smtClean="0"/>
                <a:t>130 mm </a:t>
              </a:r>
              <a:r>
                <a:rPr lang="en-US" sz="3200" dirty="0" smtClean="0"/>
                <a:t>and height </a:t>
              </a:r>
              <a:r>
                <a:rPr lang="en-US" sz="3200" dirty="0" smtClean="0"/>
                <a:t>250 mm</a:t>
              </a:r>
              <a:endParaRPr lang="en-US" sz="3200" dirty="0" smtClean="0"/>
            </a:p>
            <a:p>
              <a:pPr marL="857250" indent="-857250" algn="just">
                <a:buFont typeface="Arial" pitchFamily="34" charset="0"/>
                <a:buChar char="•"/>
              </a:pPr>
              <a:r>
                <a:rPr lang="en-US" sz="3200" dirty="0" smtClean="0"/>
                <a:t>Deployed From </a:t>
              </a:r>
              <a:r>
                <a:rPr lang="en-US" sz="3200" dirty="0" smtClean="0"/>
                <a:t>apogee to </a:t>
              </a:r>
              <a:r>
                <a:rPr lang="en-US" sz="3200" dirty="0" smtClean="0"/>
                <a:t>400 m, </a:t>
              </a:r>
              <a:r>
                <a:rPr lang="en-US" sz="3200" dirty="0" smtClean="0"/>
                <a:t>the </a:t>
              </a:r>
              <a:r>
                <a:rPr lang="en-US" sz="3200" dirty="0" err="1" smtClean="0"/>
                <a:t>CanSat</a:t>
              </a:r>
              <a:r>
                <a:rPr lang="en-US" sz="3200" dirty="0" smtClean="0"/>
                <a:t> must fall at </a:t>
              </a:r>
              <a:r>
                <a:rPr lang="en-US" sz="3200" dirty="0" smtClean="0"/>
                <a:t>20 m</a:t>
              </a:r>
              <a:r>
                <a:rPr lang="en-US" sz="3200" dirty="0" smtClean="0"/>
                <a:t>/s with a tolerance of </a:t>
              </a:r>
              <a:r>
                <a:rPr lang="en-US" sz="3200" dirty="0" smtClean="0"/>
                <a:t>1 m</a:t>
              </a:r>
              <a:r>
                <a:rPr lang="en-US" sz="3200" dirty="0" smtClean="0"/>
                <a:t>/s</a:t>
              </a:r>
            </a:p>
            <a:p>
              <a:pPr marL="857250" indent="-857250" algn="just">
                <a:buFont typeface="Arial" pitchFamily="34" charset="0"/>
                <a:buChar char="•"/>
              </a:pPr>
              <a:r>
                <a:rPr lang="en-US" sz="3200" dirty="0" smtClean="0"/>
                <a:t>From </a:t>
              </a:r>
              <a:r>
                <a:rPr lang="en-US" sz="3200" dirty="0" smtClean="0"/>
                <a:t>400 m </a:t>
              </a:r>
              <a:r>
                <a:rPr lang="en-US" sz="3200" dirty="0" smtClean="0"/>
                <a:t>onward the </a:t>
              </a:r>
              <a:r>
                <a:rPr lang="en-US" sz="3200" dirty="0" err="1" smtClean="0"/>
                <a:t>CanSat</a:t>
              </a:r>
              <a:r>
                <a:rPr lang="en-US" sz="3200" dirty="0" smtClean="0"/>
                <a:t> must deploy an aero-braking structure that will limit the descent velocity to below 20 m/s</a:t>
              </a:r>
            </a:p>
            <a:p>
              <a:pPr marL="857250" indent="-857250" algn="just">
                <a:buFont typeface="Arial" pitchFamily="34" charset="0"/>
                <a:buChar char="•"/>
              </a:pPr>
              <a:r>
                <a:rPr lang="en-US" sz="3200" dirty="0" smtClean="0"/>
                <a:t>During the </a:t>
              </a:r>
              <a:r>
                <a:rPr lang="en-US" sz="3200" dirty="0" smtClean="0"/>
                <a:t>descent</a:t>
              </a:r>
              <a:r>
                <a:rPr lang="en-US" sz="3200" dirty="0" smtClean="0"/>
                <a:t>, </a:t>
              </a:r>
              <a:r>
                <a:rPr lang="en-US" sz="3200" dirty="0" smtClean="0"/>
                <a:t>the </a:t>
              </a:r>
              <a:r>
                <a:rPr lang="en-US" sz="3200" dirty="0" err="1" smtClean="0"/>
                <a:t>CanSat</a:t>
              </a:r>
              <a:r>
                <a:rPr lang="en-US" sz="3200" dirty="0" smtClean="0"/>
                <a:t> must </a:t>
              </a:r>
              <a:r>
                <a:rPr lang="en-US" sz="3200" dirty="0" smtClean="0"/>
                <a:t>telemeter NMEA GPS data </a:t>
              </a:r>
              <a:r>
                <a:rPr lang="en-US" sz="3200" dirty="0" smtClean="0"/>
                <a:t>and Non-</a:t>
              </a:r>
              <a:r>
                <a:rPr lang="en-US" sz="3200" dirty="0" smtClean="0"/>
                <a:t>GPS </a:t>
              </a:r>
              <a:r>
                <a:rPr lang="en-US" sz="3200" dirty="0" smtClean="0"/>
                <a:t>data including </a:t>
              </a:r>
              <a:r>
                <a:rPr lang="en-US" sz="3200" dirty="0" smtClean="0"/>
                <a:t>altitude, pressure, temperature, battery voltage, flight state and time</a:t>
              </a:r>
            </a:p>
            <a:p>
              <a:pPr marL="857250" indent="-857250" algn="just">
                <a:buFont typeface="Arial" pitchFamily="34" charset="0"/>
                <a:buChar char="•"/>
              </a:pPr>
              <a:r>
                <a:rPr lang="en-US" sz="3200" dirty="0" smtClean="0"/>
                <a:t>Upon ground impact, an impact force measurement is taken and stored for later retrieval.</a:t>
              </a:r>
            </a:p>
            <a:p>
              <a:pPr marL="857250" indent="-857250" algn="just">
                <a:buFont typeface="Arial" pitchFamily="34" charset="0"/>
                <a:buChar char="•"/>
              </a:pPr>
              <a:r>
                <a:rPr lang="en-US" sz="3200" dirty="0" err="1" smtClean="0"/>
                <a:t>Budegt</a:t>
              </a:r>
              <a:r>
                <a:rPr lang="en-US" sz="3200" dirty="0" smtClean="0"/>
                <a:t> for competition design must be under $1000  </a:t>
              </a:r>
              <a:endParaRPr lang="en-US" sz="3200" dirty="0" smtClean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143000" y="4648200"/>
              <a:ext cx="10210800" cy="707886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FFFFFF"/>
                  </a:solidFill>
                </a:rPr>
                <a:t>Competition Objectives</a:t>
              </a: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1143000" y="13944600"/>
            <a:ext cx="10287000" cy="11430000"/>
            <a:chOff x="1143000" y="13792200"/>
            <a:chExt cx="10287000" cy="11430000"/>
          </a:xfrm>
        </p:grpSpPr>
        <p:sp>
          <p:nvSpPr>
            <p:cNvPr id="19" name="TextBox 18"/>
            <p:cNvSpPr txBox="1"/>
            <p:nvPr/>
          </p:nvSpPr>
          <p:spPr>
            <a:xfrm>
              <a:off x="1143000" y="14742855"/>
              <a:ext cx="10287000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>
                <a:buFont typeface="Arial"/>
                <a:buChar char="•"/>
              </a:pPr>
              <a:r>
                <a:rPr lang="en-US" sz="3200" dirty="0" smtClean="0"/>
                <a:t>Bosch™ BMP085 : Press/Temp.</a:t>
              </a:r>
            </a:p>
            <a:p>
              <a:pPr marL="571500" indent="-571500">
                <a:buFont typeface="Arial"/>
                <a:buChar char="•"/>
              </a:pPr>
              <a:r>
                <a:rPr lang="en-US" sz="3200" dirty="0" err="1" smtClean="0"/>
                <a:t>GlobalTop</a:t>
              </a:r>
              <a:r>
                <a:rPr lang="en-US" sz="3200" dirty="0" smtClean="0"/>
                <a:t>™  FGPMMOPA6C : GPS Module</a:t>
              </a:r>
            </a:p>
            <a:p>
              <a:pPr marL="571500" indent="-571500">
                <a:buFont typeface="Arial"/>
                <a:buChar char="•"/>
              </a:pPr>
              <a:r>
                <a:rPr lang="en-US" sz="3200" dirty="0" smtClean="0"/>
                <a:t>Analog Devices ADXL326 : Accelerometer </a:t>
              </a:r>
            </a:p>
            <a:p>
              <a:pPr marL="2400300" lvl="1" indent="-571500">
                <a:buFont typeface="Arial"/>
                <a:buChar char="•"/>
              </a:pPr>
              <a:r>
                <a:rPr lang="en-US" sz="3200" dirty="0" smtClean="0"/>
                <a:t>Impact force calculated from the mass and acceleration upon impact (F=ma)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143000" y="13792200"/>
              <a:ext cx="10210800" cy="707886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</a:rPr>
                <a:t>Telemetry Sensor  S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ystem</a:t>
              </a:r>
              <a:endParaRPr lang="en-US" sz="4000" b="1" dirty="0">
                <a:solidFill>
                  <a:schemeClr val="bg1"/>
                </a:solidFill>
              </a:endParaRPr>
            </a:p>
          </p:txBody>
        </p:sp>
        <p:grpSp>
          <p:nvGrpSpPr>
            <p:cNvPr id="176" name="Group 175"/>
            <p:cNvGrpSpPr/>
            <p:nvPr/>
          </p:nvGrpSpPr>
          <p:grpSpPr>
            <a:xfrm>
              <a:off x="1143000" y="17754600"/>
              <a:ext cx="9982200" cy="7467600"/>
              <a:chOff x="1143000" y="17678400"/>
              <a:chExt cx="9982200" cy="74676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143000" y="17678400"/>
                <a:ext cx="3048000" cy="12192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/>
                  <a:t>GPS Module</a:t>
                </a:r>
                <a:endParaRPr lang="en-US" sz="3200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143000" y="19202400"/>
                <a:ext cx="3048000" cy="12192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/>
                  <a:t>Press/Temp</a:t>
                </a:r>
                <a:endParaRPr lang="en-US" sz="3200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143000" y="20726400"/>
                <a:ext cx="3048000" cy="12192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/>
                  <a:t>Accelerometer</a:t>
                </a:r>
                <a:endParaRPr lang="en-US" sz="3200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257800" y="17678400"/>
                <a:ext cx="3048000" cy="1828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/>
                  <a:t>Microcontroller</a:t>
                </a:r>
                <a:endParaRPr lang="en-US" sz="3200" dirty="0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4191000" y="18135600"/>
                <a:ext cx="1066800" cy="0"/>
              </a:xfrm>
              <a:prstGeom prst="straightConnector1">
                <a:avLst/>
              </a:prstGeom>
              <a:ln>
                <a:solidFill>
                  <a:srgbClr val="008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" name="Group 75"/>
              <p:cNvGrpSpPr/>
              <p:nvPr/>
            </p:nvGrpSpPr>
            <p:grpSpPr>
              <a:xfrm>
                <a:off x="4191000" y="18516600"/>
                <a:ext cx="1066800" cy="1066800"/>
                <a:chOff x="4191000" y="18516600"/>
                <a:chExt cx="1066800" cy="1066800"/>
              </a:xfrm>
            </p:grpSpPr>
            <p:cxnSp>
              <p:nvCxnSpPr>
                <p:cNvPr id="51" name="Straight Connector 50"/>
                <p:cNvCxnSpPr/>
                <p:nvPr/>
              </p:nvCxnSpPr>
              <p:spPr>
                <a:xfrm>
                  <a:off x="4191000" y="19583400"/>
                  <a:ext cx="457200" cy="0"/>
                </a:xfrm>
                <a:prstGeom prst="line">
                  <a:avLst/>
                </a:prstGeom>
                <a:ln>
                  <a:solidFill>
                    <a:srgbClr val="008000"/>
                  </a:solidFill>
                </a:ln>
              </p:spPr>
              <p:style>
                <a:lnRef idx="2">
                  <a:schemeClr val="accent6"/>
                </a:lnRef>
                <a:fillRef idx="0">
                  <a:schemeClr val="accent6"/>
                </a:fillRef>
                <a:effectRef idx="1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flipV="1">
                  <a:off x="4648200" y="18516600"/>
                  <a:ext cx="0" cy="1066800"/>
                </a:xfrm>
                <a:prstGeom prst="line">
                  <a:avLst/>
                </a:prstGeom>
                <a:ln>
                  <a:solidFill>
                    <a:srgbClr val="008000"/>
                  </a:solidFill>
                </a:ln>
              </p:spPr>
              <p:style>
                <a:lnRef idx="2">
                  <a:schemeClr val="accent6"/>
                </a:lnRef>
                <a:fillRef idx="0">
                  <a:schemeClr val="accent6"/>
                </a:fillRef>
                <a:effectRef idx="1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Arrow Connector 56"/>
                <p:cNvCxnSpPr/>
                <p:nvPr/>
              </p:nvCxnSpPr>
              <p:spPr>
                <a:xfrm>
                  <a:off x="4648200" y="18516600"/>
                  <a:ext cx="609600" cy="0"/>
                </a:xfrm>
                <a:prstGeom prst="straightConnector1">
                  <a:avLst/>
                </a:prstGeom>
                <a:ln>
                  <a:solidFill>
                    <a:srgbClr val="008000"/>
                  </a:solidFill>
                  <a:tailEnd type="arrow"/>
                </a:ln>
              </p:spPr>
              <p:style>
                <a:lnRef idx="2">
                  <a:schemeClr val="accent6"/>
                </a:lnRef>
                <a:fillRef idx="0">
                  <a:schemeClr val="accent6"/>
                </a:fillRef>
                <a:effectRef idx="1">
                  <a:schemeClr val="accent6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9" name="Group 68"/>
              <p:cNvGrpSpPr/>
              <p:nvPr/>
            </p:nvGrpSpPr>
            <p:grpSpPr>
              <a:xfrm>
                <a:off x="4191000" y="19050000"/>
                <a:ext cx="1066800" cy="2057400"/>
                <a:chOff x="4191000" y="19050000"/>
                <a:chExt cx="1066800" cy="2057400"/>
              </a:xfrm>
            </p:grpSpPr>
            <p:cxnSp>
              <p:nvCxnSpPr>
                <p:cNvPr id="58" name="Straight Connector 57"/>
                <p:cNvCxnSpPr/>
                <p:nvPr/>
              </p:nvCxnSpPr>
              <p:spPr>
                <a:xfrm>
                  <a:off x="4191000" y="21107400"/>
                  <a:ext cx="762000" cy="0"/>
                </a:xfrm>
                <a:prstGeom prst="line">
                  <a:avLst/>
                </a:prstGeom>
                <a:ln>
                  <a:solidFill>
                    <a:srgbClr val="008000"/>
                  </a:solidFill>
                </a:ln>
              </p:spPr>
              <p:style>
                <a:lnRef idx="2">
                  <a:schemeClr val="accent6"/>
                </a:lnRef>
                <a:fillRef idx="0">
                  <a:schemeClr val="accent6"/>
                </a:fillRef>
                <a:effectRef idx="1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flipV="1">
                  <a:off x="4953000" y="19050000"/>
                  <a:ext cx="0" cy="2057400"/>
                </a:xfrm>
                <a:prstGeom prst="line">
                  <a:avLst/>
                </a:prstGeom>
                <a:ln>
                  <a:solidFill>
                    <a:srgbClr val="008000"/>
                  </a:solidFill>
                </a:ln>
              </p:spPr>
              <p:style>
                <a:lnRef idx="2">
                  <a:schemeClr val="accent6"/>
                </a:lnRef>
                <a:fillRef idx="0">
                  <a:schemeClr val="accent6"/>
                </a:fillRef>
                <a:effectRef idx="1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Arrow Connector 59"/>
                <p:cNvCxnSpPr/>
                <p:nvPr/>
              </p:nvCxnSpPr>
              <p:spPr>
                <a:xfrm>
                  <a:off x="4953000" y="19050000"/>
                  <a:ext cx="304800" cy="0"/>
                </a:xfrm>
                <a:prstGeom prst="straightConnector1">
                  <a:avLst/>
                </a:prstGeom>
                <a:ln>
                  <a:solidFill>
                    <a:srgbClr val="008000"/>
                  </a:solidFill>
                  <a:tailEnd type="arrow"/>
                </a:ln>
              </p:spPr>
              <p:style>
                <a:lnRef idx="2">
                  <a:schemeClr val="accent6"/>
                </a:lnRef>
                <a:fillRef idx="0">
                  <a:schemeClr val="accent6"/>
                </a:fillRef>
                <a:effectRef idx="1">
                  <a:schemeClr val="accent6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1" name="Straight Arrow Connector 70"/>
              <p:cNvCxnSpPr/>
              <p:nvPr/>
            </p:nvCxnSpPr>
            <p:spPr>
              <a:xfrm flipH="1">
                <a:off x="4191000" y="17830800"/>
                <a:ext cx="1066800" cy="0"/>
              </a:xfrm>
              <a:prstGeom prst="straightConnector1">
                <a:avLst/>
              </a:prstGeom>
              <a:ln>
                <a:solidFill>
                  <a:schemeClr val="accent2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Elbow Connector 77"/>
              <p:cNvCxnSpPr/>
              <p:nvPr/>
            </p:nvCxnSpPr>
            <p:spPr>
              <a:xfrm rot="10800000" flipV="1">
                <a:off x="4190999" y="19583400"/>
                <a:ext cx="1600200" cy="533400"/>
              </a:xfrm>
              <a:prstGeom prst="bentConnector3">
                <a:avLst>
                  <a:gd name="adj1" fmla="val -61"/>
                </a:avLst>
              </a:prstGeom>
              <a:ln>
                <a:solidFill>
                  <a:schemeClr val="accent2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6172200" y="19583400"/>
                <a:ext cx="0" cy="762000"/>
              </a:xfrm>
              <a:prstGeom prst="line">
                <a:avLst/>
              </a:prstGeom>
              <a:ln>
                <a:solidFill>
                  <a:srgbClr val="C0504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/>
              <p:nvPr/>
            </p:nvCxnSpPr>
            <p:spPr>
              <a:xfrm flipH="1">
                <a:off x="4191000" y="21488400"/>
                <a:ext cx="1066800" cy="0"/>
              </a:xfrm>
              <a:prstGeom prst="straightConnector1">
                <a:avLst/>
              </a:prstGeom>
              <a:ln>
                <a:solidFill>
                  <a:srgbClr val="C0504D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Rectangle 106"/>
              <p:cNvSpPr/>
              <p:nvPr/>
            </p:nvSpPr>
            <p:spPr>
              <a:xfrm>
                <a:off x="5486400" y="20955000"/>
                <a:ext cx="3048000" cy="1828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/>
                  <a:t>XBEE RF Transmitter</a:t>
                </a:r>
              </a:p>
              <a:p>
                <a:pPr algn="ctr"/>
                <a:r>
                  <a:rPr lang="en-US" sz="3200" dirty="0" smtClean="0"/>
                  <a:t>(</a:t>
                </a:r>
                <a:r>
                  <a:rPr lang="en-US" sz="3200" dirty="0" err="1" smtClean="0"/>
                  <a:t>CanSat</a:t>
                </a:r>
                <a:r>
                  <a:rPr lang="en-US" sz="3200" dirty="0" smtClean="0"/>
                  <a:t>)</a:t>
                </a:r>
                <a:endParaRPr lang="en-US" sz="3200" dirty="0"/>
              </a:p>
            </p:txBody>
          </p:sp>
          <p:grpSp>
            <p:nvGrpSpPr>
              <p:cNvPr id="154" name="Group 153"/>
              <p:cNvGrpSpPr/>
              <p:nvPr/>
            </p:nvGrpSpPr>
            <p:grpSpPr>
              <a:xfrm>
                <a:off x="8839200" y="17779424"/>
                <a:ext cx="2286000" cy="1651576"/>
                <a:chOff x="9067800" y="17830800"/>
                <a:chExt cx="2286000" cy="1651576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>
                  <a:off x="9067800" y="18211800"/>
                  <a:ext cx="609600" cy="0"/>
                </a:xfrm>
                <a:prstGeom prst="line">
                  <a:avLst/>
                </a:prstGeom>
                <a:ln>
                  <a:solidFill>
                    <a:srgbClr val="008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TextBox 97"/>
                <p:cNvSpPr txBox="1"/>
                <p:nvPr/>
              </p:nvSpPr>
              <p:spPr>
                <a:xfrm>
                  <a:off x="9677400" y="17830800"/>
                  <a:ext cx="1048658" cy="5878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Data</a:t>
                  </a:r>
                  <a:endParaRPr lang="en-US" sz="3200" dirty="0"/>
                </a:p>
              </p:txBody>
            </p: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9067800" y="18745200"/>
                  <a:ext cx="609600" cy="0"/>
                </a:xfrm>
                <a:prstGeom prst="line">
                  <a:avLst/>
                </a:prstGeom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0" name="TextBox 99"/>
                <p:cNvSpPr txBox="1"/>
                <p:nvPr/>
              </p:nvSpPr>
              <p:spPr>
                <a:xfrm>
                  <a:off x="9677400" y="18364200"/>
                  <a:ext cx="1600200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Power</a:t>
                  </a:r>
                  <a:endParaRPr lang="en-US" sz="3200" dirty="0"/>
                </a:p>
              </p:txBody>
            </p: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9067800" y="19278600"/>
                  <a:ext cx="609600" cy="0"/>
                </a:xfrm>
                <a:prstGeom prst="line">
                  <a:avLst/>
                </a:prstGeom>
                <a:ln>
                  <a:solidFill>
                    <a:srgbClr val="008000"/>
                  </a:solidFill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9" name="TextBox 108"/>
                <p:cNvSpPr txBox="1"/>
                <p:nvPr/>
              </p:nvSpPr>
              <p:spPr>
                <a:xfrm>
                  <a:off x="9677400" y="18897600"/>
                  <a:ext cx="1676400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RF Data</a:t>
                  </a:r>
                  <a:endParaRPr lang="en-US" sz="3200" dirty="0"/>
                </a:p>
              </p:txBody>
            </p:sp>
          </p:grpSp>
          <p:cxnSp>
            <p:nvCxnSpPr>
              <p:cNvPr id="110" name="Straight Connector 109"/>
              <p:cNvCxnSpPr/>
              <p:nvPr/>
            </p:nvCxnSpPr>
            <p:spPr>
              <a:xfrm flipV="1">
                <a:off x="3886200" y="22555200"/>
                <a:ext cx="1600200" cy="762000"/>
              </a:xfrm>
              <a:prstGeom prst="line">
                <a:avLst/>
              </a:prstGeom>
              <a:ln>
                <a:solidFill>
                  <a:srgbClr val="008000"/>
                </a:solidFill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flipH="1">
                <a:off x="5257800" y="20345400"/>
                <a:ext cx="914400" cy="0"/>
              </a:xfrm>
              <a:prstGeom prst="line">
                <a:avLst/>
              </a:prstGeom>
              <a:ln>
                <a:solidFill>
                  <a:srgbClr val="C0504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flipV="1">
                <a:off x="5257800" y="20345400"/>
                <a:ext cx="0" cy="1143000"/>
              </a:xfrm>
              <a:prstGeom prst="line">
                <a:avLst/>
              </a:prstGeom>
              <a:ln>
                <a:solidFill>
                  <a:srgbClr val="C0504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Arrow Connector 121"/>
              <p:cNvCxnSpPr/>
              <p:nvPr/>
            </p:nvCxnSpPr>
            <p:spPr>
              <a:xfrm>
                <a:off x="6934200" y="19583400"/>
                <a:ext cx="0" cy="1295400"/>
              </a:xfrm>
              <a:prstGeom prst="straightConnector1">
                <a:avLst/>
              </a:prstGeom>
              <a:ln>
                <a:solidFill>
                  <a:srgbClr val="C0504D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Rectangle 124"/>
              <p:cNvSpPr/>
              <p:nvPr/>
            </p:nvSpPr>
            <p:spPr>
              <a:xfrm>
                <a:off x="8915400" y="20955000"/>
                <a:ext cx="1676400" cy="685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/>
                  <a:t>Battery</a:t>
                </a:r>
                <a:endParaRPr lang="en-US" sz="3200" dirty="0"/>
              </a:p>
            </p:txBody>
          </p:sp>
          <p:cxnSp>
            <p:nvCxnSpPr>
              <p:cNvPr id="134" name="Straight Arrow Connector 133"/>
              <p:cNvCxnSpPr/>
              <p:nvPr/>
            </p:nvCxnSpPr>
            <p:spPr>
              <a:xfrm>
                <a:off x="6477000" y="19583400"/>
                <a:ext cx="0" cy="1295400"/>
              </a:xfrm>
              <a:prstGeom prst="straightConnector1">
                <a:avLst/>
              </a:prstGeom>
              <a:ln>
                <a:solidFill>
                  <a:srgbClr val="008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7" name="Rectangle 136"/>
              <p:cNvSpPr/>
              <p:nvPr/>
            </p:nvSpPr>
            <p:spPr>
              <a:xfrm>
                <a:off x="2514600" y="23317200"/>
                <a:ext cx="3048000" cy="1828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/>
                  <a:t>XBEE RF </a:t>
                </a:r>
              </a:p>
              <a:p>
                <a:pPr algn="ctr"/>
                <a:r>
                  <a:rPr lang="en-US" sz="3200" dirty="0" smtClean="0"/>
                  <a:t>Receiver (Ground Station)</a:t>
                </a:r>
                <a:endParaRPr lang="en-US" sz="3200" dirty="0"/>
              </a:p>
            </p:txBody>
          </p:sp>
          <p:cxnSp>
            <p:nvCxnSpPr>
              <p:cNvPr id="141" name="Straight Arrow Connector 140"/>
              <p:cNvCxnSpPr>
                <a:stCxn id="137" idx="3"/>
              </p:cNvCxnSpPr>
              <p:nvPr/>
            </p:nvCxnSpPr>
            <p:spPr>
              <a:xfrm>
                <a:off x="5562600" y="24231600"/>
                <a:ext cx="1371600" cy="0"/>
              </a:xfrm>
              <a:prstGeom prst="straightConnector1">
                <a:avLst/>
              </a:prstGeom>
              <a:ln>
                <a:solidFill>
                  <a:srgbClr val="008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Rectangle 141"/>
              <p:cNvSpPr/>
              <p:nvPr/>
            </p:nvSpPr>
            <p:spPr>
              <a:xfrm>
                <a:off x="6934200" y="23317200"/>
                <a:ext cx="3048000" cy="1828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/>
                  <a:t>Ground Control Station (Laptop)</a:t>
                </a:r>
                <a:endParaRPr lang="en-US" sz="3200" dirty="0"/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 flipH="1">
                <a:off x="5631989" y="23850600"/>
                <a:ext cx="130221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USB/FTDI</a:t>
                </a:r>
                <a:endParaRPr lang="en-US" sz="2000" dirty="0"/>
              </a:p>
            </p:txBody>
          </p:sp>
          <p:cxnSp>
            <p:nvCxnSpPr>
              <p:cNvPr id="144" name="Straight Arrow Connector 143"/>
              <p:cNvCxnSpPr/>
              <p:nvPr/>
            </p:nvCxnSpPr>
            <p:spPr>
              <a:xfrm flipH="1">
                <a:off x="5562600" y="24460200"/>
                <a:ext cx="1371600" cy="0"/>
              </a:xfrm>
              <a:prstGeom prst="straightConnector1">
                <a:avLst/>
              </a:prstGeom>
              <a:ln>
                <a:solidFill>
                  <a:srgbClr val="008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Arrow Connector 144"/>
              <p:cNvCxnSpPr/>
              <p:nvPr/>
            </p:nvCxnSpPr>
            <p:spPr>
              <a:xfrm flipH="1">
                <a:off x="5600700" y="24841200"/>
                <a:ext cx="1333500" cy="0"/>
              </a:xfrm>
              <a:prstGeom prst="straightConnector1">
                <a:avLst/>
              </a:prstGeom>
              <a:ln>
                <a:solidFill>
                  <a:srgbClr val="C0504D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TextBox 146"/>
              <p:cNvSpPr txBox="1"/>
              <p:nvPr/>
            </p:nvSpPr>
            <p:spPr>
              <a:xfrm rot="20006300" flipH="1">
                <a:off x="3934854" y="22444234"/>
                <a:ext cx="130221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2.4 [GHz]</a:t>
                </a:r>
                <a:endParaRPr lang="en-US" sz="2000" dirty="0"/>
              </a:p>
            </p:txBody>
          </p:sp>
          <p:cxnSp>
            <p:nvCxnSpPr>
              <p:cNvPr id="164" name="Straight Connector 163"/>
              <p:cNvCxnSpPr/>
              <p:nvPr/>
            </p:nvCxnSpPr>
            <p:spPr>
              <a:xfrm flipV="1">
                <a:off x="9220200" y="20421600"/>
                <a:ext cx="0" cy="533400"/>
              </a:xfrm>
              <a:prstGeom prst="line">
                <a:avLst/>
              </a:prstGeom>
              <a:ln>
                <a:solidFill>
                  <a:srgbClr val="C0504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flipH="1">
                <a:off x="7315200" y="20421600"/>
                <a:ext cx="1905000" cy="0"/>
              </a:xfrm>
              <a:prstGeom prst="lin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Arrow Connector 167"/>
              <p:cNvCxnSpPr/>
              <p:nvPr/>
            </p:nvCxnSpPr>
            <p:spPr>
              <a:xfrm flipV="1">
                <a:off x="7315200" y="19583400"/>
                <a:ext cx="0" cy="838200"/>
              </a:xfrm>
              <a:prstGeom prst="straightConnector1">
                <a:avLst/>
              </a:prstGeom>
              <a:ln>
                <a:solidFill>
                  <a:srgbClr val="C0504D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9" name="Rectangle 168"/>
              <p:cNvSpPr/>
              <p:nvPr/>
            </p:nvSpPr>
            <p:spPr>
              <a:xfrm>
                <a:off x="8534400" y="19735800"/>
                <a:ext cx="1371600" cy="4572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/>
                  <a:t>ADC</a:t>
                </a:r>
                <a:endParaRPr lang="en-US" sz="2800" dirty="0"/>
              </a:p>
            </p:txBody>
          </p:sp>
          <p:cxnSp>
            <p:nvCxnSpPr>
              <p:cNvPr id="171" name="Straight Arrow Connector 170"/>
              <p:cNvCxnSpPr/>
              <p:nvPr/>
            </p:nvCxnSpPr>
            <p:spPr>
              <a:xfrm flipV="1">
                <a:off x="9448800" y="20269200"/>
                <a:ext cx="0" cy="685800"/>
              </a:xfrm>
              <a:prstGeom prst="straightConnector1">
                <a:avLst/>
              </a:prstGeom>
              <a:ln>
                <a:solidFill>
                  <a:srgbClr val="008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>
                <a:stCxn id="169" idx="1"/>
              </p:cNvCxnSpPr>
              <p:nvPr/>
            </p:nvCxnSpPr>
            <p:spPr>
              <a:xfrm flipH="1">
                <a:off x="7772400" y="19964400"/>
                <a:ext cx="762000" cy="0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Arrow Connector 174"/>
              <p:cNvCxnSpPr/>
              <p:nvPr/>
            </p:nvCxnSpPr>
            <p:spPr>
              <a:xfrm flipV="1">
                <a:off x="7772400" y="19583400"/>
                <a:ext cx="0" cy="381000"/>
              </a:xfrm>
              <a:prstGeom prst="straightConnector1">
                <a:avLst/>
              </a:prstGeom>
              <a:ln>
                <a:solidFill>
                  <a:srgbClr val="008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77" name="Picture 176" descr="Screen Shot 2013-04-10 at 8.08.06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00" y="533400"/>
            <a:ext cx="6324600" cy="2608082"/>
          </a:xfrm>
          <a:prstGeom prst="rect">
            <a:avLst/>
          </a:prstGeom>
        </p:spPr>
      </p:pic>
      <p:sp>
        <p:nvSpPr>
          <p:cNvPr id="185" name="TextBox 184"/>
          <p:cNvSpPr txBox="1"/>
          <p:nvPr/>
        </p:nvSpPr>
        <p:spPr>
          <a:xfrm>
            <a:off x="12039600" y="5715000"/>
            <a:ext cx="14325600" cy="707886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Flight Software / GCS Software</a:t>
            </a:r>
            <a:endParaRPr lang="en-US" sz="4000" b="1" dirty="0">
              <a:solidFill>
                <a:srgbClr val="FFFFFF"/>
              </a:solidFill>
            </a:endParaRPr>
          </a:p>
        </p:txBody>
      </p:sp>
      <p:pic>
        <p:nvPicPr>
          <p:cNvPr id="186" name="Picture 185" descr="GCSv7 screenshot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5800" y="6781800"/>
            <a:ext cx="14097000" cy="6418054"/>
          </a:xfrm>
          <a:prstGeom prst="rect">
            <a:avLst/>
          </a:prstGeom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8200" y="14478000"/>
            <a:ext cx="14097000" cy="687940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8" name="TextBox 187"/>
          <p:cNvSpPr txBox="1"/>
          <p:nvPr/>
        </p:nvSpPr>
        <p:spPr>
          <a:xfrm>
            <a:off x="12192000" y="21466314"/>
            <a:ext cx="8482693" cy="707886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FFFF"/>
                </a:solidFill>
              </a:rPr>
              <a:t>Gound</a:t>
            </a:r>
            <a:r>
              <a:rPr lang="en-US" sz="4000" b="1" dirty="0" smtClean="0">
                <a:solidFill>
                  <a:srgbClr val="FFFFFF"/>
                </a:solidFill>
              </a:rPr>
              <a:t> Control Software Flow Diagram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12192000" y="13868400"/>
            <a:ext cx="8482693" cy="707886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Flight Software Flow Diagram</a:t>
            </a:r>
            <a:endParaRPr lang="en-US" sz="4000" b="1" dirty="0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0" y="22555200"/>
            <a:ext cx="14173200" cy="316302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</TotalTime>
  <Words>306</Words>
  <Application>Microsoft Macintosh PowerPoint</Application>
  <PresentationFormat>Custom</PresentationFormat>
  <Paragraphs>48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 User</dc:creator>
  <cp:lastModifiedBy>Samuel Rustan</cp:lastModifiedBy>
  <cp:revision>29</cp:revision>
  <dcterms:created xsi:type="dcterms:W3CDTF">2013-04-09T20:44:02Z</dcterms:created>
  <dcterms:modified xsi:type="dcterms:W3CDTF">2013-04-11T03:10:43Z</dcterms:modified>
</cp:coreProperties>
</file>