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2918400" cy="21945600"/>
  <p:notesSz cx="6858000" cy="9144000"/>
  <p:defaultTextStyle>
    <a:defPPr>
      <a:defRPr lang="en-US"/>
    </a:defPPr>
    <a:lvl1pPr marL="0" algn="l" defTabSz="3134593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296" algn="l" defTabSz="3134593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4593" algn="l" defTabSz="3134593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1889" algn="l" defTabSz="3134593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69186" algn="l" defTabSz="3134593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6482" algn="l" defTabSz="3134593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3780" algn="l" defTabSz="3134593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1075" algn="l" defTabSz="3134593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38373" algn="l" defTabSz="3134593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CC0000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660"/>
  </p:normalViewPr>
  <p:slideViewPr>
    <p:cSldViewPr>
      <p:cViewPr>
        <p:scale>
          <a:sx n="20" d="100"/>
          <a:sy n="20" d="100"/>
        </p:scale>
        <p:origin x="-1452" y="-210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70AB7-EFE7-B849-ACF7-798A35A0B20D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3202C-D87B-4549-A851-5C8EC1CF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0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182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1824" algn="l" defTabSz="39182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3648" algn="l" defTabSz="39182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75472" algn="l" defTabSz="39182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67296" algn="l" defTabSz="39182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59121" algn="l" defTabSz="39182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50945" algn="l" defTabSz="39182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42769" algn="l" defTabSz="39182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34593" algn="l" defTabSz="39182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2"/>
            <a:ext cx="2798064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1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6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6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3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1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3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9EB4-1B95-47E8-A956-6CDF31AFD19D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4DC7-AAE7-4C42-AEDA-2E7F3609B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9EB4-1B95-47E8-A956-6CDF31AFD19D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4DC7-AAE7-4C42-AEDA-2E7F3609B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878843"/>
            <a:ext cx="7406640" cy="18724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878843"/>
            <a:ext cx="21671280" cy="18724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9EB4-1B95-47E8-A956-6CDF31AFD19D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4DC7-AAE7-4C42-AEDA-2E7F3609B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9EB4-1B95-47E8-A956-6CDF31AFD19D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4DC7-AAE7-4C42-AEDA-2E7F3609B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4102082"/>
            <a:ext cx="27980640" cy="435864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9301483"/>
            <a:ext cx="27980640" cy="48005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296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4593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1889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6918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64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37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1075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38373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9EB4-1B95-47E8-A956-6CDF31AFD19D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4DC7-AAE7-4C42-AEDA-2E7F3609B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5120641"/>
            <a:ext cx="14538960" cy="1448308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5120641"/>
            <a:ext cx="14538960" cy="1448308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9EB4-1B95-47E8-A956-6CDF31AFD19D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4DC7-AAE7-4C42-AEDA-2E7F3609B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4912362"/>
            <a:ext cx="14544677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296" indent="0">
              <a:buNone/>
              <a:defRPr sz="6900" b="1"/>
            </a:lvl2pPr>
            <a:lvl3pPr marL="3134593" indent="0">
              <a:buNone/>
              <a:defRPr sz="6200" b="1"/>
            </a:lvl3pPr>
            <a:lvl4pPr marL="4701889" indent="0">
              <a:buNone/>
              <a:defRPr sz="5500" b="1"/>
            </a:lvl4pPr>
            <a:lvl5pPr marL="6269186" indent="0">
              <a:buNone/>
              <a:defRPr sz="5500" b="1"/>
            </a:lvl5pPr>
            <a:lvl6pPr marL="7836482" indent="0">
              <a:buNone/>
              <a:defRPr sz="5500" b="1"/>
            </a:lvl6pPr>
            <a:lvl7pPr marL="9403780" indent="0">
              <a:buNone/>
              <a:defRPr sz="5500" b="1"/>
            </a:lvl7pPr>
            <a:lvl8pPr marL="10971075" indent="0">
              <a:buNone/>
              <a:defRPr sz="5500" b="1"/>
            </a:lvl8pPr>
            <a:lvl9pPr marL="12538373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6959601"/>
            <a:ext cx="14544677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912362"/>
            <a:ext cx="14550390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296" indent="0">
              <a:buNone/>
              <a:defRPr sz="6900" b="1"/>
            </a:lvl2pPr>
            <a:lvl3pPr marL="3134593" indent="0">
              <a:buNone/>
              <a:defRPr sz="6200" b="1"/>
            </a:lvl3pPr>
            <a:lvl4pPr marL="4701889" indent="0">
              <a:buNone/>
              <a:defRPr sz="5500" b="1"/>
            </a:lvl4pPr>
            <a:lvl5pPr marL="6269186" indent="0">
              <a:buNone/>
              <a:defRPr sz="5500" b="1"/>
            </a:lvl5pPr>
            <a:lvl6pPr marL="7836482" indent="0">
              <a:buNone/>
              <a:defRPr sz="5500" b="1"/>
            </a:lvl6pPr>
            <a:lvl7pPr marL="9403780" indent="0">
              <a:buNone/>
              <a:defRPr sz="5500" b="1"/>
            </a:lvl7pPr>
            <a:lvl8pPr marL="10971075" indent="0">
              <a:buNone/>
              <a:defRPr sz="5500" b="1"/>
            </a:lvl8pPr>
            <a:lvl9pPr marL="12538373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959601"/>
            <a:ext cx="14550390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9EB4-1B95-47E8-A956-6CDF31AFD19D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4DC7-AAE7-4C42-AEDA-2E7F3609B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9EB4-1B95-47E8-A956-6CDF31AFD19D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4DC7-AAE7-4C42-AEDA-2E7F3609B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9EB4-1B95-47E8-A956-6CDF31AFD19D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4DC7-AAE7-4C42-AEDA-2E7F3609B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3" y="873760"/>
            <a:ext cx="10829927" cy="371856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73761"/>
            <a:ext cx="18402300" cy="18729962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3" y="4592321"/>
            <a:ext cx="10829927" cy="15011402"/>
          </a:xfrm>
        </p:spPr>
        <p:txBody>
          <a:bodyPr/>
          <a:lstStyle>
            <a:lvl1pPr marL="0" indent="0">
              <a:buNone/>
              <a:defRPr sz="4800"/>
            </a:lvl1pPr>
            <a:lvl2pPr marL="1567296" indent="0">
              <a:buNone/>
              <a:defRPr sz="4100"/>
            </a:lvl2pPr>
            <a:lvl3pPr marL="3134593" indent="0">
              <a:buNone/>
              <a:defRPr sz="3400"/>
            </a:lvl3pPr>
            <a:lvl4pPr marL="4701889" indent="0">
              <a:buNone/>
              <a:defRPr sz="3100"/>
            </a:lvl4pPr>
            <a:lvl5pPr marL="6269186" indent="0">
              <a:buNone/>
              <a:defRPr sz="3100"/>
            </a:lvl5pPr>
            <a:lvl6pPr marL="7836482" indent="0">
              <a:buNone/>
              <a:defRPr sz="3100"/>
            </a:lvl6pPr>
            <a:lvl7pPr marL="9403780" indent="0">
              <a:buNone/>
              <a:defRPr sz="3100"/>
            </a:lvl7pPr>
            <a:lvl8pPr marL="10971075" indent="0">
              <a:buNone/>
              <a:defRPr sz="3100"/>
            </a:lvl8pPr>
            <a:lvl9pPr marL="12538373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9EB4-1B95-47E8-A956-6CDF31AFD19D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4DC7-AAE7-4C42-AEDA-2E7F3609B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1"/>
            <a:ext cx="19751040" cy="181356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60880"/>
            <a:ext cx="19751040" cy="13167360"/>
          </a:xfrm>
        </p:spPr>
        <p:txBody>
          <a:bodyPr/>
          <a:lstStyle>
            <a:lvl1pPr marL="0" indent="0">
              <a:buNone/>
              <a:defRPr sz="11000"/>
            </a:lvl1pPr>
            <a:lvl2pPr marL="1567296" indent="0">
              <a:buNone/>
              <a:defRPr sz="9600"/>
            </a:lvl2pPr>
            <a:lvl3pPr marL="3134593" indent="0">
              <a:buNone/>
              <a:defRPr sz="8200"/>
            </a:lvl3pPr>
            <a:lvl4pPr marL="4701889" indent="0">
              <a:buNone/>
              <a:defRPr sz="6900"/>
            </a:lvl4pPr>
            <a:lvl5pPr marL="6269186" indent="0">
              <a:buNone/>
              <a:defRPr sz="6900"/>
            </a:lvl5pPr>
            <a:lvl6pPr marL="7836482" indent="0">
              <a:buNone/>
              <a:defRPr sz="6900"/>
            </a:lvl6pPr>
            <a:lvl7pPr marL="9403780" indent="0">
              <a:buNone/>
              <a:defRPr sz="6900"/>
            </a:lvl7pPr>
            <a:lvl8pPr marL="10971075" indent="0">
              <a:buNone/>
              <a:defRPr sz="6900"/>
            </a:lvl8pPr>
            <a:lvl9pPr marL="12538373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7175482"/>
            <a:ext cx="19751040" cy="2575558"/>
          </a:xfrm>
        </p:spPr>
        <p:txBody>
          <a:bodyPr/>
          <a:lstStyle>
            <a:lvl1pPr marL="0" indent="0">
              <a:buNone/>
              <a:defRPr sz="4800"/>
            </a:lvl1pPr>
            <a:lvl2pPr marL="1567296" indent="0">
              <a:buNone/>
              <a:defRPr sz="4100"/>
            </a:lvl2pPr>
            <a:lvl3pPr marL="3134593" indent="0">
              <a:buNone/>
              <a:defRPr sz="3400"/>
            </a:lvl3pPr>
            <a:lvl4pPr marL="4701889" indent="0">
              <a:buNone/>
              <a:defRPr sz="3100"/>
            </a:lvl4pPr>
            <a:lvl5pPr marL="6269186" indent="0">
              <a:buNone/>
              <a:defRPr sz="3100"/>
            </a:lvl5pPr>
            <a:lvl6pPr marL="7836482" indent="0">
              <a:buNone/>
              <a:defRPr sz="3100"/>
            </a:lvl6pPr>
            <a:lvl7pPr marL="9403780" indent="0">
              <a:buNone/>
              <a:defRPr sz="3100"/>
            </a:lvl7pPr>
            <a:lvl8pPr marL="10971075" indent="0">
              <a:buNone/>
              <a:defRPr sz="3100"/>
            </a:lvl8pPr>
            <a:lvl9pPr marL="12538373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9EB4-1B95-47E8-A956-6CDF31AFD19D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4DC7-AAE7-4C42-AEDA-2E7F3609B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  <a:prstGeom prst="rect">
            <a:avLst/>
          </a:prstGeom>
        </p:spPr>
        <p:txBody>
          <a:bodyPr vert="horz" lIns="313459" tIns="156729" rIns="313459" bIns="1567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120641"/>
            <a:ext cx="29626560" cy="14483082"/>
          </a:xfrm>
          <a:prstGeom prst="rect">
            <a:avLst/>
          </a:prstGeom>
        </p:spPr>
        <p:txBody>
          <a:bodyPr vert="horz" lIns="313459" tIns="156729" rIns="313459" bIns="1567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2"/>
            <a:ext cx="7680960" cy="1168400"/>
          </a:xfrm>
          <a:prstGeom prst="rect">
            <a:avLst/>
          </a:prstGeom>
        </p:spPr>
        <p:txBody>
          <a:bodyPr vert="horz" lIns="313459" tIns="156729" rIns="313459" bIns="156729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09EB4-1B95-47E8-A956-6CDF31AFD19D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2"/>
            <a:ext cx="10424160" cy="1168400"/>
          </a:xfrm>
          <a:prstGeom prst="rect">
            <a:avLst/>
          </a:prstGeom>
        </p:spPr>
        <p:txBody>
          <a:bodyPr vert="horz" lIns="313459" tIns="156729" rIns="313459" bIns="156729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2"/>
            <a:ext cx="7680960" cy="1168400"/>
          </a:xfrm>
          <a:prstGeom prst="rect">
            <a:avLst/>
          </a:prstGeom>
        </p:spPr>
        <p:txBody>
          <a:bodyPr vert="horz" lIns="313459" tIns="156729" rIns="313459" bIns="156729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44DC7-AAE7-4C42-AEDA-2E7F3609B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4593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472" indent="-1175472" algn="l" defTabSz="3134593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6857" indent="-979560" algn="l" defTabSz="3134593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241" indent="-783648" algn="l" defTabSz="3134593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5539" indent="-783648" algn="l" defTabSz="3134593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2834" indent="-783648" algn="l" defTabSz="3134593" rtl="0" eaLnBrk="1" latinLnBrk="0" hangingPunct="1">
        <a:spcBef>
          <a:spcPct val="20000"/>
        </a:spcBef>
        <a:buFont typeface="Arial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0132" indent="-783648" algn="l" defTabSz="3134593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7427" indent="-783648" algn="l" defTabSz="3134593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4725" indent="-783648" algn="l" defTabSz="3134593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2020" indent="-783648" algn="l" defTabSz="3134593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459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296" algn="l" defTabSz="313459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593" algn="l" defTabSz="313459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1889" algn="l" defTabSz="313459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69186" algn="l" defTabSz="313459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6482" algn="l" defTabSz="313459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3780" algn="l" defTabSz="313459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1075" algn="l" defTabSz="313459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8373" algn="l" defTabSz="313459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>
          <a:xfrm>
            <a:off x="-198783" y="5626"/>
            <a:ext cx="33117183" cy="22158006"/>
          </a:xfrm>
          <a:prstGeom prst="rect">
            <a:avLst/>
          </a:prstGeom>
          <a:gradFill>
            <a:gsLst>
              <a:gs pos="1000">
                <a:schemeClr val="bg1"/>
              </a:gs>
              <a:gs pos="57000">
                <a:srgbClr val="C8DAF1"/>
              </a:gs>
              <a:gs pos="1700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88358" y="322341"/>
            <a:ext cx="19906060" cy="314878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5256" tIns="32628" rIns="65256" bIns="32628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 smtClean="0">
                <a:solidFill>
                  <a:schemeClr val="bg1"/>
                </a:solidFill>
                <a:latin typeface="+mj-lt"/>
                <a:cs typeface="Arial" charset="0"/>
              </a:rPr>
              <a:t>CanSat </a:t>
            </a:r>
            <a:r>
              <a:rPr lang="en-US" sz="8800" b="1" dirty="0" smtClean="0">
                <a:solidFill>
                  <a:schemeClr val="bg1"/>
                </a:solidFill>
                <a:latin typeface="+mj-lt"/>
                <a:cs typeface="Arial" charset="0"/>
              </a:rPr>
              <a:t>Competition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chemeClr val="bg1"/>
                </a:solidFill>
                <a:latin typeface="+mj-lt"/>
                <a:cs typeface="Arial" charset="0"/>
              </a:rPr>
              <a:t>Belhaj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charset="0"/>
              </a:rPr>
              <a:t>, Y., Grant, A., </a:t>
            </a:r>
            <a:r>
              <a:rPr lang="en-US" sz="3200" b="1" dirty="0" err="1" smtClean="0">
                <a:solidFill>
                  <a:schemeClr val="bg1"/>
                </a:solidFill>
                <a:latin typeface="+mj-lt"/>
                <a:cs typeface="Arial" charset="0"/>
              </a:rPr>
              <a:t>Rustan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charset="0"/>
              </a:rPr>
              <a:t>, S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charset="0"/>
              </a:rPr>
              <a:t>., Sandler, M., </a:t>
            </a:r>
            <a:r>
              <a:rPr lang="en-US" sz="3200" b="1" dirty="0" err="1" smtClean="0">
                <a:solidFill>
                  <a:schemeClr val="bg1"/>
                </a:solidFill>
                <a:latin typeface="+mj-lt"/>
                <a:cs typeface="Arial" charset="0"/>
              </a:rPr>
              <a:t>Guerr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charset="0"/>
              </a:rPr>
              <a:t>, A.</a:t>
            </a:r>
            <a:endParaRPr lang="en-US" sz="3200" b="1" baseline="30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baseline="30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charset="0"/>
              </a:rPr>
              <a:t>Dr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charset="0"/>
              </a:rPr>
              <a:t>. David </a:t>
            </a:r>
            <a:r>
              <a:rPr lang="en-US" sz="3200" b="1" dirty="0" err="1" smtClean="0">
                <a:solidFill>
                  <a:schemeClr val="bg1"/>
                </a:solidFill>
                <a:latin typeface="+mj-lt"/>
                <a:cs typeface="Arial" charset="0"/>
              </a:rPr>
              <a:t>Cartes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charset="0"/>
              </a:rPr>
              <a:t>and Dr. Victor </a:t>
            </a:r>
            <a:r>
              <a:rPr lang="en-US" sz="3200" b="1" dirty="0" err="1" smtClean="0">
                <a:solidFill>
                  <a:schemeClr val="bg1"/>
                </a:solidFill>
                <a:latin typeface="+mj-lt"/>
                <a:cs typeface="Arial" charset="0"/>
              </a:rPr>
              <a:t>DeBrunner</a:t>
            </a:r>
            <a:endParaRPr lang="en-US" sz="32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91540" y="3743337"/>
            <a:ext cx="9326880" cy="7560575"/>
            <a:chOff x="990600" y="4648200"/>
            <a:chExt cx="10363200" cy="8647886"/>
          </a:xfrm>
        </p:grpSpPr>
        <p:sp>
          <p:nvSpPr>
            <p:cNvPr id="16" name="TextBox 15"/>
            <p:cNvSpPr txBox="1"/>
            <p:nvPr/>
          </p:nvSpPr>
          <p:spPr>
            <a:xfrm>
              <a:off x="990600" y="5551230"/>
              <a:ext cx="10287000" cy="7744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34670" indent="-734670" algn="just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2800" dirty="0"/>
                <a:t>Design a canister satellite to protect a sensor payload</a:t>
              </a:r>
            </a:p>
            <a:p>
              <a:pPr marL="734670" indent="-734670" algn="just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2800" dirty="0"/>
                <a:t>Must weigh 700 g with a tolerance of 10 g</a:t>
              </a:r>
            </a:p>
            <a:p>
              <a:pPr marL="734670" indent="-734670" algn="just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2800" dirty="0" smtClean="0"/>
                <a:t>Fit inside </a:t>
              </a:r>
              <a:r>
                <a:rPr lang="en-US" sz="2800" dirty="0"/>
                <a:t>the cylindrical rocket compartment with diameter 130 mm and height 250 mm</a:t>
              </a:r>
            </a:p>
            <a:p>
              <a:pPr marL="734670" indent="-734670" algn="just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2800" dirty="0"/>
                <a:t>From deployment at apogee to 400 m, the CanSat must fall at 20 m/s </a:t>
              </a:r>
              <a:r>
                <a:rPr lang="en-US" sz="2800" dirty="0" smtClean="0"/>
                <a:t>using a parachute</a:t>
              </a:r>
              <a:endParaRPr lang="en-US" sz="2800" dirty="0"/>
            </a:p>
            <a:p>
              <a:pPr marL="734670" indent="-734670" algn="just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2800" dirty="0"/>
                <a:t>From 400 </a:t>
              </a:r>
              <a:r>
                <a:rPr lang="en-US" sz="2800" dirty="0" smtClean="0"/>
                <a:t>m, the </a:t>
              </a:r>
              <a:r>
                <a:rPr lang="en-US" sz="2800" dirty="0"/>
                <a:t>CanSat </a:t>
              </a:r>
              <a:r>
                <a:rPr lang="en-US" sz="2800" dirty="0" smtClean="0"/>
                <a:t> deploys </a:t>
              </a:r>
              <a:r>
                <a:rPr lang="en-US" sz="2800" dirty="0"/>
                <a:t>an aero-braking structure that will limit the </a:t>
              </a:r>
              <a:r>
                <a:rPr lang="en-US" sz="2800" dirty="0" smtClean="0"/>
                <a:t>velocity </a:t>
              </a:r>
              <a:r>
                <a:rPr lang="en-US" sz="2800" dirty="0"/>
                <a:t>to below 20 m/s</a:t>
              </a:r>
            </a:p>
            <a:p>
              <a:pPr marL="734670" indent="-734670" algn="just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2800" dirty="0" smtClean="0"/>
                <a:t>CanSat </a:t>
              </a:r>
              <a:r>
                <a:rPr lang="en-US" sz="2800" dirty="0"/>
                <a:t>must </a:t>
              </a:r>
              <a:r>
                <a:rPr lang="en-US" sz="2800" dirty="0" smtClean="0"/>
                <a:t>telemeter </a:t>
              </a:r>
              <a:r>
                <a:rPr lang="en-US" sz="2800" dirty="0" smtClean="0"/>
                <a:t>GPS data, altitude</a:t>
              </a:r>
              <a:r>
                <a:rPr lang="en-US" sz="2800" dirty="0"/>
                <a:t>, pressure, temperature, battery voltage, flight state and time</a:t>
              </a:r>
            </a:p>
            <a:p>
              <a:pPr marL="734670" indent="-734670" algn="just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2800" dirty="0"/>
                <a:t>Upon ground impact, an impact force measurement is taken and stored for later </a:t>
              </a:r>
              <a:r>
                <a:rPr lang="en-US" sz="2800" dirty="0" smtClean="0"/>
                <a:t>retrieval</a:t>
              </a:r>
              <a:endParaRPr lang="en-US" sz="2800" dirty="0"/>
            </a:p>
            <a:p>
              <a:pPr marL="734670" indent="-734670" algn="just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2800" dirty="0"/>
                <a:t>Total cost of final product must </a:t>
              </a:r>
              <a:r>
                <a:rPr lang="en-US" sz="2800" dirty="0" smtClean="0"/>
                <a:t>be under </a:t>
              </a:r>
              <a:r>
                <a:rPr lang="en-US" sz="2800" dirty="0"/>
                <a:t>$1000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43000" y="4648200"/>
              <a:ext cx="1021080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FFFFFF"/>
                  </a:solidFill>
                </a:rPr>
                <a:t>Competition Objectives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28700" y="11878087"/>
            <a:ext cx="7475221" cy="9457913"/>
            <a:chOff x="11871958" y="14151114"/>
            <a:chExt cx="8854442" cy="12603320"/>
          </a:xfrm>
        </p:grpSpPr>
        <p:pic>
          <p:nvPicPr>
            <p:cNvPr id="19" name="Picture 18"/>
            <p:cNvPicPr/>
            <p:nvPr/>
          </p:nvPicPr>
          <p:blipFill rotWithShape="1">
            <a:blip r:embed="rId2"/>
            <a:srcRect l="53817" t="21255" r="2969" b="19704"/>
            <a:stretch/>
          </p:blipFill>
          <p:spPr bwMode="auto">
            <a:xfrm>
              <a:off x="11871959" y="15087599"/>
              <a:ext cx="8755102" cy="81219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1923666" y="14151114"/>
              <a:ext cx="8802734" cy="820267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FFFFFF"/>
                  </a:solidFill>
                </a:rPr>
                <a:t>Launch Configuration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871958" y="23309313"/>
              <a:ext cx="8755102" cy="344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91824" indent="-391824" algn="just">
                <a:buFont typeface="Arial" pitchFamily="34" charset="0"/>
                <a:buChar char="•"/>
              </a:pPr>
              <a:r>
                <a:rPr lang="en-US" sz="2700" dirty="0"/>
                <a:t>Payload connected to container via separation mechanism</a:t>
              </a:r>
            </a:p>
            <a:p>
              <a:pPr marL="391824" indent="-391824" algn="just">
                <a:buFont typeface="Arial" pitchFamily="34" charset="0"/>
                <a:buChar char="•"/>
              </a:pPr>
              <a:r>
                <a:rPr lang="en-US" sz="2700" dirty="0"/>
                <a:t>Designed with proper clearance for rocket payload </a:t>
              </a:r>
              <a:r>
                <a:rPr lang="en-US" sz="2700" dirty="0" smtClean="0"/>
                <a:t>compartment</a:t>
              </a:r>
              <a:endParaRPr lang="en-US" sz="2700" dirty="0"/>
            </a:p>
            <a:p>
              <a:pPr marL="391824" indent="-391824" algn="just">
                <a:buFont typeface="Arial" pitchFamily="34" charset="0"/>
                <a:buChar char="•"/>
              </a:pPr>
              <a:r>
                <a:rPr lang="en-US" sz="2700" dirty="0"/>
                <a:t>Container protects payload during launch and release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4091189" y="12647724"/>
            <a:ext cx="86284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9780" indent="-78365">
              <a:buFont typeface="Arial"/>
              <a:buChar char="•"/>
            </a:pPr>
            <a:r>
              <a:rPr lang="en-US" sz="2700" dirty="0"/>
              <a:t>Bosch™ BMP085 : Press/Temp.</a:t>
            </a:r>
          </a:p>
          <a:p>
            <a:pPr marL="489780" indent="-78365">
              <a:buFont typeface="Arial"/>
              <a:buChar char="•"/>
            </a:pPr>
            <a:r>
              <a:rPr lang="en-US" sz="2700" dirty="0" err="1"/>
              <a:t>GlobalTop</a:t>
            </a:r>
            <a:r>
              <a:rPr lang="en-US" sz="2700" dirty="0"/>
              <a:t>™  FGPMMOPA6C : GPS Module</a:t>
            </a:r>
          </a:p>
          <a:p>
            <a:pPr marL="489780" indent="-78365">
              <a:buFont typeface="Arial"/>
              <a:buChar char="•"/>
            </a:pPr>
            <a:r>
              <a:rPr lang="en-US" sz="2700" dirty="0"/>
              <a:t>Analog Devices ADXL326 : Accelerometer</a:t>
            </a:r>
          </a:p>
          <a:p>
            <a:pPr marL="489780" indent="-78365">
              <a:buFont typeface="Arial"/>
              <a:buChar char="•"/>
            </a:pPr>
            <a:r>
              <a:rPr lang="en-US" sz="2700" dirty="0"/>
              <a:t>Impact force calculated from the mass and acceleration upon impact (F=ma)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643788" y="11887200"/>
            <a:ext cx="8564514" cy="61555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</a:rPr>
              <a:t>Telemetry Sensor  System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4091189" y="15057120"/>
            <a:ext cx="2556571" cy="975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GPS Module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4091189" y="16276320"/>
            <a:ext cx="2556571" cy="975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Press/Temp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4091189" y="17495520"/>
            <a:ext cx="2556571" cy="975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Accelerometer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7542560" y="15057120"/>
            <a:ext cx="2556571" cy="1463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Microcontroller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6647760" y="15422880"/>
            <a:ext cx="894800" cy="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26647760" y="15727680"/>
            <a:ext cx="894800" cy="853440"/>
            <a:chOff x="4191000" y="18516600"/>
            <a:chExt cx="1066800" cy="106680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4191000" y="19583400"/>
              <a:ext cx="457200" cy="0"/>
            </a:xfrm>
            <a:prstGeom prst="line">
              <a:avLst/>
            </a:prstGeom>
            <a:ln>
              <a:solidFill>
                <a:srgbClr val="33CCCC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4648200" y="18516600"/>
              <a:ext cx="0" cy="1066800"/>
            </a:xfrm>
            <a:prstGeom prst="line">
              <a:avLst/>
            </a:prstGeom>
            <a:ln>
              <a:solidFill>
                <a:srgbClr val="33CCCC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4648200" y="18516600"/>
              <a:ext cx="609600" cy="0"/>
            </a:xfrm>
            <a:prstGeom prst="straightConnector1">
              <a:avLst/>
            </a:prstGeom>
            <a:ln>
              <a:solidFill>
                <a:srgbClr val="33CCCC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6647760" y="16154400"/>
            <a:ext cx="894800" cy="1645920"/>
            <a:chOff x="4191000" y="19050000"/>
            <a:chExt cx="1066800" cy="205740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4191000" y="21107400"/>
              <a:ext cx="762000" cy="0"/>
            </a:xfrm>
            <a:prstGeom prst="line">
              <a:avLst/>
            </a:prstGeom>
            <a:ln>
              <a:solidFill>
                <a:srgbClr val="33CCCC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4953000" y="19050000"/>
              <a:ext cx="0" cy="2057400"/>
            </a:xfrm>
            <a:prstGeom prst="line">
              <a:avLst/>
            </a:prstGeom>
            <a:ln>
              <a:solidFill>
                <a:srgbClr val="33CCCC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4953000" y="19050000"/>
              <a:ext cx="304800" cy="0"/>
            </a:xfrm>
            <a:prstGeom prst="straightConnector1">
              <a:avLst/>
            </a:prstGeom>
            <a:ln>
              <a:solidFill>
                <a:srgbClr val="33CCCC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42"/>
          <p:cNvCxnSpPr/>
          <p:nvPr/>
        </p:nvCxnSpPr>
        <p:spPr>
          <a:xfrm flipH="1">
            <a:off x="26647760" y="15179040"/>
            <a:ext cx="89480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26647759" y="16581120"/>
            <a:ext cx="1342200" cy="426720"/>
          </a:xfrm>
          <a:prstGeom prst="bentConnector3">
            <a:avLst>
              <a:gd name="adj1" fmla="val -61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8309532" y="16581120"/>
            <a:ext cx="0" cy="60960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6647760" y="18105120"/>
            <a:ext cx="894800" cy="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7734303" y="17678400"/>
            <a:ext cx="2556571" cy="1463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XBEE RF Transmitter</a:t>
            </a:r>
          </a:p>
          <a:p>
            <a:pPr algn="ctr"/>
            <a:r>
              <a:rPr lang="en-US" sz="2700" dirty="0"/>
              <a:t>(</a:t>
            </a:r>
            <a:r>
              <a:rPr lang="en-US" sz="2700" dirty="0" err="1"/>
              <a:t>CanSat</a:t>
            </a:r>
            <a:r>
              <a:rPr lang="en-US" sz="2700" dirty="0"/>
              <a:t>)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0546532" y="15137939"/>
            <a:ext cx="1917428" cy="1361271"/>
            <a:chOff x="9067800" y="17830800"/>
            <a:chExt cx="2286000" cy="1701589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9067800" y="18211800"/>
              <a:ext cx="609600" cy="0"/>
            </a:xfrm>
            <a:prstGeom prst="line">
              <a:avLst/>
            </a:prstGeom>
            <a:ln>
              <a:solidFill>
                <a:srgbClr val="33CC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9677400" y="17830800"/>
              <a:ext cx="1048658" cy="634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Data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9067800" y="18745200"/>
              <a:ext cx="60960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9677400" y="18364200"/>
              <a:ext cx="1600200" cy="634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Power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9067800" y="19278600"/>
              <a:ext cx="609600" cy="0"/>
            </a:xfrm>
            <a:prstGeom prst="line">
              <a:avLst/>
            </a:prstGeom>
            <a:ln>
              <a:solidFill>
                <a:srgbClr val="33CCCC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9677400" y="18897600"/>
              <a:ext cx="1676400" cy="634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RF Data</a:t>
              </a:r>
            </a:p>
          </p:txBody>
        </p:sp>
      </p:grpSp>
      <p:cxnSp>
        <p:nvCxnSpPr>
          <p:cNvPr id="49" name="Straight Connector 48"/>
          <p:cNvCxnSpPr/>
          <p:nvPr/>
        </p:nvCxnSpPr>
        <p:spPr>
          <a:xfrm flipV="1">
            <a:off x="26392103" y="18958560"/>
            <a:ext cx="1342200" cy="609600"/>
          </a:xfrm>
          <a:prstGeom prst="line">
            <a:avLst/>
          </a:prstGeom>
          <a:ln>
            <a:solidFill>
              <a:srgbClr val="33CCCC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7542560" y="17190720"/>
            <a:ext cx="766971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7542560" y="17190720"/>
            <a:ext cx="0" cy="91440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948674" y="16581120"/>
            <a:ext cx="0" cy="103632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0610446" y="17678400"/>
            <a:ext cx="1406114" cy="548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Battery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8565189" y="16581120"/>
            <a:ext cx="0" cy="103632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5241646" y="19568160"/>
            <a:ext cx="2556571" cy="1463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XBEE RF </a:t>
            </a:r>
          </a:p>
          <a:p>
            <a:pPr algn="ctr"/>
            <a:r>
              <a:rPr lang="en-US" sz="2700" dirty="0"/>
              <a:t>Receiver (Ground Station)</a:t>
            </a:r>
          </a:p>
        </p:txBody>
      </p:sp>
      <p:cxnSp>
        <p:nvCxnSpPr>
          <p:cNvPr id="56" name="Straight Arrow Connector 55"/>
          <p:cNvCxnSpPr>
            <a:stCxn id="55" idx="3"/>
          </p:cNvCxnSpPr>
          <p:nvPr/>
        </p:nvCxnSpPr>
        <p:spPr>
          <a:xfrm>
            <a:off x="27798217" y="20299680"/>
            <a:ext cx="1150457" cy="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8948674" y="19568160"/>
            <a:ext cx="2556571" cy="1463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Ground Control Station (Laptop)</a:t>
            </a:r>
          </a:p>
        </p:txBody>
      </p:sp>
      <p:sp>
        <p:nvSpPr>
          <p:cNvPr id="58" name="TextBox 57"/>
          <p:cNvSpPr txBox="1"/>
          <p:nvPr/>
        </p:nvSpPr>
        <p:spPr>
          <a:xfrm flipH="1">
            <a:off x="27813000" y="19888200"/>
            <a:ext cx="1092256" cy="353943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/>
              <a:t>USB/FTDI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27798217" y="20482560"/>
            <a:ext cx="1150457" cy="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7830175" y="20787360"/>
            <a:ext cx="1118500" cy="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20006300" flipH="1">
            <a:off x="26432913" y="18852860"/>
            <a:ext cx="1092256" cy="353943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/>
              <a:t>2.4 [GHz]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30866103" y="17251680"/>
            <a:ext cx="0" cy="42672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9268246" y="17251680"/>
            <a:ext cx="159785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29268246" y="16581120"/>
            <a:ext cx="0" cy="67056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0290874" y="16703040"/>
            <a:ext cx="1150457" cy="3657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ADC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31057846" y="17129760"/>
            <a:ext cx="0" cy="54864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5" idx="1"/>
          </p:cNvCxnSpPr>
          <p:nvPr/>
        </p:nvCxnSpPr>
        <p:spPr>
          <a:xfrm flipH="1">
            <a:off x="29651732" y="16885920"/>
            <a:ext cx="639143" cy="0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29651732" y="16581120"/>
            <a:ext cx="0" cy="3048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860970" y="4724139"/>
            <a:ext cx="158325" cy="602351"/>
          </a:xfrm>
          <a:prstGeom prst="rect">
            <a:avLst/>
          </a:prstGeom>
          <a:noFill/>
        </p:spPr>
        <p:txBody>
          <a:bodyPr wrap="none" lIns="78365" tIns="39183" rIns="78365" bIns="39183" rtlCol="0">
            <a:spAutoFit/>
          </a:bodyPr>
          <a:lstStyle/>
          <a:p>
            <a:endParaRPr lang="en-US" sz="3400" dirty="0"/>
          </a:p>
        </p:txBody>
      </p:sp>
      <p:grpSp>
        <p:nvGrpSpPr>
          <p:cNvPr id="188" name="Group 187"/>
          <p:cNvGrpSpPr/>
          <p:nvPr/>
        </p:nvGrpSpPr>
        <p:grpSpPr>
          <a:xfrm>
            <a:off x="11041380" y="3718561"/>
            <a:ext cx="10629900" cy="7099553"/>
            <a:chOff x="11041380" y="4440983"/>
            <a:chExt cx="10629900" cy="6377131"/>
          </a:xfrm>
        </p:grpSpPr>
        <p:grpSp>
          <p:nvGrpSpPr>
            <p:cNvPr id="6" name="Group 5"/>
            <p:cNvGrpSpPr/>
            <p:nvPr/>
          </p:nvGrpSpPr>
          <p:grpSpPr>
            <a:xfrm>
              <a:off x="11041380" y="5354023"/>
              <a:ext cx="10629900" cy="5464091"/>
              <a:chOff x="12268200" y="5905173"/>
              <a:chExt cx="11811000" cy="7617470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12268200" y="5905173"/>
                <a:ext cx="11811000" cy="7617470"/>
                <a:chOff x="533400" y="1447800"/>
                <a:chExt cx="7924800" cy="4267200"/>
              </a:xfrm>
            </p:grpSpPr>
            <p:sp>
              <p:nvSpPr>
                <p:cNvPr id="82" name="Process 2"/>
                <p:cNvSpPr/>
                <p:nvPr/>
              </p:nvSpPr>
              <p:spPr>
                <a:xfrm>
                  <a:off x="533400" y="1447800"/>
                  <a:ext cx="1752600" cy="914400"/>
                </a:xfrm>
                <a:prstGeom prst="flowChartProcess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400" b="1" dirty="0"/>
                    <a:t>Pre-Launch</a:t>
                  </a:r>
                </a:p>
              </p:txBody>
            </p:sp>
            <p:sp>
              <p:nvSpPr>
                <p:cNvPr id="83" name="Right Arrow 82"/>
                <p:cNvSpPr/>
                <p:nvPr/>
              </p:nvSpPr>
              <p:spPr>
                <a:xfrm>
                  <a:off x="2438400" y="1676400"/>
                  <a:ext cx="533400" cy="304800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4" name="Right Arrow 83"/>
                <p:cNvSpPr/>
                <p:nvPr/>
              </p:nvSpPr>
              <p:spPr>
                <a:xfrm>
                  <a:off x="2514600" y="5105400"/>
                  <a:ext cx="533400" cy="304800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" name="Right Arrow 84"/>
                <p:cNvSpPr/>
                <p:nvPr/>
              </p:nvSpPr>
              <p:spPr>
                <a:xfrm>
                  <a:off x="2438400" y="3505200"/>
                  <a:ext cx="533400" cy="304800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" name="Alternate Process 4"/>
                <p:cNvSpPr/>
                <p:nvPr/>
              </p:nvSpPr>
              <p:spPr>
                <a:xfrm>
                  <a:off x="3124200" y="1600200"/>
                  <a:ext cx="1371600" cy="533400"/>
                </a:xfrm>
                <a:prstGeom prst="flowChartAlternateProcess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/>
                    <a:t>Preflight Briefing </a:t>
                  </a:r>
                </a:p>
              </p:txBody>
            </p:sp>
            <p:sp>
              <p:nvSpPr>
                <p:cNvPr id="87" name="Alternate Process 18"/>
                <p:cNvSpPr/>
                <p:nvPr/>
              </p:nvSpPr>
              <p:spPr>
                <a:xfrm>
                  <a:off x="7086600" y="1447800"/>
                  <a:ext cx="1371600" cy="762000"/>
                </a:xfrm>
                <a:prstGeom prst="flowChartAlternateProcess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/>
                    <a:t>Integrate CanSat into Rocket</a:t>
                  </a:r>
                </a:p>
              </p:txBody>
            </p:sp>
            <p:sp>
              <p:nvSpPr>
                <p:cNvPr id="88" name="Alternate Process 19"/>
                <p:cNvSpPr/>
                <p:nvPr/>
              </p:nvSpPr>
              <p:spPr>
                <a:xfrm>
                  <a:off x="5105400" y="1447800"/>
                  <a:ext cx="1371600" cy="838200"/>
                </a:xfrm>
                <a:prstGeom prst="flowChartAlternateProcess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/>
                    <a:t>Final Systems Check &amp; Power On </a:t>
                  </a:r>
                </a:p>
              </p:txBody>
            </p:sp>
            <p:sp>
              <p:nvSpPr>
                <p:cNvPr id="89" name="Right Arrow 88"/>
                <p:cNvSpPr/>
                <p:nvPr/>
              </p:nvSpPr>
              <p:spPr>
                <a:xfrm>
                  <a:off x="4648200" y="1676400"/>
                  <a:ext cx="304800" cy="304800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0" name="Right Arrow 89"/>
                <p:cNvSpPr/>
                <p:nvPr/>
              </p:nvSpPr>
              <p:spPr>
                <a:xfrm>
                  <a:off x="6629400" y="1676400"/>
                  <a:ext cx="304800" cy="304800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" name="Alternate Process 22"/>
                <p:cNvSpPr/>
                <p:nvPr/>
              </p:nvSpPr>
              <p:spPr>
                <a:xfrm>
                  <a:off x="3124200" y="3048000"/>
                  <a:ext cx="1371600" cy="1066800"/>
                </a:xfrm>
                <a:prstGeom prst="flowChartAlternateProcess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/>
                    <a:t>CanSat  Deployment &amp; Initiate Telemetry</a:t>
                  </a:r>
                </a:p>
              </p:txBody>
            </p:sp>
            <p:sp>
              <p:nvSpPr>
                <p:cNvPr id="92" name="Alternate Process 23"/>
                <p:cNvSpPr/>
                <p:nvPr/>
              </p:nvSpPr>
              <p:spPr>
                <a:xfrm>
                  <a:off x="7086600" y="3124200"/>
                  <a:ext cx="1371600" cy="914400"/>
                </a:xfrm>
                <a:prstGeom prst="flowChartAlternateProcess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/>
                    <a:t>Ground Impact, End Telemetry</a:t>
                  </a:r>
                </a:p>
              </p:txBody>
            </p:sp>
            <p:sp>
              <p:nvSpPr>
                <p:cNvPr id="93" name="Alternate Process 24"/>
                <p:cNvSpPr/>
                <p:nvPr/>
              </p:nvSpPr>
              <p:spPr>
                <a:xfrm>
                  <a:off x="5105400" y="3048000"/>
                  <a:ext cx="1600200" cy="1219200"/>
                </a:xfrm>
                <a:prstGeom prst="flowChartAlternateProcess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/>
                    <a:t>Parachute Deployment &amp; Container-Payload Separation</a:t>
                  </a:r>
                </a:p>
              </p:txBody>
            </p:sp>
            <p:sp>
              <p:nvSpPr>
                <p:cNvPr id="94" name="Right Arrow 93"/>
                <p:cNvSpPr/>
                <p:nvPr/>
              </p:nvSpPr>
              <p:spPr>
                <a:xfrm>
                  <a:off x="4648200" y="3505200"/>
                  <a:ext cx="304800" cy="304800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5" name="Right Arrow 94"/>
                <p:cNvSpPr/>
                <p:nvPr/>
              </p:nvSpPr>
              <p:spPr>
                <a:xfrm>
                  <a:off x="6781800" y="3429000"/>
                  <a:ext cx="228600" cy="304800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6" name="Alternate Process 27"/>
                <p:cNvSpPr/>
                <p:nvPr/>
              </p:nvSpPr>
              <p:spPr>
                <a:xfrm>
                  <a:off x="3124200" y="4953000"/>
                  <a:ext cx="1371600" cy="685800"/>
                </a:xfrm>
                <a:prstGeom prst="flowChartAlternateProcess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/>
                    <a:t>CanSat  Recovery </a:t>
                  </a:r>
                </a:p>
              </p:txBody>
            </p:sp>
            <p:sp>
              <p:nvSpPr>
                <p:cNvPr id="97" name="Alternate Process 28"/>
                <p:cNvSpPr/>
                <p:nvPr/>
              </p:nvSpPr>
              <p:spPr>
                <a:xfrm>
                  <a:off x="7086600" y="5029200"/>
                  <a:ext cx="1371600" cy="533400"/>
                </a:xfrm>
                <a:prstGeom prst="flowChartAlternateProcess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/>
                    <a:t>Post Flight Analysis </a:t>
                  </a:r>
                </a:p>
              </p:txBody>
            </p:sp>
            <p:sp>
              <p:nvSpPr>
                <p:cNvPr id="98" name="Alternate Process 29"/>
                <p:cNvSpPr/>
                <p:nvPr/>
              </p:nvSpPr>
              <p:spPr>
                <a:xfrm>
                  <a:off x="5181600" y="5029200"/>
                  <a:ext cx="1371600" cy="533400"/>
                </a:xfrm>
                <a:prstGeom prst="flowChartAlternateProcess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/>
                    <a:t>Data Retrieval</a:t>
                  </a:r>
                </a:p>
              </p:txBody>
            </p:sp>
            <p:sp>
              <p:nvSpPr>
                <p:cNvPr id="99" name="Right Arrow 98"/>
                <p:cNvSpPr/>
                <p:nvPr/>
              </p:nvSpPr>
              <p:spPr>
                <a:xfrm>
                  <a:off x="4724400" y="5105400"/>
                  <a:ext cx="304800" cy="304800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0" name="Right Arrow 99"/>
                <p:cNvSpPr/>
                <p:nvPr/>
              </p:nvSpPr>
              <p:spPr>
                <a:xfrm>
                  <a:off x="6705600" y="5105400"/>
                  <a:ext cx="304800" cy="304800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1" name="Process 32"/>
                <p:cNvSpPr/>
                <p:nvPr/>
              </p:nvSpPr>
              <p:spPr>
                <a:xfrm>
                  <a:off x="533400" y="3124200"/>
                  <a:ext cx="1752600" cy="914400"/>
                </a:xfrm>
                <a:prstGeom prst="flowChartProcess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400" b="1" dirty="0"/>
                    <a:t>Launch</a:t>
                  </a:r>
                </a:p>
              </p:txBody>
            </p:sp>
            <p:sp>
              <p:nvSpPr>
                <p:cNvPr id="102" name="Process 33"/>
                <p:cNvSpPr/>
                <p:nvPr/>
              </p:nvSpPr>
              <p:spPr>
                <a:xfrm>
                  <a:off x="533400" y="4800600"/>
                  <a:ext cx="1752600" cy="914400"/>
                </a:xfrm>
                <a:prstGeom prst="flowChartProcess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400" b="1" dirty="0"/>
                    <a:t>Post-Launch</a:t>
                  </a:r>
                </a:p>
              </p:txBody>
            </p:sp>
          </p:grpSp>
          <p:sp>
            <p:nvSpPr>
              <p:cNvPr id="2" name="Bent Arrow 1"/>
              <p:cNvSpPr/>
              <p:nvPr/>
            </p:nvSpPr>
            <p:spPr>
              <a:xfrm rot="10800000">
                <a:off x="18516598" y="7401462"/>
                <a:ext cx="4897373" cy="751938"/>
              </a:xfrm>
              <a:prstGeom prst="bentArrow">
                <a:avLst>
                  <a:gd name="adj1" fmla="val 25000"/>
                  <a:gd name="adj2" fmla="val 26170"/>
                  <a:gd name="adj3" fmla="val 25000"/>
                  <a:gd name="adj4" fmla="val 43750"/>
                </a:avLst>
              </a:prstGeom>
              <a:gradFill>
                <a:gsLst>
                  <a:gs pos="3500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Bent Arrow 2"/>
              <p:cNvSpPr/>
              <p:nvPr/>
            </p:nvSpPr>
            <p:spPr>
              <a:xfrm rot="16200000" flipH="1">
                <a:off x="15482777" y="5542410"/>
                <a:ext cx="614139" cy="5221982"/>
              </a:xfrm>
              <a:prstGeom prst="bentArrow">
                <a:avLst>
                  <a:gd name="adj1" fmla="val 31204"/>
                  <a:gd name="adj2" fmla="val 25000"/>
                  <a:gd name="adj3" fmla="val 25000"/>
                  <a:gd name="adj4" fmla="val 43750"/>
                </a:avLst>
              </a:prstGeom>
              <a:gradFill>
                <a:gsLst>
                  <a:gs pos="3500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Bent Arrow 127"/>
              <p:cNvSpPr/>
              <p:nvPr/>
            </p:nvSpPr>
            <p:spPr>
              <a:xfrm rot="10800000">
                <a:off x="18516597" y="10685143"/>
                <a:ext cx="4897373" cy="751938"/>
              </a:xfrm>
              <a:prstGeom prst="bentArrow">
                <a:avLst>
                  <a:gd name="adj1" fmla="val 25000"/>
                  <a:gd name="adj2" fmla="val 26170"/>
                  <a:gd name="adj3" fmla="val 25000"/>
                  <a:gd name="adj4" fmla="val 43750"/>
                </a:avLst>
              </a:prstGeom>
              <a:gradFill>
                <a:gsLst>
                  <a:gs pos="3500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Bent Arrow 128"/>
              <p:cNvSpPr/>
              <p:nvPr/>
            </p:nvSpPr>
            <p:spPr>
              <a:xfrm rot="16200000" flipH="1">
                <a:off x="15482776" y="8826092"/>
                <a:ext cx="614139" cy="5221982"/>
              </a:xfrm>
              <a:prstGeom prst="bentArrow">
                <a:avLst>
                  <a:gd name="adj1" fmla="val 34306"/>
                  <a:gd name="adj2" fmla="val 25000"/>
                  <a:gd name="adj3" fmla="val 25000"/>
                  <a:gd name="adj4" fmla="val 43750"/>
                </a:avLst>
              </a:prstGeom>
              <a:gradFill>
                <a:gsLst>
                  <a:gs pos="3500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TextBox 129"/>
            <p:cNvSpPr txBox="1"/>
            <p:nvPr/>
          </p:nvSpPr>
          <p:spPr>
            <a:xfrm>
              <a:off x="11041380" y="4440983"/>
              <a:ext cx="10629900" cy="612648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lIns="78365" tIns="39183" rIns="78365" bIns="39183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FFFFFF"/>
                  </a:solidFill>
                </a:rPr>
                <a:t>Mission Sequence of Events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66120" y="11878472"/>
            <a:ext cx="6515099" cy="8924128"/>
            <a:chOff x="10744200" y="14554200"/>
            <a:chExt cx="7238999" cy="11155160"/>
          </a:xfrm>
        </p:grpSpPr>
        <p:sp>
          <p:nvSpPr>
            <p:cNvPr id="24" name="TextBox 23"/>
            <p:cNvSpPr txBox="1"/>
            <p:nvPr/>
          </p:nvSpPr>
          <p:spPr>
            <a:xfrm>
              <a:off x="10744200" y="14554200"/>
              <a:ext cx="7238999" cy="769441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FFFFFF"/>
                  </a:solidFill>
                </a:rPr>
                <a:t>Separation Mechanism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861963" y="21323544"/>
              <a:ext cx="7003476" cy="438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91824" indent="-391824" algn="just">
                <a:buFont typeface="Arial" pitchFamily="34" charset="0"/>
                <a:buChar char="•"/>
              </a:pPr>
              <a:r>
                <a:rPr lang="en-US" sz="2700" dirty="0"/>
                <a:t>Separation Mechanism connects container to payload</a:t>
              </a:r>
            </a:p>
            <a:p>
              <a:pPr marL="391824" indent="-391824" algn="just">
                <a:buFont typeface="Arial" pitchFamily="34" charset="0"/>
                <a:buChar char="•"/>
              </a:pPr>
              <a:r>
                <a:rPr lang="en-US" sz="2700" dirty="0"/>
                <a:t>Consists of a motor, open ring attached to the top of the payload and an eyebolt attached to the inside of the container</a:t>
              </a:r>
            </a:p>
            <a:p>
              <a:pPr marL="391824" indent="-391824" algn="just">
                <a:buFont typeface="Arial" pitchFamily="34" charset="0"/>
                <a:buChar char="•"/>
              </a:pPr>
              <a:r>
                <a:rPr lang="en-US" sz="2700" dirty="0"/>
                <a:t>At 400m the separation mechanism will activate</a:t>
              </a:r>
            </a:p>
            <a:p>
              <a:pPr marL="391824" indent="-391824" algn="just">
                <a:buFont typeface="Arial" pitchFamily="34" charset="0"/>
                <a:buChar char="•"/>
              </a:pPr>
              <a:r>
                <a:rPr lang="en-US" sz="2700" dirty="0"/>
                <a:t>Payload will drop out of container</a:t>
              </a:r>
            </a:p>
          </p:txBody>
        </p:sp>
        <p:pic>
          <p:nvPicPr>
            <p:cNvPr id="131" name="Picture 13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08" t="35595" r="-355" b="-472"/>
            <a:stretch/>
          </p:blipFill>
          <p:spPr bwMode="auto">
            <a:xfrm>
              <a:off x="11731502" y="15809844"/>
              <a:ext cx="5264394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2097197" y="13191337"/>
            <a:ext cx="1618803" cy="448463"/>
          </a:xfrm>
          <a:prstGeom prst="rect">
            <a:avLst/>
          </a:prstGeom>
          <a:noFill/>
        </p:spPr>
        <p:txBody>
          <a:bodyPr wrap="square" lIns="78365" tIns="39183" rIns="78365" bIns="39183" rtlCol="0">
            <a:spAutoFit/>
          </a:bodyPr>
          <a:lstStyle/>
          <a:p>
            <a:r>
              <a:rPr lang="en-US" sz="2400" dirty="0"/>
              <a:t>Eye-Bolt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1582400" y="13411200"/>
            <a:ext cx="5229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2801600" y="16078200"/>
            <a:ext cx="1669860" cy="448463"/>
          </a:xfrm>
          <a:prstGeom prst="rect">
            <a:avLst/>
          </a:prstGeom>
          <a:noFill/>
        </p:spPr>
        <p:txBody>
          <a:bodyPr wrap="square" lIns="78365" tIns="39183" rIns="78365" bIns="39183" rtlCol="0">
            <a:spAutoFit/>
          </a:bodyPr>
          <a:lstStyle/>
          <a:p>
            <a:r>
              <a:rPr lang="en-US" sz="2400" dirty="0"/>
              <a:t>Open Ring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 flipH="1" flipV="1">
            <a:off x="12019295" y="16297700"/>
            <a:ext cx="771526" cy="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13042068" y="12886537"/>
            <a:ext cx="1283532" cy="448463"/>
          </a:xfrm>
          <a:prstGeom prst="rect">
            <a:avLst/>
          </a:prstGeom>
          <a:noFill/>
        </p:spPr>
        <p:txBody>
          <a:bodyPr wrap="square" lIns="78365" tIns="39183" rIns="78365" bIns="39183" rtlCol="0">
            <a:spAutoFit/>
          </a:bodyPr>
          <a:lstStyle/>
          <a:p>
            <a:r>
              <a:rPr lang="en-US" sz="2400" dirty="0"/>
              <a:t>Motor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3487400" y="13344193"/>
            <a:ext cx="0" cy="524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7" name="Group 186"/>
          <p:cNvGrpSpPr/>
          <p:nvPr/>
        </p:nvGrpSpPr>
        <p:grpSpPr>
          <a:xfrm>
            <a:off x="16061574" y="11893272"/>
            <a:ext cx="6950826" cy="9061728"/>
            <a:chOff x="16664940" y="11651260"/>
            <a:chExt cx="6950826" cy="9061728"/>
          </a:xfrm>
        </p:grpSpPr>
        <p:grpSp>
          <p:nvGrpSpPr>
            <p:cNvPr id="29" name="Group 28"/>
            <p:cNvGrpSpPr/>
            <p:nvPr/>
          </p:nvGrpSpPr>
          <p:grpSpPr>
            <a:xfrm>
              <a:off x="16664940" y="11651260"/>
              <a:ext cx="6926567" cy="9061728"/>
              <a:chOff x="20968270" y="14593131"/>
              <a:chExt cx="8277174" cy="11327159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0988147" y="14593131"/>
                <a:ext cx="8257297" cy="769441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 b="1" dirty="0">
                    <a:solidFill>
                      <a:srgbClr val="FFFFFF"/>
                    </a:solidFill>
                  </a:rPr>
                  <a:t>Aero-Braking Structure</a:t>
                </a:r>
              </a:p>
            </p:txBody>
          </p:sp>
          <p:pic>
            <p:nvPicPr>
              <p:cNvPr id="27" name="Picture 26"/>
              <p:cNvPicPr/>
              <p:nvPr/>
            </p:nvPicPr>
            <p:blipFill rotWithShape="1">
              <a:blip r:embed="rId4"/>
              <a:srcRect l="23086" t="38677" r="16794" b="20866"/>
              <a:stretch/>
            </p:blipFill>
            <p:spPr bwMode="auto">
              <a:xfrm>
                <a:off x="20968270" y="15548582"/>
                <a:ext cx="8257297" cy="62865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0988147" y="22169264"/>
                <a:ext cx="7757044" cy="3751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91824" indent="-391824" algn="just">
                  <a:buFont typeface="Arial" pitchFamily="34" charset="0"/>
                  <a:buChar char="•"/>
                </a:pPr>
                <a:r>
                  <a:rPr lang="en-US" sz="2700" dirty="0"/>
                  <a:t>Once activated, will increase effective area by 5 times</a:t>
                </a:r>
              </a:p>
              <a:p>
                <a:pPr marL="391824" indent="-391824" algn="just">
                  <a:buFont typeface="Arial" pitchFamily="34" charset="0"/>
                  <a:buChar char="•"/>
                </a:pPr>
                <a:r>
                  <a:rPr lang="en-US" sz="2700" dirty="0"/>
                  <a:t>The aero-braking structure holds the supports that will absorb most of the impact force</a:t>
                </a:r>
              </a:p>
              <a:p>
                <a:pPr marL="391824" indent="-391824" algn="just">
                  <a:buFont typeface="Arial" pitchFamily="34" charset="0"/>
                  <a:buChar char="•"/>
                </a:pPr>
                <a:r>
                  <a:rPr lang="en-US" sz="2700" dirty="0" smtClean="0"/>
                  <a:t>Sensor (egg) protected using polystyrene beads</a:t>
                </a:r>
                <a:endParaRPr lang="en-US" sz="2700" dirty="0" smtClean="0"/>
              </a:p>
            </p:txBody>
          </p:sp>
        </p:grpSp>
        <p:sp>
          <p:nvSpPr>
            <p:cNvPr id="147" name="TextBox 146"/>
            <p:cNvSpPr txBox="1"/>
            <p:nvPr/>
          </p:nvSpPr>
          <p:spPr>
            <a:xfrm>
              <a:off x="16802430" y="15855595"/>
              <a:ext cx="1444796" cy="448463"/>
            </a:xfrm>
            <a:prstGeom prst="rect">
              <a:avLst/>
            </a:prstGeom>
            <a:noFill/>
          </p:spPr>
          <p:txBody>
            <a:bodyPr wrap="square" lIns="78365" tIns="39183" rIns="78365" bIns="39183" rtlCol="0">
              <a:spAutoFit/>
            </a:bodyPr>
            <a:lstStyle/>
            <a:p>
              <a:r>
                <a:rPr lang="en-US" sz="2400" dirty="0"/>
                <a:t>Supports</a:t>
              </a:r>
            </a:p>
          </p:txBody>
        </p:sp>
        <p:cxnSp>
          <p:nvCxnSpPr>
            <p:cNvPr id="154" name="Straight Arrow Connector 153"/>
            <p:cNvCxnSpPr/>
            <p:nvPr/>
          </p:nvCxnSpPr>
          <p:spPr>
            <a:xfrm flipV="1">
              <a:off x="18247226" y="16132456"/>
              <a:ext cx="1872681" cy="219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17444754" y="15324937"/>
              <a:ext cx="600369" cy="448463"/>
            </a:xfrm>
            <a:prstGeom prst="rect">
              <a:avLst/>
            </a:prstGeom>
            <a:noFill/>
          </p:spPr>
          <p:txBody>
            <a:bodyPr wrap="none" lIns="78365" tIns="39183" rIns="78365" bIns="39183" rtlCol="0">
              <a:spAutoFit/>
            </a:bodyPr>
            <a:lstStyle/>
            <a:p>
              <a:r>
                <a:rPr lang="en-US" sz="2400" dirty="0"/>
                <a:t>Egg</a:t>
              </a:r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>
              <a:off x="18139272" y="15574734"/>
              <a:ext cx="1458968" cy="74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21901266" y="12344400"/>
              <a:ext cx="1714500" cy="817795"/>
            </a:xfrm>
            <a:prstGeom prst="rect">
              <a:avLst/>
            </a:prstGeom>
            <a:noFill/>
          </p:spPr>
          <p:txBody>
            <a:bodyPr wrap="square" lIns="78365" tIns="39183" rIns="78365" bIns="39183" rtlCol="0">
              <a:spAutoFit/>
            </a:bodyPr>
            <a:lstStyle/>
            <a:p>
              <a:r>
                <a:rPr lang="en-US" sz="2400" dirty="0"/>
                <a:t>Separation Mechanism</a:t>
              </a:r>
            </a:p>
          </p:txBody>
        </p:sp>
        <p:cxnSp>
          <p:nvCxnSpPr>
            <p:cNvPr id="178" name="Straight Arrow Connector 177"/>
            <p:cNvCxnSpPr>
              <a:stCxn id="176" idx="1"/>
            </p:cNvCxnSpPr>
            <p:nvPr/>
          </p:nvCxnSpPr>
          <p:spPr>
            <a:xfrm flipH="1">
              <a:off x="20115314" y="12753298"/>
              <a:ext cx="1785952" cy="5388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>
              <a:off x="21684342" y="15641405"/>
              <a:ext cx="1697853" cy="817795"/>
            </a:xfrm>
            <a:prstGeom prst="rect">
              <a:avLst/>
            </a:prstGeom>
            <a:noFill/>
          </p:spPr>
          <p:txBody>
            <a:bodyPr wrap="square" lIns="78365" tIns="39183" rIns="78365" bIns="39183" rtlCol="0">
              <a:spAutoFit/>
            </a:bodyPr>
            <a:lstStyle/>
            <a:p>
              <a:r>
                <a:rPr lang="en-US" sz="2400" dirty="0"/>
                <a:t>Released Aero-Brake</a:t>
              </a:r>
            </a:p>
          </p:txBody>
        </p:sp>
        <p:cxnSp>
          <p:nvCxnSpPr>
            <p:cNvPr id="182" name="Straight Arrow Connector 181"/>
            <p:cNvCxnSpPr/>
            <p:nvPr/>
          </p:nvCxnSpPr>
          <p:spPr>
            <a:xfrm flipV="1">
              <a:off x="22253608" y="14447523"/>
              <a:ext cx="0" cy="10363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5" name="Picture 1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2406"/>
            <a:ext cx="3712837" cy="2933466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4"/>
          <a:stretch/>
        </p:blipFill>
        <p:spPr>
          <a:xfrm>
            <a:off x="4708336" y="791777"/>
            <a:ext cx="6742858" cy="191878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00" y="532122"/>
            <a:ext cx="8685715" cy="24380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136638" y="3743338"/>
            <a:ext cx="10405421" cy="711636"/>
          </a:xfrm>
          <a:prstGeom prst="rect">
            <a:avLst/>
          </a:prstGeom>
          <a:solidFill>
            <a:srgbClr val="000000"/>
          </a:solidFill>
        </p:spPr>
        <p:txBody>
          <a:bodyPr wrap="square" lIns="78365" tIns="39183" rIns="78365" bIns="39183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FFFF"/>
                </a:solidFill>
              </a:rPr>
              <a:t>Flight Software Flow Diagram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4682153" y="7005306"/>
            <a:ext cx="1312985" cy="8947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23932568" y="9686072"/>
            <a:ext cx="1312985" cy="8947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26433521" y="7005306"/>
            <a:ext cx="1312985" cy="8947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27889200" y="9677400"/>
            <a:ext cx="1312985" cy="8947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29690595" y="9677400"/>
            <a:ext cx="1312985" cy="8947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3" name="Straight Arrow Connector 152"/>
          <p:cNvCxnSpPr/>
          <p:nvPr/>
        </p:nvCxnSpPr>
        <p:spPr>
          <a:xfrm flipV="1">
            <a:off x="25984200" y="7405025"/>
            <a:ext cx="403159" cy="415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flipH="1" flipV="1">
            <a:off x="29268245" y="10155587"/>
            <a:ext cx="383487" cy="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V="1">
            <a:off x="25338645" y="8010276"/>
            <a:ext cx="1" cy="67652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 157"/>
          <p:cNvGrpSpPr/>
          <p:nvPr/>
        </p:nvGrpSpPr>
        <p:grpSpPr>
          <a:xfrm>
            <a:off x="22248925" y="6394015"/>
            <a:ext cx="2135075" cy="2140385"/>
            <a:chOff x="1644803" y="9715687"/>
            <a:chExt cx="2408259" cy="216762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00" name="Flowchart: Decision 199"/>
            <p:cNvSpPr/>
            <p:nvPr/>
          </p:nvSpPr>
          <p:spPr>
            <a:xfrm>
              <a:off x="1644803" y="9715687"/>
              <a:ext cx="2408259" cy="2167626"/>
            </a:xfrm>
            <a:prstGeom prst="flowChartDecision">
              <a:avLst/>
            </a:prstGeom>
            <a:grpFill/>
            <a:ln w="28575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751052" y="10312099"/>
              <a:ext cx="2153147" cy="118730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Begin Signal Transmission</a:t>
              </a:r>
            </a:p>
            <a:p>
              <a:pPr algn="ctr"/>
              <a:r>
                <a:rPr lang="en-US" sz="2000" dirty="0" smtClean="0"/>
                <a:t>Received?</a:t>
              </a:r>
              <a:endParaRPr lang="en-US" sz="2000" dirty="0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24579772" y="7102378"/>
            <a:ext cx="147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Check Altitude</a:t>
            </a:r>
            <a:endParaRPr lang="en-US" sz="2000" dirty="0"/>
          </a:p>
        </p:txBody>
      </p:sp>
      <p:sp>
        <p:nvSpPr>
          <p:cNvPr id="160" name="TextBox 159"/>
          <p:cNvSpPr txBox="1"/>
          <p:nvPr/>
        </p:nvSpPr>
        <p:spPr>
          <a:xfrm>
            <a:off x="26365200" y="7117126"/>
            <a:ext cx="147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Determine State</a:t>
            </a:r>
            <a:endParaRPr lang="en-US" sz="2000" dirty="0"/>
          </a:p>
        </p:txBody>
      </p:sp>
      <p:grpSp>
        <p:nvGrpSpPr>
          <p:cNvPr id="242" name="Group 241"/>
          <p:cNvGrpSpPr/>
          <p:nvPr/>
        </p:nvGrpSpPr>
        <p:grpSpPr>
          <a:xfrm>
            <a:off x="28645945" y="5029200"/>
            <a:ext cx="1312985" cy="894797"/>
            <a:chOff x="28645945" y="5181419"/>
            <a:chExt cx="1312985" cy="89479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45" name="Rectangle 144"/>
            <p:cNvSpPr/>
            <p:nvPr/>
          </p:nvSpPr>
          <p:spPr>
            <a:xfrm>
              <a:off x="28645945" y="5181419"/>
              <a:ext cx="1312985" cy="894797"/>
            </a:xfrm>
            <a:prstGeom prst="rect">
              <a:avLst/>
            </a:prstGeom>
            <a:grpFill/>
            <a:ln w="28575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8730291" y="5269839"/>
              <a:ext cx="1096022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Deploy DCS</a:t>
              </a:r>
              <a:endParaRPr lang="en-US" sz="2000" dirty="0"/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29690595" y="9840421"/>
            <a:ext cx="1312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Read Sensors</a:t>
            </a:r>
            <a:endParaRPr lang="en-US" sz="2000" dirty="0"/>
          </a:p>
        </p:txBody>
      </p:sp>
      <p:sp>
        <p:nvSpPr>
          <p:cNvPr id="163" name="TextBox 162"/>
          <p:cNvSpPr txBox="1"/>
          <p:nvPr/>
        </p:nvSpPr>
        <p:spPr>
          <a:xfrm>
            <a:off x="27889200" y="9829800"/>
            <a:ext cx="1306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Transmit Telemetry</a:t>
            </a:r>
            <a:endParaRPr lang="en-US" sz="2000" dirty="0"/>
          </a:p>
        </p:txBody>
      </p:sp>
      <p:sp>
        <p:nvSpPr>
          <p:cNvPr id="164" name="TextBox 163"/>
          <p:cNvSpPr txBox="1"/>
          <p:nvPr/>
        </p:nvSpPr>
        <p:spPr>
          <a:xfrm>
            <a:off x="24000211" y="9801644"/>
            <a:ext cx="1245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Start Beeper</a:t>
            </a:r>
            <a:endParaRPr lang="en-US" sz="2000" dirty="0"/>
          </a:p>
        </p:txBody>
      </p:sp>
      <p:grpSp>
        <p:nvGrpSpPr>
          <p:cNvPr id="165" name="Group 164"/>
          <p:cNvGrpSpPr/>
          <p:nvPr/>
        </p:nvGrpSpPr>
        <p:grpSpPr>
          <a:xfrm>
            <a:off x="28189403" y="6365976"/>
            <a:ext cx="2157685" cy="2139696"/>
            <a:chOff x="1682743" y="9701312"/>
            <a:chExt cx="2302903" cy="218340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98" name="Flowchart: Decision 197"/>
            <p:cNvSpPr/>
            <p:nvPr/>
          </p:nvSpPr>
          <p:spPr>
            <a:xfrm>
              <a:off x="1682743" y="9701312"/>
              <a:ext cx="2302903" cy="2183403"/>
            </a:xfrm>
            <a:prstGeom prst="flowChartDecision">
              <a:avLst/>
            </a:prstGeom>
            <a:grpFill/>
            <a:ln w="28575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1844851" y="10418261"/>
              <a:ext cx="2032366" cy="72234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Altitude 400m And State 3?</a:t>
              </a:r>
              <a:endParaRPr lang="en-US" sz="2000" dirty="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30628233" y="6386804"/>
            <a:ext cx="2061567" cy="2098040"/>
            <a:chOff x="1770319" y="9747071"/>
            <a:chExt cx="2275498" cy="2088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96" name="Flowchart: Decision 195"/>
            <p:cNvSpPr/>
            <p:nvPr/>
          </p:nvSpPr>
          <p:spPr>
            <a:xfrm>
              <a:off x="1770319" y="9747071"/>
              <a:ext cx="2275498" cy="2088144"/>
            </a:xfrm>
            <a:prstGeom prst="flowChartDecision">
              <a:avLst/>
            </a:prstGeom>
            <a:grpFill/>
            <a:ln w="28575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1826501" y="10377386"/>
              <a:ext cx="2191467" cy="82751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2s Since </a:t>
              </a:r>
              <a:r>
                <a:rPr lang="en-US" sz="2000" dirty="0"/>
                <a:t>Last Transmission? </a:t>
              </a:r>
            </a:p>
          </p:txBody>
        </p:sp>
      </p:grpSp>
      <p:cxnSp>
        <p:nvCxnSpPr>
          <p:cNvPr id="173" name="Straight Connector 172"/>
          <p:cNvCxnSpPr/>
          <p:nvPr/>
        </p:nvCxnSpPr>
        <p:spPr>
          <a:xfrm>
            <a:off x="29958929" y="5486400"/>
            <a:ext cx="170008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endCxn id="196" idx="0"/>
          </p:cNvCxnSpPr>
          <p:nvPr/>
        </p:nvCxnSpPr>
        <p:spPr>
          <a:xfrm>
            <a:off x="31659017" y="5486400"/>
            <a:ext cx="0" cy="90040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flipH="1" flipV="1">
            <a:off x="31057846" y="10194364"/>
            <a:ext cx="1661772" cy="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" name="Group 182"/>
          <p:cNvGrpSpPr/>
          <p:nvPr/>
        </p:nvGrpSpPr>
        <p:grpSpPr>
          <a:xfrm>
            <a:off x="25679400" y="9256721"/>
            <a:ext cx="1723720" cy="1716079"/>
            <a:chOff x="1727363" y="9783374"/>
            <a:chExt cx="2273163" cy="200608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94" name="Flowchart: Decision 193"/>
            <p:cNvSpPr/>
            <p:nvPr/>
          </p:nvSpPr>
          <p:spPr>
            <a:xfrm>
              <a:off x="1828800" y="9783374"/>
              <a:ext cx="2075399" cy="2006081"/>
            </a:xfrm>
            <a:prstGeom prst="flowChartDecision">
              <a:avLst/>
            </a:prstGeom>
            <a:grpFill/>
            <a:ln w="28575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727363" y="10364221"/>
              <a:ext cx="2273163" cy="82751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Landed </a:t>
              </a:r>
              <a:endParaRPr lang="en-US" sz="2000" dirty="0" smtClean="0"/>
            </a:p>
            <a:p>
              <a:pPr algn="ctr"/>
              <a:r>
                <a:rPr lang="en-US" sz="2000" dirty="0" smtClean="0"/>
                <a:t>(</a:t>
              </a:r>
              <a:r>
                <a:rPr lang="en-US" sz="2000" dirty="0"/>
                <a:t>State 5)?</a:t>
              </a:r>
              <a:endParaRPr lang="en-US" sz="2000" dirty="0"/>
            </a:p>
          </p:txBody>
        </p:sp>
      </p:grpSp>
      <p:cxnSp>
        <p:nvCxnSpPr>
          <p:cNvPr id="1048" name="Straight Arrow Connector 1047"/>
          <p:cNvCxnSpPr>
            <a:stCxn id="194" idx="0"/>
          </p:cNvCxnSpPr>
          <p:nvPr/>
        </p:nvCxnSpPr>
        <p:spPr>
          <a:xfrm flipH="1" flipV="1">
            <a:off x="26543197" y="8697841"/>
            <a:ext cx="1" cy="55888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TextBox 1050"/>
          <p:cNvSpPr txBox="1"/>
          <p:nvPr/>
        </p:nvSpPr>
        <p:spPr>
          <a:xfrm>
            <a:off x="26647760" y="8887389"/>
            <a:ext cx="52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NO</a:t>
            </a:r>
            <a:endParaRPr lang="en-US" sz="1800" dirty="0"/>
          </a:p>
        </p:txBody>
      </p:sp>
      <p:sp>
        <p:nvSpPr>
          <p:cNvPr id="230" name="TextBox 229"/>
          <p:cNvSpPr txBox="1"/>
          <p:nvPr/>
        </p:nvSpPr>
        <p:spPr>
          <a:xfrm>
            <a:off x="22481218" y="8754211"/>
            <a:ext cx="52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NO</a:t>
            </a:r>
            <a:endParaRPr lang="en-US" sz="1800" dirty="0"/>
          </a:p>
        </p:txBody>
      </p:sp>
      <p:cxnSp>
        <p:nvCxnSpPr>
          <p:cNvPr id="234" name="Straight Arrow Connector 233"/>
          <p:cNvCxnSpPr/>
          <p:nvPr/>
        </p:nvCxnSpPr>
        <p:spPr>
          <a:xfrm flipH="1" flipV="1">
            <a:off x="27386136" y="10134599"/>
            <a:ext cx="383487" cy="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 flipH="1" flipV="1">
            <a:off x="25298400" y="10134599"/>
            <a:ext cx="383487" cy="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 flipV="1">
            <a:off x="27736800" y="7405025"/>
            <a:ext cx="403159" cy="415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 flipV="1">
            <a:off x="30290875" y="7400871"/>
            <a:ext cx="403159" cy="415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32719617" y="7409179"/>
            <a:ext cx="0" cy="278518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28584279" y="6031468"/>
            <a:ext cx="52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YES</a:t>
            </a:r>
            <a:endParaRPr lang="en-US" sz="1800" dirty="0"/>
          </a:p>
        </p:txBody>
      </p:sp>
      <p:cxnSp>
        <p:nvCxnSpPr>
          <p:cNvPr id="248" name="Straight Arrow Connector 247"/>
          <p:cNvCxnSpPr>
            <a:stCxn id="198" idx="0"/>
          </p:cNvCxnSpPr>
          <p:nvPr/>
        </p:nvCxnSpPr>
        <p:spPr>
          <a:xfrm flipH="1" flipV="1">
            <a:off x="29268245" y="5936602"/>
            <a:ext cx="1" cy="42937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25319330" y="8686800"/>
            <a:ext cx="633968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96" idx="2"/>
          </p:cNvCxnSpPr>
          <p:nvPr/>
        </p:nvCxnSpPr>
        <p:spPr>
          <a:xfrm>
            <a:off x="31659017" y="8484844"/>
            <a:ext cx="0" cy="21299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24384000" y="7475223"/>
            <a:ext cx="29815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200" idx="2"/>
          </p:cNvCxnSpPr>
          <p:nvPr/>
        </p:nvCxnSpPr>
        <p:spPr>
          <a:xfrm flipH="1">
            <a:off x="23316462" y="8534400"/>
            <a:ext cx="1" cy="16344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>
            <a:off x="22006102" y="7471069"/>
            <a:ext cx="29815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22006102" y="7452704"/>
            <a:ext cx="0" cy="124513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22006102" y="8697841"/>
            <a:ext cx="131036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Box 277"/>
          <p:cNvSpPr txBox="1"/>
          <p:nvPr/>
        </p:nvSpPr>
        <p:spPr>
          <a:xfrm>
            <a:off x="30875732" y="8246788"/>
            <a:ext cx="52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NO</a:t>
            </a:r>
            <a:endParaRPr lang="en-US" sz="1800" dirty="0"/>
          </a:p>
        </p:txBody>
      </p:sp>
      <p:sp>
        <p:nvSpPr>
          <p:cNvPr id="279" name="TextBox 278"/>
          <p:cNvSpPr txBox="1"/>
          <p:nvPr/>
        </p:nvSpPr>
        <p:spPr>
          <a:xfrm>
            <a:off x="25245553" y="9670018"/>
            <a:ext cx="52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YES</a:t>
            </a:r>
            <a:endParaRPr lang="en-US" sz="1800" dirty="0"/>
          </a:p>
        </p:txBody>
      </p:sp>
      <p:sp>
        <p:nvSpPr>
          <p:cNvPr id="280" name="TextBox 279"/>
          <p:cNvSpPr txBox="1"/>
          <p:nvPr/>
        </p:nvSpPr>
        <p:spPr>
          <a:xfrm>
            <a:off x="24098760" y="7755447"/>
            <a:ext cx="52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YES</a:t>
            </a:r>
            <a:endParaRPr lang="en-US" sz="1800" dirty="0"/>
          </a:p>
        </p:txBody>
      </p:sp>
      <p:sp>
        <p:nvSpPr>
          <p:cNvPr id="281" name="TextBox 280"/>
          <p:cNvSpPr txBox="1"/>
          <p:nvPr/>
        </p:nvSpPr>
        <p:spPr>
          <a:xfrm>
            <a:off x="32181439" y="7993827"/>
            <a:ext cx="52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YES</a:t>
            </a:r>
            <a:endParaRPr lang="en-US" sz="1800" dirty="0"/>
          </a:p>
        </p:txBody>
      </p:sp>
      <p:sp>
        <p:nvSpPr>
          <p:cNvPr id="282" name="TextBox 281"/>
          <p:cNvSpPr txBox="1"/>
          <p:nvPr/>
        </p:nvSpPr>
        <p:spPr>
          <a:xfrm>
            <a:off x="30226959" y="6835440"/>
            <a:ext cx="52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64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414</Words>
  <Application>Microsoft Office PowerPoint</Application>
  <PresentationFormat>Custom</PresentationFormat>
  <Paragraphs>89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 User</dc:creator>
  <cp:lastModifiedBy>Marshall</cp:lastModifiedBy>
  <cp:revision>76</cp:revision>
  <dcterms:created xsi:type="dcterms:W3CDTF">2013-04-09T20:44:02Z</dcterms:created>
  <dcterms:modified xsi:type="dcterms:W3CDTF">2013-04-15T02:44:28Z</dcterms:modified>
</cp:coreProperties>
</file>