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6" r:id="rId3"/>
    <p:sldId id="277" r:id="rId4"/>
    <p:sldId id="258" r:id="rId5"/>
    <p:sldId id="259" r:id="rId6"/>
    <p:sldId id="275" r:id="rId7"/>
    <p:sldId id="269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00F29-D423-416F-9DFD-8264769450F2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72B1-C276-4630-8616-D5F362DE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0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72B1-C276-4630-8616-D5F362DE06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72B1-C276-4630-8616-D5F362DE06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1DE62E-396D-41FB-BB7C-F359915FC2B7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2BC58E-DD4F-4E5F-9099-09159F0792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458200" cy="1470025"/>
          </a:xfrm>
        </p:spPr>
        <p:txBody>
          <a:bodyPr/>
          <a:lstStyle/>
          <a:p>
            <a:pPr algn="ctr"/>
            <a:r>
              <a:rPr lang="en-US" b="1" dirty="0"/>
              <a:t>Cosmic Cube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3340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Team Lead/Programmer: Kenneth </a:t>
            </a:r>
            <a:r>
              <a:rPr lang="en-US" dirty="0"/>
              <a:t>Spradley  </a:t>
            </a:r>
          </a:p>
          <a:p>
            <a:r>
              <a:rPr lang="en-US" dirty="0" smtClean="0"/>
              <a:t>Lead ECE: Matthew Gibson</a:t>
            </a:r>
          </a:p>
          <a:p>
            <a:r>
              <a:rPr lang="en-US" dirty="0" smtClean="0"/>
              <a:t>ECE Assistant: Don </a:t>
            </a:r>
            <a:r>
              <a:rPr lang="en-US" dirty="0"/>
              <a:t>Lundi </a:t>
            </a:r>
          </a:p>
          <a:p>
            <a:r>
              <a:rPr lang="en-US" dirty="0" smtClean="0"/>
              <a:t>Lead ME: Cole Gray</a:t>
            </a:r>
          </a:p>
          <a:p>
            <a:r>
              <a:rPr lang="en-US" dirty="0" smtClean="0"/>
              <a:t>Financial Advisor: Crystal Hill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Non-Functional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600" b="1" dirty="0" smtClean="0"/>
              <a:t>Structural Requirements</a:t>
            </a:r>
          </a:p>
          <a:p>
            <a:r>
              <a:rPr lang="en-US" sz="1800" b="1" dirty="0" smtClean="0"/>
              <a:t>REQSt-001</a:t>
            </a:r>
            <a:r>
              <a:rPr lang="en-US" sz="1800" dirty="0" smtClean="0"/>
              <a:t> </a:t>
            </a:r>
            <a:r>
              <a:rPr lang="en-US" sz="1800" dirty="0"/>
              <a:t>– The cube encasing should be no smaller than 15 cubic cm and no larger than 30 cubic cm.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sz="1800" b="1" dirty="0" smtClean="0"/>
              <a:t>REQSt-002</a:t>
            </a:r>
            <a:r>
              <a:rPr lang="en-US" sz="1800" dirty="0" smtClean="0"/>
              <a:t> – The cube should be designed so it can be reproduced and connected securely to other cubes.</a:t>
            </a:r>
          </a:p>
        </p:txBody>
      </p:sp>
    </p:spTree>
    <p:extLst>
      <p:ext uri="{BB962C8B-B14F-4D97-AF65-F5344CB8AC3E}">
        <p14:creationId xmlns:p14="http://schemas.microsoft.com/office/powerpoint/2010/main" val="16876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600" b="1" dirty="0"/>
              <a:t>Structural </a:t>
            </a:r>
            <a:r>
              <a:rPr lang="en-US" sz="2600" b="1" dirty="0" smtClean="0"/>
              <a:t>Requirements</a:t>
            </a:r>
          </a:p>
          <a:p>
            <a:r>
              <a:rPr lang="en-US" sz="1800" b="1" dirty="0" smtClean="0"/>
              <a:t>REQSt-003 – </a:t>
            </a:r>
            <a:r>
              <a:rPr lang="en-US" sz="1800" dirty="0" smtClean="0"/>
              <a:t>The portion of the cube that contains the sensor must be have no light entering it.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endParaRPr lang="en-US" b="1" dirty="0"/>
          </a:p>
          <a:p>
            <a:r>
              <a:rPr lang="en-US" sz="1800" b="1" dirty="0" smtClean="0"/>
              <a:t>REQSt-004 – </a:t>
            </a:r>
            <a:r>
              <a:rPr lang="en-US" sz="1800" dirty="0" smtClean="0"/>
              <a:t>The portion of the cube containing the sensor must have exchangeable panels so different radiation particles can be detected.</a:t>
            </a:r>
          </a:p>
        </p:txBody>
      </p:sp>
    </p:spTree>
    <p:extLst>
      <p:ext uri="{BB962C8B-B14F-4D97-AF65-F5344CB8AC3E}">
        <p14:creationId xmlns:p14="http://schemas.microsoft.com/office/powerpoint/2010/main" val="34122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600" b="1" dirty="0"/>
              <a:t>Structural </a:t>
            </a:r>
            <a:r>
              <a:rPr lang="en-US" sz="2600" b="1" dirty="0" smtClean="0"/>
              <a:t>Requirements</a:t>
            </a:r>
            <a:endParaRPr lang="en-US" dirty="0" smtClean="0"/>
          </a:p>
          <a:p>
            <a:r>
              <a:rPr lang="en-US" sz="1800" b="1" dirty="0" smtClean="0"/>
              <a:t>REQSt-005 – </a:t>
            </a:r>
            <a:r>
              <a:rPr lang="en-US" sz="1800" dirty="0" smtClean="0"/>
              <a:t>The cube should be water resistant.</a:t>
            </a:r>
          </a:p>
          <a:p>
            <a:pPr marL="822960" lvl="3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REQSt-006 – </a:t>
            </a:r>
            <a:r>
              <a:rPr lang="en-US" sz="1800" dirty="0" smtClean="0"/>
              <a:t>The system should be strong enough to have some impact resistance.</a:t>
            </a:r>
          </a:p>
        </p:txBody>
      </p:sp>
    </p:spTree>
    <p:extLst>
      <p:ext uri="{BB962C8B-B14F-4D97-AF65-F5344CB8AC3E}">
        <p14:creationId xmlns:p14="http://schemas.microsoft.com/office/powerpoint/2010/main" val="2069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7391400" cy="2420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Constraints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The initial budget for the prototype is $750.  This is subject to change if additional funding is provided or raised.  The prototype cube should be designed and at a functional state by April, 2013.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50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15293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876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Presentation Outline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Design</a:t>
            </a:r>
          </a:p>
          <a:p>
            <a:r>
              <a:rPr lang="en-US" dirty="0" smtClean="0"/>
              <a:t>Needs Analysis – Crystal Hill </a:t>
            </a:r>
          </a:p>
          <a:p>
            <a:r>
              <a:rPr lang="en-US" dirty="0" smtClean="0"/>
              <a:t>Overall Description – Don </a:t>
            </a:r>
            <a:r>
              <a:rPr lang="en-US" dirty="0" err="1" smtClean="0"/>
              <a:t>Lundi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Requirement Specification – Matt Gibson </a:t>
            </a:r>
          </a:p>
          <a:p>
            <a:r>
              <a:rPr lang="en-US" dirty="0" smtClean="0"/>
              <a:t>Functional Requirement – Kenneth </a:t>
            </a:r>
            <a:r>
              <a:rPr lang="en-US" dirty="0" err="1" smtClean="0"/>
              <a:t>Spradley</a:t>
            </a:r>
            <a:endParaRPr lang="en-US" dirty="0" smtClean="0"/>
          </a:p>
          <a:p>
            <a:r>
              <a:rPr lang="en-US" dirty="0" smtClean="0"/>
              <a:t>Non-Functional Requirement – Cole Gray </a:t>
            </a:r>
          </a:p>
          <a:p>
            <a:pPr lvl="1"/>
            <a:r>
              <a:rPr lang="en-US" dirty="0" smtClean="0"/>
              <a:t>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Overview of the Design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2" y="1371600"/>
            <a:ext cx="81153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Needs </a:t>
            </a:r>
            <a:r>
              <a:rPr lang="en-US" b="1" dirty="0"/>
              <a:t>Analysis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23072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/>
              <a:t>Overview of the Cosmic Cube Project (Purpose</a:t>
            </a:r>
            <a:r>
              <a:rPr lang="en-US" dirty="0" smtClean="0"/>
              <a:t>)</a:t>
            </a:r>
          </a:p>
          <a:p>
            <a:pPr marL="0" lvl="1">
              <a:tabLst>
                <a:tab pos="457200" algn="l"/>
              </a:tabLst>
            </a:pPr>
            <a:endParaRPr lang="en-US" dirty="0" smtClean="0"/>
          </a:p>
          <a:p>
            <a:pPr marL="285750" lvl="1" indent="-285750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Statement </a:t>
            </a:r>
            <a:r>
              <a:rPr lang="en-US" dirty="0"/>
              <a:t>of the Problem </a:t>
            </a:r>
            <a:endParaRPr lang="en-US" dirty="0" smtClean="0"/>
          </a:p>
          <a:p>
            <a:pPr marL="0" lvl="1">
              <a:tabLst>
                <a:tab pos="457200" algn="l"/>
              </a:tabLst>
            </a:pPr>
            <a:endParaRPr lang="en-US" dirty="0" smtClean="0"/>
          </a:p>
        </p:txBody>
      </p:sp>
      <p:sp>
        <p:nvSpPr>
          <p:cNvPr id="4" name="AutoShape 2" descr="https://webmail.famu.edu/exchange/kenneth1.spradley/Inbox/needs%20analysis%20picture.EML/1_multipart/2_multipart/2_crshower2_nasa.jpg?Security=3"/>
          <p:cNvSpPr>
            <a:spLocks noChangeAspect="1" noChangeArrowheads="1"/>
          </p:cNvSpPr>
          <p:nvPr/>
        </p:nvSpPr>
        <p:spPr bwMode="auto">
          <a:xfrm>
            <a:off x="155575" y="-1851025"/>
            <a:ext cx="51339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6670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Overall </a:t>
            </a:r>
            <a:r>
              <a:rPr lang="en-US" b="1" dirty="0"/>
              <a:t>Description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16881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b="1" dirty="0" smtClean="0"/>
              <a:t>Self Contained Cosmic Ray Detector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b="1" dirty="0" smtClean="0"/>
              <a:t>Product Functions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b="1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Detect Cosmic Ray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Record time of event (GPS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Differentiate Between Particle Species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Provide Raw data to user</a:t>
            </a:r>
          </a:p>
          <a:p>
            <a:pPr lvl="1"/>
            <a:r>
              <a:rPr lang="en-US" dirty="0" smtClean="0"/>
              <a:t>	- Open Source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- Simple Interface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  <a:p>
            <a:pPr marL="0" lvl="1"/>
            <a:endParaRPr lang="en-US" dirty="0" smtClean="0"/>
          </a:p>
          <a:p>
            <a:pPr marL="0"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61542"/>
            <a:ext cx="2686050" cy="37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lvl="0"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Overall </a:t>
            </a:r>
            <a:r>
              <a:rPr lang="en-US" b="1" dirty="0"/>
              <a:t>Description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44682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b="1" dirty="0"/>
              <a:t>User Classes and </a:t>
            </a:r>
            <a:r>
              <a:rPr lang="en-US" b="1" dirty="0" smtClean="0"/>
              <a:t>Characteristics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b="1" dirty="0" smtClean="0"/>
          </a:p>
          <a:p>
            <a:pPr marL="742950" indent="-285750">
              <a:buFont typeface="Arial" pitchFamily="34" charset="0"/>
              <a:buChar char="•"/>
            </a:pPr>
            <a:r>
              <a:rPr lang="en-US" b="1" dirty="0"/>
              <a:t>Researchers: </a:t>
            </a:r>
            <a:r>
              <a:rPr lang="en-US" dirty="0"/>
              <a:t>U</a:t>
            </a:r>
            <a:r>
              <a:rPr lang="en-US" dirty="0" smtClean="0"/>
              <a:t>niversities</a:t>
            </a:r>
            <a:r>
              <a:rPr lang="en-US" dirty="0"/>
              <a:t>, H</a:t>
            </a:r>
            <a:r>
              <a:rPr lang="en-US" dirty="0" smtClean="0"/>
              <a:t>igh </a:t>
            </a:r>
            <a:r>
              <a:rPr lang="en-US" dirty="0"/>
              <a:t>S</a:t>
            </a:r>
            <a:r>
              <a:rPr lang="en-US" dirty="0" smtClean="0"/>
              <a:t>chools</a:t>
            </a:r>
            <a:r>
              <a:rPr lang="en-US" dirty="0"/>
              <a:t>, </a:t>
            </a:r>
            <a:r>
              <a:rPr lang="en-US" dirty="0" smtClean="0"/>
              <a:t>Scientists.</a:t>
            </a:r>
          </a:p>
          <a:p>
            <a:pPr marL="7429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742950" indent="-285750">
              <a:buFont typeface="Arial" pitchFamily="34" charset="0"/>
              <a:buChar char="•"/>
            </a:pPr>
            <a:endParaRPr lang="en-US" sz="1600" dirty="0"/>
          </a:p>
          <a:p>
            <a:pPr marL="742950" indent="-285750">
              <a:buFont typeface="Arial" pitchFamily="34" charset="0"/>
              <a:buChar char="•"/>
            </a:pPr>
            <a:endParaRPr lang="en-US" sz="1600" dirty="0"/>
          </a:p>
          <a:p>
            <a:pPr marL="742950" indent="-285750">
              <a:buFont typeface="Arial" pitchFamily="34" charset="0"/>
              <a:buChar char="•"/>
            </a:pPr>
            <a:r>
              <a:rPr lang="en-US" b="1" dirty="0"/>
              <a:t>Backyard Astronomers/General Public:</a:t>
            </a:r>
            <a:r>
              <a:rPr lang="en-US" dirty="0"/>
              <a:t> Individuals who </a:t>
            </a:r>
            <a:r>
              <a:rPr lang="en-US" dirty="0" smtClean="0"/>
              <a:t>have </a:t>
            </a:r>
            <a:r>
              <a:rPr lang="en-US" dirty="0"/>
              <a:t>interest in </a:t>
            </a:r>
            <a:r>
              <a:rPr lang="en-US" dirty="0" smtClean="0"/>
              <a:t>space and particle astronomy. </a:t>
            </a:r>
          </a:p>
          <a:p>
            <a:pPr marL="7429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7429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742950" indent="-285750">
              <a:buFont typeface="Arial" pitchFamily="34" charset="0"/>
              <a:buChar char="•"/>
            </a:pPr>
            <a:endParaRPr lang="en-US" sz="1600" dirty="0"/>
          </a:p>
          <a:p>
            <a:pPr marL="742950" indent="-285750">
              <a:buFont typeface="Arial" pitchFamily="34" charset="0"/>
              <a:buChar char="•"/>
            </a:pPr>
            <a:r>
              <a:rPr lang="en-US" b="1" dirty="0"/>
              <a:t>Special Application Groups:</a:t>
            </a:r>
            <a:r>
              <a:rPr lang="en-US" dirty="0"/>
              <a:t> </a:t>
            </a:r>
            <a:r>
              <a:rPr lang="en-US" dirty="0" smtClean="0"/>
              <a:t>Gamma Ray Detection</a:t>
            </a:r>
          </a:p>
        </p:txBody>
      </p:sp>
      <p:pic>
        <p:nvPicPr>
          <p:cNvPr id="3074" name="Picture 2" descr="http://upload.wikimedia.org/wikipedia/commons/thumb/b/b5/Radioactive.svg/220px-Radioactiv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822448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b="1" dirty="0" smtClean="0"/>
              <a:t>Requirement Specifications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1716881"/>
            <a:ext cx="590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External </a:t>
            </a:r>
            <a:r>
              <a:rPr lang="en-US" dirty="0" smtClean="0"/>
              <a:t>Interface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632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1" indent="-342900">
              <a:buFont typeface="+mj-lt"/>
              <a:buAutoNum type="arabicPeriod"/>
            </a:pPr>
            <a:r>
              <a:rPr lang="en-US" b="1" dirty="0"/>
              <a:t>User Interfaces</a:t>
            </a:r>
          </a:p>
          <a:p>
            <a:pPr marL="1714500" lvl="1" indent="-342900">
              <a:buFont typeface="Arial" pitchFamily="34" charset="0"/>
              <a:buChar char="•"/>
            </a:pPr>
            <a:r>
              <a:rPr lang="en-US" dirty="0" smtClean="0"/>
              <a:t>Visual </a:t>
            </a:r>
            <a:r>
              <a:rPr lang="en-US" dirty="0"/>
              <a:t>(LED)</a:t>
            </a:r>
          </a:p>
          <a:p>
            <a:pPr marL="1714500" lvl="1" indent="-342900">
              <a:buFont typeface="Arial" pitchFamily="34" charset="0"/>
              <a:buChar char="•"/>
            </a:pPr>
            <a:r>
              <a:rPr lang="en-US" dirty="0" smtClean="0"/>
              <a:t>Data Display (Computer)</a:t>
            </a:r>
            <a:endParaRPr lang="en-US" dirty="0"/>
          </a:p>
          <a:p>
            <a:pPr marL="1371600" lvl="1"/>
            <a:endParaRPr lang="en-US" dirty="0"/>
          </a:p>
          <a:p>
            <a:pPr marL="1257300" lvl="1" indent="-342900">
              <a:buFont typeface="+mj-lt"/>
              <a:buAutoNum type="arabicPeriod" startAt="2"/>
            </a:pPr>
            <a:r>
              <a:rPr lang="en-US" b="1" dirty="0"/>
              <a:t>Hardware Interfaces</a:t>
            </a:r>
          </a:p>
          <a:p>
            <a:pPr marL="1657350" lvl="1" indent="-285750"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dirty="0" smtClean="0"/>
              <a:t>Scintillator  </a:t>
            </a:r>
            <a:endParaRPr lang="en-US" dirty="0"/>
          </a:p>
          <a:p>
            <a:pPr marL="1714500" lvl="1" indent="-342900">
              <a:buFont typeface="Arial" pitchFamily="34" charset="0"/>
              <a:buChar char="•"/>
            </a:pPr>
            <a:r>
              <a:rPr lang="en-US" dirty="0" smtClean="0"/>
              <a:t>Solid State Detection</a:t>
            </a:r>
            <a:endParaRPr lang="en-US" dirty="0"/>
          </a:p>
          <a:p>
            <a:pPr marL="1714500" lvl="1" indent="-342900">
              <a:buFont typeface="Arial" pitchFamily="34" charset="0"/>
              <a:buChar char="•"/>
            </a:pPr>
            <a:r>
              <a:rPr lang="en-US" dirty="0"/>
              <a:t>A/D </a:t>
            </a:r>
            <a:r>
              <a:rPr lang="en-US" dirty="0" smtClean="0"/>
              <a:t>Conversion</a:t>
            </a:r>
            <a:endParaRPr lang="en-US" dirty="0"/>
          </a:p>
          <a:p>
            <a:pPr marL="1714500" lvl="1" indent="-342900">
              <a:buFont typeface="Arial" pitchFamily="34" charset="0"/>
              <a:buChar char="•"/>
            </a:pPr>
            <a:r>
              <a:rPr lang="en-US" dirty="0" smtClean="0"/>
              <a:t>Upload to Computer</a:t>
            </a:r>
            <a:endParaRPr lang="en-US" dirty="0"/>
          </a:p>
          <a:p>
            <a:pPr marL="1714500" lvl="1" indent="-342900">
              <a:buFont typeface="Arial" pitchFamily="34" charset="0"/>
              <a:buChar char="•"/>
            </a:pPr>
            <a:endParaRPr lang="en-US" dirty="0"/>
          </a:p>
          <a:p>
            <a:pPr marL="1257300" lvl="1" indent="-342900">
              <a:buFont typeface="+mj-lt"/>
              <a:buAutoNum type="arabicPeriod" startAt="3"/>
            </a:pPr>
            <a:r>
              <a:rPr lang="en-US" b="1" dirty="0"/>
              <a:t>Software Interfaces</a:t>
            </a:r>
          </a:p>
          <a:p>
            <a:pPr marL="1657350" lvl="1" indent="-285750">
              <a:buFont typeface="Arial" pitchFamily="34" charset="0"/>
              <a:buChar char="•"/>
            </a:pPr>
            <a:r>
              <a:rPr lang="en-US" dirty="0" smtClean="0"/>
              <a:t>Pulse Detection</a:t>
            </a:r>
            <a:endParaRPr lang="en-US" dirty="0"/>
          </a:p>
          <a:p>
            <a:pPr marL="1657350" lvl="1" indent="-285750">
              <a:buFont typeface="Arial" pitchFamily="34" charset="0"/>
              <a:buChar char="•"/>
            </a:pPr>
            <a:endParaRPr lang="en-US" dirty="0"/>
          </a:p>
          <a:p>
            <a:pPr marL="1257300" lvl="1" indent="-342900">
              <a:buFont typeface="+mj-lt"/>
              <a:buAutoNum type="arabicPeriod" startAt="4"/>
            </a:pPr>
            <a:r>
              <a:rPr lang="en-US" b="1" dirty="0"/>
              <a:t>Communication Protocols and Interfaces</a:t>
            </a:r>
          </a:p>
          <a:p>
            <a:pPr marL="1657350" lvl="1" indent="-285750">
              <a:buFont typeface="Arial" pitchFamily="34" charset="0"/>
              <a:buChar char="•"/>
            </a:pPr>
            <a:r>
              <a:rPr lang="en-US" dirty="0"/>
              <a:t>GPS </a:t>
            </a:r>
            <a:r>
              <a:rPr lang="en-US" dirty="0" smtClean="0"/>
              <a:t>Time Synchronization </a:t>
            </a:r>
            <a:endParaRPr lang="en-US" dirty="0"/>
          </a:p>
          <a:p>
            <a:pPr marL="1657350" lvl="1" indent="-285750">
              <a:buFont typeface="Arial" pitchFamily="34" charset="0"/>
              <a:buChar char="•"/>
            </a:pPr>
            <a:r>
              <a:rPr lang="en-US" dirty="0"/>
              <a:t>USB</a:t>
            </a:r>
          </a:p>
          <a:p>
            <a:pPr marL="1657350" lvl="1" indent="-285750">
              <a:buFont typeface="Arial" pitchFamily="34" charset="0"/>
              <a:buChar char="•"/>
            </a:pPr>
            <a:r>
              <a:rPr lang="en-US" dirty="0"/>
              <a:t>ZIGBEE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b="1" dirty="0" smtClean="0"/>
              <a:t>Functional Requirements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81000" y="171688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1" indent="-342900">
              <a:buFont typeface="Arial" pitchFamily="34" charset="0"/>
              <a:buChar char="•"/>
            </a:pPr>
            <a:r>
              <a:rPr lang="en-US" b="1" dirty="0" smtClean="0"/>
              <a:t>REQD-001</a:t>
            </a:r>
            <a:r>
              <a:rPr lang="en-US" dirty="0" smtClean="0"/>
              <a:t>: The system must be able to continuously detect high-energy </a:t>
            </a:r>
            <a:r>
              <a:rPr lang="en-US" dirty="0" err="1" smtClean="0"/>
              <a:t>muons</a:t>
            </a:r>
            <a:r>
              <a:rPr lang="en-US" dirty="0" smtClean="0"/>
              <a:t>, protons, and electrons from energy levels in the magnitude of 1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pPr marL="1257300" lvl="1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3075" name="Picture 3" descr="http://hll.mpg.de/06_projects/proj_graph/6.6_new_h_w26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2964906" cy="2209800"/>
          </a:xfrm>
          <a:prstGeom prst="rect">
            <a:avLst/>
          </a:prstGeom>
          <a:noFill/>
        </p:spPr>
      </p:pic>
      <p:pic>
        <p:nvPicPr>
          <p:cNvPr id="3077" name="Picture 5" descr="https://wiki.engr.illinois.edu/download/attachments/49744449/PETpmt.JPG?version=1&amp;modificationDate=1305158977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679952" cy="2200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2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b="1" dirty="0" smtClean="0"/>
              <a:t>Functional Requirements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81000" y="1716881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1" indent="-342900">
              <a:buFont typeface="Arial" pitchFamily="34" charset="0"/>
              <a:buChar char="•"/>
            </a:pPr>
            <a:r>
              <a:rPr lang="en-US" b="1" dirty="0" smtClean="0"/>
              <a:t>REQDa-001</a:t>
            </a:r>
            <a:r>
              <a:rPr lang="en-US" dirty="0" smtClean="0"/>
              <a:t> The system should be able to output the raw data in a readily available software format found on most personal computers, i.e. a Text file or Microsoft Excel file. </a:t>
            </a:r>
          </a:p>
          <a:p>
            <a:pPr marL="12573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1257300" lvl="1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1508" name="Picture 4" descr="http://www.em.avnet.com/en-us/design/featuredpromotions/PublishingImages/Featured%20Products/Memec/FPGA/fpga-lp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90800"/>
            <a:ext cx="57150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2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314</TotalTime>
  <Words>380</Words>
  <Application>Microsoft Office PowerPoint</Application>
  <PresentationFormat>On-screen Show (4:3)</PresentationFormat>
  <Paragraphs>87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Cosmic Cube</vt:lpstr>
      <vt:lpstr>Presentation Outline </vt:lpstr>
      <vt:lpstr>Overview of the Design </vt:lpstr>
      <vt:lpstr> Needs Analysis </vt:lpstr>
      <vt:lpstr> Overall Description </vt:lpstr>
      <vt:lpstr> Overall Description </vt:lpstr>
      <vt:lpstr>Requirement Specifications</vt:lpstr>
      <vt:lpstr>Functional Requirements</vt:lpstr>
      <vt:lpstr>Functional Requirements</vt:lpstr>
      <vt:lpstr>Non-Functional Requirements</vt:lpstr>
      <vt:lpstr>Non-Functional Requirements</vt:lpstr>
      <vt:lpstr>Non-Functional Requirements</vt:lpstr>
      <vt:lpstr>Constraints</vt:lpstr>
      <vt:lpstr>Questions?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Cube</dc:title>
  <dc:creator>Don Lundi</dc:creator>
  <cp:lastModifiedBy>Studentpro</cp:lastModifiedBy>
  <cp:revision>47</cp:revision>
  <dcterms:created xsi:type="dcterms:W3CDTF">2012-09-23T18:19:16Z</dcterms:created>
  <dcterms:modified xsi:type="dcterms:W3CDTF">2012-11-13T21:07:50Z</dcterms:modified>
</cp:coreProperties>
</file>