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288" r:id="rId3"/>
    <p:sldId id="286" r:id="rId4"/>
    <p:sldId id="282" r:id="rId5"/>
    <p:sldId id="293" r:id="rId6"/>
    <p:sldId id="287" r:id="rId7"/>
    <p:sldId id="289" r:id="rId8"/>
    <p:sldId id="270" r:id="rId9"/>
    <p:sldId id="271" r:id="rId10"/>
    <p:sldId id="272" r:id="rId11"/>
    <p:sldId id="273" r:id="rId12"/>
    <p:sldId id="274" r:id="rId13"/>
    <p:sldId id="275" r:id="rId14"/>
    <p:sldId id="276" r:id="rId15"/>
    <p:sldId id="290" r:id="rId16"/>
    <p:sldId id="277" r:id="rId17"/>
    <p:sldId id="278" r:id="rId18"/>
    <p:sldId id="279" r:id="rId19"/>
    <p:sldId id="280" r:id="rId20"/>
    <p:sldId id="291" r:id="rId21"/>
    <p:sldId id="256" r:id="rId22"/>
    <p:sldId id="258" r:id="rId23"/>
    <p:sldId id="259" r:id="rId24"/>
    <p:sldId id="257" r:id="rId25"/>
    <p:sldId id="260" r:id="rId26"/>
    <p:sldId id="261" r:id="rId27"/>
    <p:sldId id="262" r:id="rId28"/>
    <p:sldId id="263" r:id="rId29"/>
    <p:sldId id="292" r:id="rId30"/>
    <p:sldId id="264" r:id="rId31"/>
    <p:sldId id="265" r:id="rId32"/>
    <p:sldId id="266" r:id="rId33"/>
    <p:sldId id="267" r:id="rId34"/>
    <p:sldId id="268" r:id="rId35"/>
    <p:sldId id="294"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90" autoAdjust="0"/>
    <p:restoredTop sz="94660"/>
  </p:normalViewPr>
  <p:slideViewPr>
    <p:cSldViewPr>
      <p:cViewPr>
        <p:scale>
          <a:sx n="66" d="100"/>
          <a:sy n="66" d="100"/>
        </p:scale>
        <p:origin x="-438" y="-1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0D313F-287B-4A1C-B215-C4CA623D75C1}" type="datetimeFigureOut">
              <a:rPr lang="en-US" smtClean="0"/>
              <a:t>2/15/2013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AFB90B-9EF9-4EBB-8E7F-BC4C4C9CCC1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0D313F-287B-4A1C-B215-C4CA623D75C1}" type="datetimeFigureOut">
              <a:rPr lang="en-US" smtClean="0"/>
              <a:t>2/15/2013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AFB90B-9EF9-4EBB-8E7F-BC4C4C9CCC1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0D313F-287B-4A1C-B215-C4CA623D75C1}" type="datetimeFigureOut">
              <a:rPr lang="en-US" smtClean="0"/>
              <a:t>2/15/2013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AFB90B-9EF9-4EBB-8E7F-BC4C4C9CCC1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0D313F-287B-4A1C-B215-C4CA623D75C1}" type="datetimeFigureOut">
              <a:rPr lang="en-US" smtClean="0"/>
              <a:t>2/15/2013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AFB90B-9EF9-4EBB-8E7F-BC4C4C9CCC1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0D313F-287B-4A1C-B215-C4CA623D75C1}" type="datetimeFigureOut">
              <a:rPr lang="en-US" smtClean="0"/>
              <a:t>2/15/2013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AFB90B-9EF9-4EBB-8E7F-BC4C4C9CCC1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00D313F-287B-4A1C-B215-C4CA623D75C1}" type="datetimeFigureOut">
              <a:rPr lang="en-US" smtClean="0"/>
              <a:t>2/15/2013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AFB90B-9EF9-4EBB-8E7F-BC4C4C9CCC1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0D313F-287B-4A1C-B215-C4CA623D75C1}" type="datetimeFigureOut">
              <a:rPr lang="en-US" smtClean="0"/>
              <a:t>2/15/2013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AFB90B-9EF9-4EBB-8E7F-BC4C4C9CCC1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0D313F-287B-4A1C-B215-C4CA623D75C1}" type="datetimeFigureOut">
              <a:rPr lang="en-US" smtClean="0"/>
              <a:t>2/15/2013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AFB90B-9EF9-4EBB-8E7F-BC4C4C9CCC1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0D313F-287B-4A1C-B215-C4CA623D75C1}" type="datetimeFigureOut">
              <a:rPr lang="en-US" smtClean="0"/>
              <a:t>2/15/2013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AFB90B-9EF9-4EBB-8E7F-BC4C4C9CCC1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0D313F-287B-4A1C-B215-C4CA623D75C1}" type="datetimeFigureOut">
              <a:rPr lang="en-US" smtClean="0"/>
              <a:t>2/15/2013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AFB90B-9EF9-4EBB-8E7F-BC4C4C9CCC1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0D313F-287B-4A1C-B215-C4CA623D75C1}" type="datetimeFigureOut">
              <a:rPr lang="en-US" smtClean="0"/>
              <a:t>2/15/2013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AFB90B-9EF9-4EBB-8E7F-BC4C4C9CCC1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0D313F-287B-4A1C-B215-C4CA623D75C1}" type="datetimeFigureOut">
              <a:rPr lang="en-US" smtClean="0"/>
              <a:t>2/15/2013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AFB90B-9EF9-4EBB-8E7F-BC4C4C9CCC1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emf"/><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4000" cy="6858000"/>
            <a:chOff x="0" y="0"/>
            <a:chExt cx="9144000" cy="6858000"/>
          </a:xfrm>
        </p:grpSpPr>
        <p:pic>
          <p:nvPicPr>
            <p:cNvPr id="5" name="Picture 2" descr="http://profile.ak.fbcdn.net/hprofile-ak-prn1/41781_145489972139872_2489_n.jpg"/>
            <p:cNvPicPr>
              <a:picLocks noChangeAspect="1" noChangeArrowheads="1"/>
            </p:cNvPicPr>
            <p:nvPr/>
          </p:nvPicPr>
          <p:blipFill>
            <a:blip r:embed="rId2" cstate="print"/>
            <a:srcRect/>
            <a:stretch>
              <a:fillRect/>
            </a:stretch>
          </p:blipFill>
          <p:spPr bwMode="auto">
            <a:xfrm>
              <a:off x="8077200" y="0"/>
              <a:ext cx="1066800" cy="1066800"/>
            </a:xfrm>
            <a:prstGeom prst="rect">
              <a:avLst/>
            </a:prstGeom>
            <a:noFill/>
          </p:spPr>
        </p:pic>
        <p:grpSp>
          <p:nvGrpSpPr>
            <p:cNvPr id="6" name="Group 8"/>
            <p:cNvGrpSpPr/>
            <p:nvPr/>
          </p:nvGrpSpPr>
          <p:grpSpPr>
            <a:xfrm>
              <a:off x="0" y="5791199"/>
              <a:ext cx="9144000" cy="1066801"/>
              <a:chOff x="0" y="5791199"/>
              <a:chExt cx="9144000" cy="1066801"/>
            </a:xfrm>
          </p:grpSpPr>
          <p:pic>
            <p:nvPicPr>
              <p:cNvPr id="7" name="Picture 4" descr="http://www.famu.edu/wfe/UserFiles/Image/famu-logo.jpg"/>
              <p:cNvPicPr>
                <a:picLocks noChangeAspect="1" noChangeArrowheads="1"/>
              </p:cNvPicPr>
              <p:nvPr/>
            </p:nvPicPr>
            <p:blipFill>
              <a:blip r:embed="rId3" cstate="print"/>
              <a:srcRect/>
              <a:stretch>
                <a:fillRect/>
              </a:stretch>
            </p:blipFill>
            <p:spPr bwMode="auto">
              <a:xfrm>
                <a:off x="0" y="5791200"/>
                <a:ext cx="1066800" cy="1066800"/>
              </a:xfrm>
              <a:prstGeom prst="rect">
                <a:avLst/>
              </a:prstGeom>
              <a:noFill/>
            </p:spPr>
          </p:pic>
          <p:pic>
            <p:nvPicPr>
              <p:cNvPr id="8" name="Picture 6" descr="http://upload.wikimedia.org/wikipedia/en/thumb/e/e5/FSU_seal.svg/220px-FSU_seal.svg.png"/>
              <p:cNvPicPr>
                <a:picLocks noChangeAspect="1" noChangeArrowheads="1"/>
              </p:cNvPicPr>
              <p:nvPr/>
            </p:nvPicPr>
            <p:blipFill>
              <a:blip r:embed="rId4" cstate="print"/>
              <a:srcRect/>
              <a:stretch>
                <a:fillRect/>
              </a:stretch>
            </p:blipFill>
            <p:spPr bwMode="auto">
              <a:xfrm>
                <a:off x="8077200" y="5791199"/>
                <a:ext cx="1066800" cy="1066801"/>
              </a:xfrm>
              <a:prstGeom prst="rect">
                <a:avLst/>
              </a:prstGeom>
              <a:noFill/>
            </p:spPr>
          </p:pic>
        </p:grpSp>
      </p:grpSp>
      <p:sp>
        <p:nvSpPr>
          <p:cNvPr id="2" name="Title 1"/>
          <p:cNvSpPr>
            <a:spLocks noGrp="1"/>
          </p:cNvSpPr>
          <p:nvPr>
            <p:ph type="ctrTitle"/>
          </p:nvPr>
        </p:nvSpPr>
        <p:spPr>
          <a:xfrm>
            <a:off x="304800" y="990600"/>
            <a:ext cx="8458200" cy="1470025"/>
          </a:xfrm>
        </p:spPr>
        <p:txBody>
          <a:bodyPr/>
          <a:lstStyle/>
          <a:p>
            <a:pPr algn="ctr"/>
            <a:r>
              <a:rPr lang="en-US" b="1" dirty="0"/>
              <a:t>Cosmic Cube</a:t>
            </a:r>
            <a:endParaRPr lang="en-US" dirty="0"/>
          </a:p>
        </p:txBody>
      </p:sp>
      <p:sp>
        <p:nvSpPr>
          <p:cNvPr id="3" name="Subtitle 2"/>
          <p:cNvSpPr>
            <a:spLocks noGrp="1"/>
          </p:cNvSpPr>
          <p:nvPr>
            <p:ph type="subTitle" idx="1"/>
          </p:nvPr>
        </p:nvSpPr>
        <p:spPr>
          <a:xfrm>
            <a:off x="1905000" y="3048000"/>
            <a:ext cx="5334000" cy="1752600"/>
          </a:xfrm>
        </p:spPr>
        <p:txBody>
          <a:bodyPr>
            <a:normAutofit fontScale="70000" lnSpcReduction="20000"/>
          </a:bodyPr>
          <a:lstStyle/>
          <a:p>
            <a:r>
              <a:rPr lang="en-US" dirty="0" smtClean="0"/>
              <a:t>Team Lead/Programmer: Kenneth </a:t>
            </a:r>
            <a:r>
              <a:rPr lang="en-US" dirty="0"/>
              <a:t>Spradley  </a:t>
            </a:r>
          </a:p>
          <a:p>
            <a:r>
              <a:rPr lang="en-US" dirty="0" smtClean="0"/>
              <a:t>Lead ECE: Matthew Gibson</a:t>
            </a:r>
          </a:p>
          <a:p>
            <a:r>
              <a:rPr lang="en-US" dirty="0" smtClean="0"/>
              <a:t>ECE Assistant: Don </a:t>
            </a:r>
            <a:r>
              <a:rPr lang="en-US" dirty="0"/>
              <a:t>Lundi </a:t>
            </a:r>
          </a:p>
          <a:p>
            <a:r>
              <a:rPr lang="en-US" dirty="0" smtClean="0"/>
              <a:t>Lead ME: Cole Gray</a:t>
            </a:r>
          </a:p>
          <a:p>
            <a:r>
              <a:rPr lang="en-US" dirty="0" smtClean="0"/>
              <a:t>Financial Advisor: Crystal Hill </a:t>
            </a:r>
          </a:p>
          <a:p>
            <a:endParaRPr lang="en-US" dirty="0"/>
          </a:p>
        </p:txBody>
      </p:sp>
    </p:spTree>
    <p:extLst>
      <p:ext uri="{BB962C8B-B14F-4D97-AF65-F5344CB8AC3E}">
        <p14:creationId xmlns:p14="http://schemas.microsoft.com/office/powerpoint/2010/main" val="29006331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AutoShape 1"/>
          <p:cNvSpPr>
            <a:spLocks/>
          </p:cNvSpPr>
          <p:nvPr/>
        </p:nvSpPr>
        <p:spPr bwMode="auto">
          <a:xfrm>
            <a:off x="3048000" y="304800"/>
            <a:ext cx="2808312" cy="3442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7" tIns="35717" rIns="35717" bIns="35717" anchor="ctr"/>
          <a:lstStyle/>
          <a:p>
            <a:r>
              <a:rPr lang="en-US" sz="4400" b="1" dirty="0">
                <a:latin typeface="+mj-lt"/>
              </a:rPr>
              <a:t>MAIN PSU</a:t>
            </a:r>
            <a:endParaRPr lang="en-US" sz="4400" dirty="0">
              <a:latin typeface="+mj-lt"/>
            </a:endParaRPr>
          </a:p>
        </p:txBody>
      </p:sp>
      <p:pic>
        <p:nvPicPr>
          <p:cNvPr id="5122" name="Picture 2" descr="asset-small.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3447" y="875110"/>
            <a:ext cx="4406801" cy="58757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 name="Picture 2" descr="http://profile.ak.fbcdn.net/hprofile-ak-prn1/41781_145489972139872_2489_n.jpg"/>
          <p:cNvPicPr>
            <a:picLocks noChangeAspect="1" noChangeArrowheads="1"/>
          </p:cNvPicPr>
          <p:nvPr/>
        </p:nvPicPr>
        <p:blipFill>
          <a:blip r:embed="rId3" cstate="print"/>
          <a:srcRect/>
          <a:stretch>
            <a:fillRect/>
          </a:stretch>
        </p:blipFill>
        <p:spPr bwMode="auto">
          <a:xfrm>
            <a:off x="8077200" y="0"/>
            <a:ext cx="1066800" cy="1066800"/>
          </a:xfrm>
          <a:prstGeom prst="rect">
            <a:avLst/>
          </a:prstGeom>
          <a:noFill/>
        </p:spPr>
      </p:pic>
      <p:pic>
        <p:nvPicPr>
          <p:cNvPr id="5" name="Picture 4" descr="http://www.famu.edu/wfe/UserFiles/Image/famu-logo.jpg"/>
          <p:cNvPicPr>
            <a:picLocks noChangeAspect="1" noChangeArrowheads="1"/>
          </p:cNvPicPr>
          <p:nvPr/>
        </p:nvPicPr>
        <p:blipFill>
          <a:blip r:embed="rId4" cstate="print"/>
          <a:srcRect/>
          <a:stretch>
            <a:fillRect/>
          </a:stretch>
        </p:blipFill>
        <p:spPr bwMode="auto">
          <a:xfrm>
            <a:off x="0" y="5791200"/>
            <a:ext cx="1066800" cy="1066800"/>
          </a:xfrm>
          <a:prstGeom prst="rect">
            <a:avLst/>
          </a:prstGeom>
          <a:noFill/>
        </p:spPr>
      </p:pic>
      <p:pic>
        <p:nvPicPr>
          <p:cNvPr id="6" name="Picture 6" descr="http://upload.wikimedia.org/wikipedia/en/thumb/e/e5/FSU_seal.svg/220px-FSU_seal.svg.png"/>
          <p:cNvPicPr>
            <a:picLocks noChangeAspect="1" noChangeArrowheads="1"/>
          </p:cNvPicPr>
          <p:nvPr/>
        </p:nvPicPr>
        <p:blipFill>
          <a:blip r:embed="rId5" cstate="print"/>
          <a:srcRect/>
          <a:stretch>
            <a:fillRect/>
          </a:stretch>
        </p:blipFill>
        <p:spPr bwMode="auto">
          <a:xfrm>
            <a:off x="8077200" y="5791199"/>
            <a:ext cx="1066800" cy="1066801"/>
          </a:xfrm>
          <a:prstGeom prst="rect">
            <a:avLst/>
          </a:prstGeom>
          <a:noFill/>
        </p:spPr>
      </p:pic>
    </p:spTree>
    <p:extLst>
      <p:ext uri="{BB962C8B-B14F-4D97-AF65-F5344CB8AC3E}">
        <p14:creationId xmlns:p14="http://schemas.microsoft.com/office/powerpoint/2010/main" val="370477462"/>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AutoShape 1"/>
          <p:cNvSpPr>
            <a:spLocks/>
          </p:cNvSpPr>
          <p:nvPr/>
        </p:nvSpPr>
        <p:spPr bwMode="auto">
          <a:xfrm>
            <a:off x="3200400" y="533400"/>
            <a:ext cx="2642815" cy="4403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7" tIns="35717" rIns="35717" bIns="35717" anchor="ctr"/>
          <a:lstStyle/>
          <a:p>
            <a:r>
              <a:rPr lang="en-US" sz="4400" b="1" dirty="0"/>
              <a:t>TESTING</a:t>
            </a:r>
            <a:endParaRPr lang="en-US" sz="4400" dirty="0"/>
          </a:p>
        </p:txBody>
      </p:sp>
      <p:sp>
        <p:nvSpPr>
          <p:cNvPr id="6146" name="AutoShape 2"/>
          <p:cNvSpPr>
            <a:spLocks/>
          </p:cNvSpPr>
          <p:nvPr/>
        </p:nvSpPr>
        <p:spPr bwMode="auto">
          <a:xfrm>
            <a:off x="344910" y="1779240"/>
            <a:ext cx="3817441" cy="4822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7" tIns="35717" rIns="35717" bIns="35717" anchor="ctr"/>
          <a:lstStyle/>
          <a:p>
            <a:pPr marL="267881" indent="-267881">
              <a:spcBef>
                <a:spcPts val="2953"/>
              </a:spcBef>
              <a:buSzPct val="100000"/>
              <a:buFontTx/>
              <a:buChar char="•"/>
            </a:pPr>
            <a:r>
              <a:rPr lang="en-US" sz="2700"/>
              <a:t>Rated voltage : 15VDC</a:t>
            </a:r>
            <a:endParaRPr lang="en-US"/>
          </a:p>
        </p:txBody>
      </p:sp>
      <p:sp>
        <p:nvSpPr>
          <p:cNvPr id="6147" name="AutoShape 3"/>
          <p:cNvSpPr>
            <a:spLocks/>
          </p:cNvSpPr>
          <p:nvPr/>
        </p:nvSpPr>
        <p:spPr bwMode="auto">
          <a:xfrm>
            <a:off x="358305" y="2459013"/>
            <a:ext cx="4157885" cy="4822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7" tIns="35717" rIns="35717" bIns="35717" anchor="ctr"/>
          <a:lstStyle/>
          <a:p>
            <a:pPr marL="267881" indent="-267881">
              <a:spcBef>
                <a:spcPts val="2953"/>
              </a:spcBef>
              <a:buSzPct val="100000"/>
              <a:buFontTx/>
              <a:buChar char="•"/>
            </a:pPr>
            <a:r>
              <a:rPr lang="en-US" sz="2700"/>
              <a:t>Actual voltage : 22.5VDC</a:t>
            </a:r>
            <a:endParaRPr lang="en-US"/>
          </a:p>
        </p:txBody>
      </p:sp>
      <p:sp>
        <p:nvSpPr>
          <p:cNvPr id="6148" name="AutoShape 4"/>
          <p:cNvSpPr>
            <a:spLocks/>
          </p:cNvSpPr>
          <p:nvPr/>
        </p:nvSpPr>
        <p:spPr bwMode="auto">
          <a:xfrm>
            <a:off x="361653" y="3138785"/>
            <a:ext cx="5659189" cy="4822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7" tIns="35717" rIns="35717" bIns="35717" anchor="ctr"/>
          <a:lstStyle/>
          <a:p>
            <a:pPr marL="267881" indent="-267881">
              <a:spcBef>
                <a:spcPts val="2953"/>
              </a:spcBef>
              <a:buSzPct val="100000"/>
              <a:buFontTx/>
              <a:buChar char="•"/>
            </a:pPr>
            <a:r>
              <a:rPr lang="en-US" sz="2700"/>
              <a:t>Arduino maximum voltage : 12VDC</a:t>
            </a:r>
            <a:endParaRPr lang="en-US"/>
          </a:p>
        </p:txBody>
      </p:sp>
      <p:sp>
        <p:nvSpPr>
          <p:cNvPr id="6149" name="AutoShape 5"/>
          <p:cNvSpPr>
            <a:spLocks/>
          </p:cNvSpPr>
          <p:nvPr/>
        </p:nvSpPr>
        <p:spPr bwMode="auto">
          <a:xfrm>
            <a:off x="379512" y="3818558"/>
            <a:ext cx="2705695" cy="4822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7" tIns="35717" rIns="35717" bIns="35717" anchor="ctr"/>
          <a:lstStyle/>
          <a:p>
            <a:pPr marL="267881" indent="-267881">
              <a:spcBef>
                <a:spcPts val="2953"/>
              </a:spcBef>
              <a:buSzPct val="100000"/>
              <a:buFontTx/>
              <a:buChar char="•"/>
            </a:pPr>
            <a:r>
              <a:rPr lang="en-US" sz="2700"/>
              <a:t>LM7812 Linear </a:t>
            </a:r>
            <a:endParaRPr lang="en-US"/>
          </a:p>
        </p:txBody>
      </p:sp>
      <p:pic>
        <p:nvPicPr>
          <p:cNvPr id="7" name="Picture 2" descr="http://profile.ak.fbcdn.net/hprofile-ak-prn1/41781_145489972139872_2489_n.jpg"/>
          <p:cNvPicPr>
            <a:picLocks noChangeAspect="1" noChangeArrowheads="1"/>
          </p:cNvPicPr>
          <p:nvPr/>
        </p:nvPicPr>
        <p:blipFill>
          <a:blip r:embed="rId2" cstate="print"/>
          <a:srcRect/>
          <a:stretch>
            <a:fillRect/>
          </a:stretch>
        </p:blipFill>
        <p:spPr bwMode="auto">
          <a:xfrm>
            <a:off x="8077200" y="0"/>
            <a:ext cx="1066800" cy="1066800"/>
          </a:xfrm>
          <a:prstGeom prst="rect">
            <a:avLst/>
          </a:prstGeom>
          <a:noFill/>
        </p:spPr>
      </p:pic>
      <p:pic>
        <p:nvPicPr>
          <p:cNvPr id="8" name="Picture 4" descr="http://www.famu.edu/wfe/UserFiles/Image/famu-logo.jpg"/>
          <p:cNvPicPr>
            <a:picLocks noChangeAspect="1" noChangeArrowheads="1"/>
          </p:cNvPicPr>
          <p:nvPr/>
        </p:nvPicPr>
        <p:blipFill>
          <a:blip r:embed="rId3" cstate="print"/>
          <a:srcRect/>
          <a:stretch>
            <a:fillRect/>
          </a:stretch>
        </p:blipFill>
        <p:spPr bwMode="auto">
          <a:xfrm>
            <a:off x="0" y="5791200"/>
            <a:ext cx="1066800" cy="1066800"/>
          </a:xfrm>
          <a:prstGeom prst="rect">
            <a:avLst/>
          </a:prstGeom>
          <a:noFill/>
        </p:spPr>
      </p:pic>
      <p:pic>
        <p:nvPicPr>
          <p:cNvPr id="9" name="Picture 6" descr="http://upload.wikimedia.org/wikipedia/en/thumb/e/e5/FSU_seal.svg/220px-FSU_seal.svg.png"/>
          <p:cNvPicPr>
            <a:picLocks noChangeAspect="1" noChangeArrowheads="1"/>
          </p:cNvPicPr>
          <p:nvPr/>
        </p:nvPicPr>
        <p:blipFill>
          <a:blip r:embed="rId4" cstate="print"/>
          <a:srcRect/>
          <a:stretch>
            <a:fillRect/>
          </a:stretch>
        </p:blipFill>
        <p:spPr bwMode="auto">
          <a:xfrm>
            <a:off x="8077200" y="5791199"/>
            <a:ext cx="1066800" cy="1066801"/>
          </a:xfrm>
          <a:prstGeom prst="rect">
            <a:avLst/>
          </a:prstGeom>
          <a:noFill/>
        </p:spPr>
      </p:pic>
    </p:spTree>
    <p:extLst>
      <p:ext uri="{BB962C8B-B14F-4D97-AF65-F5344CB8AC3E}">
        <p14:creationId xmlns:p14="http://schemas.microsoft.com/office/powerpoint/2010/main" val="140996439"/>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AutoShape 1"/>
          <p:cNvSpPr>
            <a:spLocks/>
          </p:cNvSpPr>
          <p:nvPr/>
        </p:nvSpPr>
        <p:spPr bwMode="auto">
          <a:xfrm>
            <a:off x="3505200" y="304800"/>
            <a:ext cx="2293366" cy="4427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7" tIns="35717" rIns="35717" bIns="35717" anchor="ctr"/>
          <a:lstStyle/>
          <a:p>
            <a:r>
              <a:rPr lang="en-US" sz="4400" b="1" u="sng" dirty="0">
                <a:latin typeface="+mj-lt"/>
              </a:rPr>
              <a:t>POWER</a:t>
            </a:r>
            <a:r>
              <a:rPr lang="en-US" b="1" u="sng" dirty="0"/>
              <a:t> </a:t>
            </a:r>
            <a:endParaRPr lang="en-US" dirty="0"/>
          </a:p>
        </p:txBody>
      </p:sp>
      <p:pic>
        <p:nvPicPr>
          <p:cNvPr id="7170" name="Picture 2"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533400"/>
            <a:ext cx="11730463" cy="906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 name="Picture 2" descr="http://profile.ak.fbcdn.net/hprofile-ak-prn1/41781_145489972139872_2489_n.jpg"/>
          <p:cNvPicPr>
            <a:picLocks noChangeAspect="1" noChangeArrowheads="1"/>
          </p:cNvPicPr>
          <p:nvPr/>
        </p:nvPicPr>
        <p:blipFill>
          <a:blip r:embed="rId3" cstate="print"/>
          <a:srcRect/>
          <a:stretch>
            <a:fillRect/>
          </a:stretch>
        </p:blipFill>
        <p:spPr bwMode="auto">
          <a:xfrm>
            <a:off x="8077200" y="0"/>
            <a:ext cx="1066800" cy="1066800"/>
          </a:xfrm>
          <a:prstGeom prst="rect">
            <a:avLst/>
          </a:prstGeom>
          <a:noFill/>
        </p:spPr>
      </p:pic>
      <p:pic>
        <p:nvPicPr>
          <p:cNvPr id="5" name="Picture 4" descr="http://www.famu.edu/wfe/UserFiles/Image/famu-logo.jpg"/>
          <p:cNvPicPr>
            <a:picLocks noChangeAspect="1" noChangeArrowheads="1"/>
          </p:cNvPicPr>
          <p:nvPr/>
        </p:nvPicPr>
        <p:blipFill>
          <a:blip r:embed="rId4" cstate="print"/>
          <a:srcRect/>
          <a:stretch>
            <a:fillRect/>
          </a:stretch>
        </p:blipFill>
        <p:spPr bwMode="auto">
          <a:xfrm>
            <a:off x="0" y="5791200"/>
            <a:ext cx="1066800" cy="1066800"/>
          </a:xfrm>
          <a:prstGeom prst="rect">
            <a:avLst/>
          </a:prstGeom>
          <a:noFill/>
        </p:spPr>
      </p:pic>
      <p:pic>
        <p:nvPicPr>
          <p:cNvPr id="6" name="Picture 6" descr="http://upload.wikimedia.org/wikipedia/en/thumb/e/e5/FSU_seal.svg/220px-FSU_seal.svg.png"/>
          <p:cNvPicPr>
            <a:picLocks noChangeAspect="1" noChangeArrowheads="1"/>
          </p:cNvPicPr>
          <p:nvPr/>
        </p:nvPicPr>
        <p:blipFill>
          <a:blip r:embed="rId5" cstate="print"/>
          <a:srcRect/>
          <a:stretch>
            <a:fillRect/>
          </a:stretch>
        </p:blipFill>
        <p:spPr bwMode="auto">
          <a:xfrm>
            <a:off x="8077200" y="5791199"/>
            <a:ext cx="1066800" cy="1066801"/>
          </a:xfrm>
          <a:prstGeom prst="rect">
            <a:avLst/>
          </a:prstGeom>
          <a:noFill/>
        </p:spPr>
      </p:pic>
    </p:spTree>
    <p:extLst>
      <p:ext uri="{BB962C8B-B14F-4D97-AF65-F5344CB8AC3E}">
        <p14:creationId xmlns:p14="http://schemas.microsoft.com/office/powerpoint/2010/main" val="58550980"/>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AutoShape 1"/>
          <p:cNvSpPr>
            <a:spLocks/>
          </p:cNvSpPr>
          <p:nvPr/>
        </p:nvSpPr>
        <p:spPr bwMode="auto">
          <a:xfrm>
            <a:off x="2057400" y="341561"/>
            <a:ext cx="5486399" cy="4204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7" tIns="35717" rIns="35717" bIns="35717" anchor="ctr"/>
          <a:lstStyle/>
          <a:p>
            <a:r>
              <a:rPr lang="en-US" sz="4400" b="1" dirty="0">
                <a:latin typeface="+mj-lt"/>
              </a:rPr>
              <a:t>AMPLIFIER(AD8000)</a:t>
            </a:r>
            <a:endParaRPr lang="en-US" sz="4400" dirty="0">
              <a:latin typeface="+mj-lt"/>
            </a:endParaRPr>
          </a:p>
        </p:txBody>
      </p:sp>
      <p:pic>
        <p:nvPicPr>
          <p:cNvPr id="8194" name="Picture 2" descr="asse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3535" y="887389"/>
            <a:ext cx="7151265" cy="54488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 name="Picture 2" descr="http://profile.ak.fbcdn.net/hprofile-ak-prn1/41781_145489972139872_2489_n.jpg"/>
          <p:cNvPicPr>
            <a:picLocks noChangeAspect="1" noChangeArrowheads="1"/>
          </p:cNvPicPr>
          <p:nvPr/>
        </p:nvPicPr>
        <p:blipFill>
          <a:blip r:embed="rId3" cstate="print"/>
          <a:srcRect/>
          <a:stretch>
            <a:fillRect/>
          </a:stretch>
        </p:blipFill>
        <p:spPr bwMode="auto">
          <a:xfrm>
            <a:off x="8077200" y="0"/>
            <a:ext cx="1066800" cy="1066800"/>
          </a:xfrm>
          <a:prstGeom prst="rect">
            <a:avLst/>
          </a:prstGeom>
          <a:noFill/>
        </p:spPr>
      </p:pic>
      <p:pic>
        <p:nvPicPr>
          <p:cNvPr id="5" name="Picture 4" descr="http://www.famu.edu/wfe/UserFiles/Image/famu-logo.jpg"/>
          <p:cNvPicPr>
            <a:picLocks noChangeAspect="1" noChangeArrowheads="1"/>
          </p:cNvPicPr>
          <p:nvPr/>
        </p:nvPicPr>
        <p:blipFill>
          <a:blip r:embed="rId4" cstate="print"/>
          <a:srcRect/>
          <a:stretch>
            <a:fillRect/>
          </a:stretch>
        </p:blipFill>
        <p:spPr bwMode="auto">
          <a:xfrm>
            <a:off x="0" y="5791200"/>
            <a:ext cx="1066800" cy="1066800"/>
          </a:xfrm>
          <a:prstGeom prst="rect">
            <a:avLst/>
          </a:prstGeom>
          <a:noFill/>
        </p:spPr>
      </p:pic>
      <p:pic>
        <p:nvPicPr>
          <p:cNvPr id="6" name="Picture 6" descr="http://upload.wikimedia.org/wikipedia/en/thumb/e/e5/FSU_seal.svg/220px-FSU_seal.svg.png"/>
          <p:cNvPicPr>
            <a:picLocks noChangeAspect="1" noChangeArrowheads="1"/>
          </p:cNvPicPr>
          <p:nvPr/>
        </p:nvPicPr>
        <p:blipFill>
          <a:blip r:embed="rId5" cstate="print"/>
          <a:srcRect/>
          <a:stretch>
            <a:fillRect/>
          </a:stretch>
        </p:blipFill>
        <p:spPr bwMode="auto">
          <a:xfrm>
            <a:off x="8077200" y="5791199"/>
            <a:ext cx="1066800" cy="1066801"/>
          </a:xfrm>
          <a:prstGeom prst="rect">
            <a:avLst/>
          </a:prstGeom>
          <a:noFill/>
        </p:spPr>
      </p:pic>
    </p:spTree>
    <p:extLst>
      <p:ext uri="{BB962C8B-B14F-4D97-AF65-F5344CB8AC3E}">
        <p14:creationId xmlns:p14="http://schemas.microsoft.com/office/powerpoint/2010/main" val="3063885902"/>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AutoShape 1"/>
          <p:cNvSpPr>
            <a:spLocks/>
          </p:cNvSpPr>
          <p:nvPr/>
        </p:nvSpPr>
        <p:spPr bwMode="auto">
          <a:xfrm>
            <a:off x="2209800" y="381000"/>
            <a:ext cx="5032996" cy="5728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7" tIns="35717" rIns="35717" bIns="35717" anchor="ctr"/>
          <a:lstStyle/>
          <a:p>
            <a:r>
              <a:rPr lang="en-US" sz="4400" b="1" dirty="0">
                <a:latin typeface="+mj-lt"/>
              </a:rPr>
              <a:t>AMPLIFIER(AD8000)</a:t>
            </a:r>
            <a:endParaRPr lang="en-US" sz="4400" dirty="0">
              <a:latin typeface="+mj-lt"/>
            </a:endParaRPr>
          </a:p>
        </p:txBody>
      </p:sp>
      <p:pic>
        <p:nvPicPr>
          <p:cNvPr id="9218" name="Picture 2" descr="asset-small.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1139" y="1275829"/>
            <a:ext cx="3780607" cy="50408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 name="Picture 2" descr="http://profile.ak.fbcdn.net/hprofile-ak-prn1/41781_145489972139872_2489_n.jpg"/>
          <p:cNvPicPr>
            <a:picLocks noChangeAspect="1" noChangeArrowheads="1"/>
          </p:cNvPicPr>
          <p:nvPr/>
        </p:nvPicPr>
        <p:blipFill>
          <a:blip r:embed="rId3" cstate="print"/>
          <a:srcRect/>
          <a:stretch>
            <a:fillRect/>
          </a:stretch>
        </p:blipFill>
        <p:spPr bwMode="auto">
          <a:xfrm>
            <a:off x="8077200" y="0"/>
            <a:ext cx="1066800" cy="1066800"/>
          </a:xfrm>
          <a:prstGeom prst="rect">
            <a:avLst/>
          </a:prstGeom>
          <a:noFill/>
        </p:spPr>
      </p:pic>
      <p:pic>
        <p:nvPicPr>
          <p:cNvPr id="5" name="Picture 4" descr="http://www.famu.edu/wfe/UserFiles/Image/famu-logo.jpg"/>
          <p:cNvPicPr>
            <a:picLocks noChangeAspect="1" noChangeArrowheads="1"/>
          </p:cNvPicPr>
          <p:nvPr/>
        </p:nvPicPr>
        <p:blipFill>
          <a:blip r:embed="rId4" cstate="print"/>
          <a:srcRect/>
          <a:stretch>
            <a:fillRect/>
          </a:stretch>
        </p:blipFill>
        <p:spPr bwMode="auto">
          <a:xfrm>
            <a:off x="0" y="5791200"/>
            <a:ext cx="1066800" cy="1066800"/>
          </a:xfrm>
          <a:prstGeom prst="rect">
            <a:avLst/>
          </a:prstGeom>
          <a:noFill/>
        </p:spPr>
      </p:pic>
      <p:pic>
        <p:nvPicPr>
          <p:cNvPr id="6" name="Picture 6" descr="http://upload.wikimedia.org/wikipedia/en/thumb/e/e5/FSU_seal.svg/220px-FSU_seal.svg.png"/>
          <p:cNvPicPr>
            <a:picLocks noChangeAspect="1" noChangeArrowheads="1"/>
          </p:cNvPicPr>
          <p:nvPr/>
        </p:nvPicPr>
        <p:blipFill>
          <a:blip r:embed="rId5" cstate="print"/>
          <a:srcRect/>
          <a:stretch>
            <a:fillRect/>
          </a:stretch>
        </p:blipFill>
        <p:spPr bwMode="auto">
          <a:xfrm>
            <a:off x="8077200" y="5791199"/>
            <a:ext cx="1066800" cy="1066801"/>
          </a:xfrm>
          <a:prstGeom prst="rect">
            <a:avLst/>
          </a:prstGeom>
          <a:noFill/>
        </p:spPr>
      </p:pic>
    </p:spTree>
    <p:extLst>
      <p:ext uri="{BB962C8B-B14F-4D97-AF65-F5344CB8AC3E}">
        <p14:creationId xmlns:p14="http://schemas.microsoft.com/office/powerpoint/2010/main" val="2070609813"/>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4000" cy="6858000"/>
            <a:chOff x="0" y="0"/>
            <a:chExt cx="9144000" cy="6858000"/>
          </a:xfrm>
        </p:grpSpPr>
        <p:pic>
          <p:nvPicPr>
            <p:cNvPr id="5" name="Picture 2" descr="http://profile.ak.fbcdn.net/hprofile-ak-prn1/41781_145489972139872_2489_n.jpg"/>
            <p:cNvPicPr>
              <a:picLocks noChangeAspect="1" noChangeArrowheads="1"/>
            </p:cNvPicPr>
            <p:nvPr/>
          </p:nvPicPr>
          <p:blipFill>
            <a:blip r:embed="rId2" cstate="print"/>
            <a:srcRect/>
            <a:stretch>
              <a:fillRect/>
            </a:stretch>
          </p:blipFill>
          <p:spPr bwMode="auto">
            <a:xfrm>
              <a:off x="8077200" y="0"/>
              <a:ext cx="1066800" cy="1066800"/>
            </a:xfrm>
            <a:prstGeom prst="rect">
              <a:avLst/>
            </a:prstGeom>
            <a:noFill/>
          </p:spPr>
        </p:pic>
        <p:grpSp>
          <p:nvGrpSpPr>
            <p:cNvPr id="6" name="Group 8"/>
            <p:cNvGrpSpPr/>
            <p:nvPr/>
          </p:nvGrpSpPr>
          <p:grpSpPr>
            <a:xfrm>
              <a:off x="0" y="5791199"/>
              <a:ext cx="9144000" cy="1066801"/>
              <a:chOff x="0" y="5791199"/>
              <a:chExt cx="9144000" cy="1066801"/>
            </a:xfrm>
          </p:grpSpPr>
          <p:pic>
            <p:nvPicPr>
              <p:cNvPr id="7" name="Picture 4" descr="http://www.famu.edu/wfe/UserFiles/Image/famu-logo.jpg"/>
              <p:cNvPicPr>
                <a:picLocks noChangeAspect="1" noChangeArrowheads="1"/>
              </p:cNvPicPr>
              <p:nvPr/>
            </p:nvPicPr>
            <p:blipFill>
              <a:blip r:embed="rId3" cstate="print"/>
              <a:srcRect/>
              <a:stretch>
                <a:fillRect/>
              </a:stretch>
            </p:blipFill>
            <p:spPr bwMode="auto">
              <a:xfrm>
                <a:off x="0" y="5791200"/>
                <a:ext cx="1066800" cy="1066800"/>
              </a:xfrm>
              <a:prstGeom prst="rect">
                <a:avLst/>
              </a:prstGeom>
              <a:noFill/>
            </p:spPr>
          </p:pic>
          <p:pic>
            <p:nvPicPr>
              <p:cNvPr id="8" name="Picture 6" descr="http://upload.wikimedia.org/wikipedia/en/thumb/e/e5/FSU_seal.svg/220px-FSU_seal.svg.png"/>
              <p:cNvPicPr>
                <a:picLocks noChangeAspect="1" noChangeArrowheads="1"/>
              </p:cNvPicPr>
              <p:nvPr/>
            </p:nvPicPr>
            <p:blipFill>
              <a:blip r:embed="rId4" cstate="print"/>
              <a:srcRect/>
              <a:stretch>
                <a:fillRect/>
              </a:stretch>
            </p:blipFill>
            <p:spPr bwMode="auto">
              <a:xfrm>
                <a:off x="8077200" y="5791199"/>
                <a:ext cx="1066800" cy="1066801"/>
              </a:xfrm>
              <a:prstGeom prst="rect">
                <a:avLst/>
              </a:prstGeom>
              <a:noFill/>
            </p:spPr>
          </p:pic>
        </p:grpSp>
      </p:grpSp>
      <p:sp>
        <p:nvSpPr>
          <p:cNvPr id="2" name="Title 1"/>
          <p:cNvSpPr>
            <a:spLocks noGrp="1"/>
          </p:cNvSpPr>
          <p:nvPr>
            <p:ph type="ctrTitle"/>
          </p:nvPr>
        </p:nvSpPr>
        <p:spPr>
          <a:xfrm>
            <a:off x="304800" y="990600"/>
            <a:ext cx="8458200" cy="1470025"/>
          </a:xfrm>
        </p:spPr>
        <p:txBody>
          <a:bodyPr/>
          <a:lstStyle/>
          <a:p>
            <a:pPr algn="ctr"/>
            <a:r>
              <a:rPr lang="en-US" b="1" dirty="0"/>
              <a:t>Cosmic Cube</a:t>
            </a:r>
            <a:endParaRPr lang="en-US" dirty="0"/>
          </a:p>
        </p:txBody>
      </p:sp>
      <p:sp>
        <p:nvSpPr>
          <p:cNvPr id="3" name="Subtitle 2"/>
          <p:cNvSpPr>
            <a:spLocks noGrp="1"/>
          </p:cNvSpPr>
          <p:nvPr>
            <p:ph type="subTitle" idx="1"/>
          </p:nvPr>
        </p:nvSpPr>
        <p:spPr>
          <a:xfrm>
            <a:off x="1219200" y="3048000"/>
            <a:ext cx="6705600" cy="1752600"/>
          </a:xfrm>
        </p:spPr>
        <p:txBody>
          <a:bodyPr>
            <a:normAutofit/>
          </a:bodyPr>
          <a:lstStyle/>
          <a:p>
            <a:r>
              <a:rPr lang="en-US" dirty="0" smtClean="0"/>
              <a:t>ECE Programmer/Assistant: Don </a:t>
            </a:r>
            <a:r>
              <a:rPr lang="en-US" dirty="0"/>
              <a:t>Lundi </a:t>
            </a:r>
          </a:p>
          <a:p>
            <a:endParaRPr lang="en-US" dirty="0"/>
          </a:p>
        </p:txBody>
      </p:sp>
    </p:spTree>
    <p:extLst>
      <p:ext uri="{BB962C8B-B14F-4D97-AF65-F5344CB8AC3E}">
        <p14:creationId xmlns:p14="http://schemas.microsoft.com/office/powerpoint/2010/main" val="3529090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GPS and Wi-Fi Shields</a:t>
            </a:r>
            <a:endParaRPr lang="en-US" dirty="0"/>
          </a:p>
        </p:txBody>
      </p:sp>
      <p:pic>
        <p:nvPicPr>
          <p:cNvPr id="1028" name="Picture 4" descr="C:\Users\Dogstar\Desktop\IMG-20130207-0070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246" r="18666" b="13656"/>
          <a:stretch/>
        </p:blipFill>
        <p:spPr bwMode="auto">
          <a:xfrm>
            <a:off x="2438400" y="1752600"/>
            <a:ext cx="4151086" cy="348705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profile.ak.fbcdn.net/hprofile-ak-prn1/41781_145489972139872_2489_n.jpg"/>
          <p:cNvPicPr>
            <a:picLocks noChangeAspect="1" noChangeArrowheads="1"/>
          </p:cNvPicPr>
          <p:nvPr/>
        </p:nvPicPr>
        <p:blipFill>
          <a:blip r:embed="rId3" cstate="print"/>
          <a:srcRect/>
          <a:stretch>
            <a:fillRect/>
          </a:stretch>
        </p:blipFill>
        <p:spPr bwMode="auto">
          <a:xfrm>
            <a:off x="8077200" y="0"/>
            <a:ext cx="1066800" cy="1066800"/>
          </a:xfrm>
          <a:prstGeom prst="rect">
            <a:avLst/>
          </a:prstGeom>
          <a:noFill/>
        </p:spPr>
      </p:pic>
      <p:pic>
        <p:nvPicPr>
          <p:cNvPr id="5" name="Picture 4" descr="http://www.famu.edu/wfe/UserFiles/Image/famu-logo.jpg"/>
          <p:cNvPicPr>
            <a:picLocks noChangeAspect="1" noChangeArrowheads="1"/>
          </p:cNvPicPr>
          <p:nvPr/>
        </p:nvPicPr>
        <p:blipFill>
          <a:blip r:embed="rId4" cstate="print"/>
          <a:srcRect/>
          <a:stretch>
            <a:fillRect/>
          </a:stretch>
        </p:blipFill>
        <p:spPr bwMode="auto">
          <a:xfrm>
            <a:off x="0" y="5791200"/>
            <a:ext cx="1066800" cy="1066800"/>
          </a:xfrm>
          <a:prstGeom prst="rect">
            <a:avLst/>
          </a:prstGeom>
          <a:noFill/>
        </p:spPr>
      </p:pic>
      <p:pic>
        <p:nvPicPr>
          <p:cNvPr id="6" name="Picture 6" descr="http://upload.wikimedia.org/wikipedia/en/thumb/e/e5/FSU_seal.svg/220px-FSU_seal.svg.png"/>
          <p:cNvPicPr>
            <a:picLocks noChangeAspect="1" noChangeArrowheads="1"/>
          </p:cNvPicPr>
          <p:nvPr/>
        </p:nvPicPr>
        <p:blipFill>
          <a:blip r:embed="rId5" cstate="print"/>
          <a:srcRect/>
          <a:stretch>
            <a:fillRect/>
          </a:stretch>
        </p:blipFill>
        <p:spPr bwMode="auto">
          <a:xfrm>
            <a:off x="8077200" y="5791199"/>
            <a:ext cx="1066800" cy="1066801"/>
          </a:xfrm>
          <a:prstGeom prst="rect">
            <a:avLst/>
          </a:prstGeom>
          <a:noFill/>
        </p:spPr>
      </p:pic>
    </p:spTree>
    <p:extLst>
      <p:ext uri="{BB962C8B-B14F-4D97-AF65-F5344CB8AC3E}">
        <p14:creationId xmlns:p14="http://schemas.microsoft.com/office/powerpoint/2010/main" val="19112852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Current Structure of Shields</a:t>
            </a:r>
            <a:endParaRPr lang="en-US" dirty="0"/>
          </a:p>
        </p:txBody>
      </p:sp>
      <p:sp>
        <p:nvSpPr>
          <p:cNvPr id="3" name="Content Placeholder 2"/>
          <p:cNvSpPr>
            <a:spLocks noGrp="1"/>
          </p:cNvSpPr>
          <p:nvPr>
            <p:ph idx="1"/>
          </p:nvPr>
        </p:nvSpPr>
        <p:spPr/>
        <p:txBody>
          <a:bodyPr>
            <a:normAutofit/>
          </a:bodyPr>
          <a:lstStyle/>
          <a:p>
            <a:r>
              <a:rPr lang="en-US" dirty="0" smtClean="0"/>
              <a:t>GPS receiver is mounted to GPS Shield</a:t>
            </a:r>
            <a:endParaRPr lang="en-US" dirty="0"/>
          </a:p>
          <a:p>
            <a:r>
              <a:rPr lang="en-US" dirty="0" smtClean="0"/>
              <a:t>The two shields will stack on top of one another </a:t>
            </a:r>
          </a:p>
          <a:p>
            <a:pPr lvl="1"/>
            <a:r>
              <a:rPr lang="en-US" dirty="0" smtClean="0"/>
              <a:t>The Wi-Fi integrates with Arduino and uses no pin space</a:t>
            </a:r>
          </a:p>
          <a:p>
            <a:pPr lvl="1"/>
            <a:r>
              <a:rPr lang="en-US" dirty="0" smtClean="0"/>
              <a:t>The GPS will stack on the Wi-Fi and any circuitry require will be soldered to prototyping space</a:t>
            </a:r>
          </a:p>
          <a:p>
            <a:endParaRPr lang="en-US" dirty="0"/>
          </a:p>
        </p:txBody>
      </p:sp>
      <p:pic>
        <p:nvPicPr>
          <p:cNvPr id="4" name="Picture 2" descr="http://profile.ak.fbcdn.net/hprofile-ak-prn1/41781_145489972139872_2489_n.jpg"/>
          <p:cNvPicPr>
            <a:picLocks noChangeAspect="1" noChangeArrowheads="1"/>
          </p:cNvPicPr>
          <p:nvPr/>
        </p:nvPicPr>
        <p:blipFill>
          <a:blip r:embed="rId2" cstate="print"/>
          <a:srcRect/>
          <a:stretch>
            <a:fillRect/>
          </a:stretch>
        </p:blipFill>
        <p:spPr bwMode="auto">
          <a:xfrm>
            <a:off x="8077200" y="0"/>
            <a:ext cx="1066800" cy="1066800"/>
          </a:xfrm>
          <a:prstGeom prst="rect">
            <a:avLst/>
          </a:prstGeom>
          <a:noFill/>
        </p:spPr>
      </p:pic>
      <p:pic>
        <p:nvPicPr>
          <p:cNvPr id="5" name="Picture 4" descr="http://www.famu.edu/wfe/UserFiles/Image/famu-logo.jpg"/>
          <p:cNvPicPr>
            <a:picLocks noChangeAspect="1" noChangeArrowheads="1"/>
          </p:cNvPicPr>
          <p:nvPr/>
        </p:nvPicPr>
        <p:blipFill>
          <a:blip r:embed="rId3" cstate="print"/>
          <a:srcRect/>
          <a:stretch>
            <a:fillRect/>
          </a:stretch>
        </p:blipFill>
        <p:spPr bwMode="auto">
          <a:xfrm>
            <a:off x="0" y="5791200"/>
            <a:ext cx="1066800" cy="1066800"/>
          </a:xfrm>
          <a:prstGeom prst="rect">
            <a:avLst/>
          </a:prstGeom>
          <a:noFill/>
        </p:spPr>
      </p:pic>
      <p:pic>
        <p:nvPicPr>
          <p:cNvPr id="6" name="Picture 6" descr="http://upload.wikimedia.org/wikipedia/en/thumb/e/e5/FSU_seal.svg/220px-FSU_seal.svg.png"/>
          <p:cNvPicPr>
            <a:picLocks noChangeAspect="1" noChangeArrowheads="1"/>
          </p:cNvPicPr>
          <p:nvPr/>
        </p:nvPicPr>
        <p:blipFill>
          <a:blip r:embed="rId4" cstate="print"/>
          <a:srcRect/>
          <a:stretch>
            <a:fillRect/>
          </a:stretch>
        </p:blipFill>
        <p:spPr bwMode="auto">
          <a:xfrm>
            <a:off x="8077200" y="5791199"/>
            <a:ext cx="1066800" cy="1066801"/>
          </a:xfrm>
          <a:prstGeom prst="rect">
            <a:avLst/>
          </a:prstGeom>
          <a:noFill/>
        </p:spPr>
      </p:pic>
    </p:spTree>
    <p:extLst>
      <p:ext uri="{BB962C8B-B14F-4D97-AF65-F5344CB8AC3E}">
        <p14:creationId xmlns:p14="http://schemas.microsoft.com/office/powerpoint/2010/main" val="13404362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GPS Shield</a:t>
            </a:r>
            <a:endParaRPr lang="en-US" dirty="0"/>
          </a:p>
        </p:txBody>
      </p:sp>
      <p:sp>
        <p:nvSpPr>
          <p:cNvPr id="6" name="TextBox 5"/>
          <p:cNvSpPr txBox="1"/>
          <p:nvPr/>
        </p:nvSpPr>
        <p:spPr>
          <a:xfrm>
            <a:off x="5219700" y="1673608"/>
            <a:ext cx="3657600" cy="923330"/>
          </a:xfrm>
          <a:prstGeom prst="rect">
            <a:avLst/>
          </a:prstGeom>
          <a:noFill/>
        </p:spPr>
        <p:txBody>
          <a:bodyPr wrap="square" rtlCol="0">
            <a:spAutoFit/>
          </a:bodyPr>
          <a:lstStyle/>
          <a:p>
            <a:r>
              <a:rPr lang="en-US" b="1" dirty="0" smtClean="0"/>
              <a:t>Test Plan: </a:t>
            </a:r>
            <a:r>
              <a:rPr lang="en-US" dirty="0" smtClean="0"/>
              <a:t>Integrate GPS shield with DE0 Nano microcontroller and test that PPS signal is being received.</a:t>
            </a:r>
            <a:endParaRPr lang="en-US" dirty="0"/>
          </a:p>
        </p:txBody>
      </p:sp>
      <p:sp>
        <p:nvSpPr>
          <p:cNvPr id="4" name="TextBox 3"/>
          <p:cNvSpPr txBox="1"/>
          <p:nvPr/>
        </p:nvSpPr>
        <p:spPr>
          <a:xfrm>
            <a:off x="5181600" y="2967335"/>
            <a:ext cx="3733800" cy="923330"/>
          </a:xfrm>
          <a:prstGeom prst="rect">
            <a:avLst/>
          </a:prstGeom>
          <a:noFill/>
        </p:spPr>
        <p:txBody>
          <a:bodyPr wrap="square" rtlCol="0">
            <a:spAutoFit/>
          </a:bodyPr>
          <a:lstStyle/>
          <a:p>
            <a:r>
              <a:rPr lang="en-US" b="1" dirty="0" smtClean="0"/>
              <a:t>Current Status:</a:t>
            </a:r>
            <a:r>
              <a:rPr lang="en-US" dirty="0" smtClean="0"/>
              <a:t> GPS shield can detect location and send PPS signal to Arduino Mega 2560</a:t>
            </a:r>
            <a:endParaRPr lang="en-US" b="1"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243" t="14484" r="22248" b="20712"/>
          <a:stretch/>
        </p:blipFill>
        <p:spPr bwMode="auto">
          <a:xfrm>
            <a:off x="497113" y="1673608"/>
            <a:ext cx="4477067" cy="3664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http://profile.ak.fbcdn.net/hprofile-ak-prn1/41781_145489972139872_2489_n.jpg"/>
          <p:cNvPicPr>
            <a:picLocks noChangeAspect="1" noChangeArrowheads="1"/>
          </p:cNvPicPr>
          <p:nvPr/>
        </p:nvPicPr>
        <p:blipFill>
          <a:blip r:embed="rId3" cstate="print"/>
          <a:srcRect/>
          <a:stretch>
            <a:fillRect/>
          </a:stretch>
        </p:blipFill>
        <p:spPr bwMode="auto">
          <a:xfrm>
            <a:off x="8077200" y="0"/>
            <a:ext cx="1066800" cy="1066800"/>
          </a:xfrm>
          <a:prstGeom prst="rect">
            <a:avLst/>
          </a:prstGeom>
          <a:noFill/>
        </p:spPr>
      </p:pic>
      <p:pic>
        <p:nvPicPr>
          <p:cNvPr id="8" name="Picture 4" descr="http://www.famu.edu/wfe/UserFiles/Image/famu-logo.jpg"/>
          <p:cNvPicPr>
            <a:picLocks noChangeAspect="1" noChangeArrowheads="1"/>
          </p:cNvPicPr>
          <p:nvPr/>
        </p:nvPicPr>
        <p:blipFill>
          <a:blip r:embed="rId4" cstate="print"/>
          <a:srcRect/>
          <a:stretch>
            <a:fillRect/>
          </a:stretch>
        </p:blipFill>
        <p:spPr bwMode="auto">
          <a:xfrm>
            <a:off x="0" y="5791200"/>
            <a:ext cx="1066800" cy="1066800"/>
          </a:xfrm>
          <a:prstGeom prst="rect">
            <a:avLst/>
          </a:prstGeom>
          <a:noFill/>
        </p:spPr>
      </p:pic>
      <p:pic>
        <p:nvPicPr>
          <p:cNvPr id="9" name="Picture 6" descr="http://upload.wikimedia.org/wikipedia/en/thumb/e/e5/FSU_seal.svg/220px-FSU_seal.svg.png"/>
          <p:cNvPicPr>
            <a:picLocks noChangeAspect="1" noChangeArrowheads="1"/>
          </p:cNvPicPr>
          <p:nvPr/>
        </p:nvPicPr>
        <p:blipFill>
          <a:blip r:embed="rId5" cstate="print"/>
          <a:srcRect/>
          <a:stretch>
            <a:fillRect/>
          </a:stretch>
        </p:blipFill>
        <p:spPr bwMode="auto">
          <a:xfrm>
            <a:off x="8077200" y="5791199"/>
            <a:ext cx="1066800" cy="1066801"/>
          </a:xfrm>
          <a:prstGeom prst="rect">
            <a:avLst/>
          </a:prstGeom>
          <a:noFill/>
        </p:spPr>
      </p:pic>
    </p:spTree>
    <p:extLst>
      <p:ext uri="{BB962C8B-B14F-4D97-AF65-F5344CB8AC3E}">
        <p14:creationId xmlns:p14="http://schemas.microsoft.com/office/powerpoint/2010/main" val="26860609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Wi-Fi Shield</a:t>
            </a:r>
            <a:endParaRPr lang="en-US" dirty="0"/>
          </a:p>
        </p:txBody>
      </p:sp>
      <p:sp>
        <p:nvSpPr>
          <p:cNvPr id="3" name="TextBox 2"/>
          <p:cNvSpPr txBox="1"/>
          <p:nvPr/>
        </p:nvSpPr>
        <p:spPr>
          <a:xfrm>
            <a:off x="5029200" y="1676400"/>
            <a:ext cx="4038600" cy="1200329"/>
          </a:xfrm>
          <a:prstGeom prst="rect">
            <a:avLst/>
          </a:prstGeom>
          <a:noFill/>
        </p:spPr>
        <p:txBody>
          <a:bodyPr wrap="square" rtlCol="0">
            <a:spAutoFit/>
          </a:bodyPr>
          <a:lstStyle/>
          <a:p>
            <a:r>
              <a:rPr lang="en-US" b="1" dirty="0" smtClean="0"/>
              <a:t>Test Plan: </a:t>
            </a:r>
            <a:r>
              <a:rPr lang="en-US" dirty="0" smtClean="0"/>
              <a:t>Integrate Wi-Fi Shield with DE0 and photo-detector. Transmit data from photo-detector and GPS to user computer wirelessly. </a:t>
            </a:r>
            <a:endParaRPr lang="en-US" b="1" dirty="0"/>
          </a:p>
        </p:txBody>
      </p:sp>
      <p:sp>
        <p:nvSpPr>
          <p:cNvPr id="4" name="TextBox 3"/>
          <p:cNvSpPr txBox="1"/>
          <p:nvPr/>
        </p:nvSpPr>
        <p:spPr>
          <a:xfrm>
            <a:off x="5040086" y="3437653"/>
            <a:ext cx="4038600" cy="1200329"/>
          </a:xfrm>
          <a:prstGeom prst="rect">
            <a:avLst/>
          </a:prstGeom>
          <a:noFill/>
        </p:spPr>
        <p:txBody>
          <a:bodyPr wrap="square" rtlCol="0">
            <a:spAutoFit/>
          </a:bodyPr>
          <a:lstStyle/>
          <a:p>
            <a:r>
              <a:rPr lang="en-US" b="1" dirty="0" smtClean="0"/>
              <a:t>Current Status: </a:t>
            </a:r>
            <a:r>
              <a:rPr lang="en-US" dirty="0" smtClean="0"/>
              <a:t>Shield can connect to local internet access points, both with no encryption and those encrypted with WPA2 Personal.</a:t>
            </a:r>
            <a:endParaRPr lang="en-US" b="1"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533" t="10912" r="26040" b="19732"/>
          <a:stretch/>
        </p:blipFill>
        <p:spPr bwMode="auto">
          <a:xfrm>
            <a:off x="228600" y="1676400"/>
            <a:ext cx="4616803" cy="350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http://profile.ak.fbcdn.net/hprofile-ak-prn1/41781_145489972139872_2489_n.jpg"/>
          <p:cNvPicPr>
            <a:picLocks noChangeAspect="1" noChangeArrowheads="1"/>
          </p:cNvPicPr>
          <p:nvPr/>
        </p:nvPicPr>
        <p:blipFill>
          <a:blip r:embed="rId3" cstate="print"/>
          <a:srcRect/>
          <a:stretch>
            <a:fillRect/>
          </a:stretch>
        </p:blipFill>
        <p:spPr bwMode="auto">
          <a:xfrm>
            <a:off x="8077200" y="0"/>
            <a:ext cx="1066800" cy="1066800"/>
          </a:xfrm>
          <a:prstGeom prst="rect">
            <a:avLst/>
          </a:prstGeom>
          <a:noFill/>
        </p:spPr>
      </p:pic>
      <p:pic>
        <p:nvPicPr>
          <p:cNvPr id="7" name="Picture 4" descr="http://www.famu.edu/wfe/UserFiles/Image/famu-logo.jpg"/>
          <p:cNvPicPr>
            <a:picLocks noChangeAspect="1" noChangeArrowheads="1"/>
          </p:cNvPicPr>
          <p:nvPr/>
        </p:nvPicPr>
        <p:blipFill>
          <a:blip r:embed="rId4" cstate="print"/>
          <a:srcRect/>
          <a:stretch>
            <a:fillRect/>
          </a:stretch>
        </p:blipFill>
        <p:spPr bwMode="auto">
          <a:xfrm>
            <a:off x="0" y="5791200"/>
            <a:ext cx="1066800" cy="1066800"/>
          </a:xfrm>
          <a:prstGeom prst="rect">
            <a:avLst/>
          </a:prstGeom>
          <a:noFill/>
        </p:spPr>
      </p:pic>
      <p:pic>
        <p:nvPicPr>
          <p:cNvPr id="8" name="Picture 6" descr="http://upload.wikimedia.org/wikipedia/en/thumb/e/e5/FSU_seal.svg/220px-FSU_seal.svg.png"/>
          <p:cNvPicPr>
            <a:picLocks noChangeAspect="1" noChangeArrowheads="1"/>
          </p:cNvPicPr>
          <p:nvPr/>
        </p:nvPicPr>
        <p:blipFill>
          <a:blip r:embed="rId5" cstate="print"/>
          <a:srcRect/>
          <a:stretch>
            <a:fillRect/>
          </a:stretch>
        </p:blipFill>
        <p:spPr bwMode="auto">
          <a:xfrm>
            <a:off x="8077200" y="5791199"/>
            <a:ext cx="1066800" cy="1066801"/>
          </a:xfrm>
          <a:prstGeom prst="rect">
            <a:avLst/>
          </a:prstGeom>
          <a:noFill/>
        </p:spPr>
      </p:pic>
    </p:spTree>
    <p:extLst>
      <p:ext uri="{BB962C8B-B14F-4D97-AF65-F5344CB8AC3E}">
        <p14:creationId xmlns:p14="http://schemas.microsoft.com/office/powerpoint/2010/main" val="41725199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4000" cy="6858000"/>
            <a:chOff x="0" y="0"/>
            <a:chExt cx="9144000" cy="6858000"/>
          </a:xfrm>
        </p:grpSpPr>
        <p:pic>
          <p:nvPicPr>
            <p:cNvPr id="5" name="Picture 2" descr="http://profile.ak.fbcdn.net/hprofile-ak-prn1/41781_145489972139872_2489_n.jpg"/>
            <p:cNvPicPr>
              <a:picLocks noChangeAspect="1" noChangeArrowheads="1"/>
            </p:cNvPicPr>
            <p:nvPr/>
          </p:nvPicPr>
          <p:blipFill>
            <a:blip r:embed="rId2" cstate="print"/>
            <a:srcRect/>
            <a:stretch>
              <a:fillRect/>
            </a:stretch>
          </p:blipFill>
          <p:spPr bwMode="auto">
            <a:xfrm>
              <a:off x="8077200" y="0"/>
              <a:ext cx="1066800" cy="1066800"/>
            </a:xfrm>
            <a:prstGeom prst="rect">
              <a:avLst/>
            </a:prstGeom>
            <a:noFill/>
          </p:spPr>
        </p:pic>
        <p:grpSp>
          <p:nvGrpSpPr>
            <p:cNvPr id="6" name="Group 8"/>
            <p:cNvGrpSpPr/>
            <p:nvPr/>
          </p:nvGrpSpPr>
          <p:grpSpPr>
            <a:xfrm>
              <a:off x="0" y="5791199"/>
              <a:ext cx="9144000" cy="1066801"/>
              <a:chOff x="0" y="5791199"/>
              <a:chExt cx="9144000" cy="1066801"/>
            </a:xfrm>
          </p:grpSpPr>
          <p:pic>
            <p:nvPicPr>
              <p:cNvPr id="7" name="Picture 4" descr="http://www.famu.edu/wfe/UserFiles/Image/famu-logo.jpg"/>
              <p:cNvPicPr>
                <a:picLocks noChangeAspect="1" noChangeArrowheads="1"/>
              </p:cNvPicPr>
              <p:nvPr/>
            </p:nvPicPr>
            <p:blipFill>
              <a:blip r:embed="rId3" cstate="print"/>
              <a:srcRect/>
              <a:stretch>
                <a:fillRect/>
              </a:stretch>
            </p:blipFill>
            <p:spPr bwMode="auto">
              <a:xfrm>
                <a:off x="0" y="5791200"/>
                <a:ext cx="1066800" cy="1066800"/>
              </a:xfrm>
              <a:prstGeom prst="rect">
                <a:avLst/>
              </a:prstGeom>
              <a:noFill/>
            </p:spPr>
          </p:pic>
          <p:pic>
            <p:nvPicPr>
              <p:cNvPr id="8" name="Picture 6" descr="http://upload.wikimedia.org/wikipedia/en/thumb/e/e5/FSU_seal.svg/220px-FSU_seal.svg.png"/>
              <p:cNvPicPr>
                <a:picLocks noChangeAspect="1" noChangeArrowheads="1"/>
              </p:cNvPicPr>
              <p:nvPr/>
            </p:nvPicPr>
            <p:blipFill>
              <a:blip r:embed="rId4" cstate="print"/>
              <a:srcRect/>
              <a:stretch>
                <a:fillRect/>
              </a:stretch>
            </p:blipFill>
            <p:spPr bwMode="auto">
              <a:xfrm>
                <a:off x="8077200" y="5791199"/>
                <a:ext cx="1066800" cy="1066801"/>
              </a:xfrm>
              <a:prstGeom prst="rect">
                <a:avLst/>
              </a:prstGeom>
              <a:noFill/>
            </p:spPr>
          </p:pic>
        </p:grpSp>
      </p:grpSp>
      <p:sp>
        <p:nvSpPr>
          <p:cNvPr id="2" name="Title 1"/>
          <p:cNvSpPr>
            <a:spLocks noGrp="1"/>
          </p:cNvSpPr>
          <p:nvPr>
            <p:ph type="ctrTitle"/>
          </p:nvPr>
        </p:nvSpPr>
        <p:spPr>
          <a:xfrm>
            <a:off x="304800" y="990600"/>
            <a:ext cx="8458200" cy="1470025"/>
          </a:xfrm>
        </p:spPr>
        <p:txBody>
          <a:bodyPr/>
          <a:lstStyle/>
          <a:p>
            <a:pPr algn="ctr"/>
            <a:r>
              <a:rPr lang="en-US" b="1" dirty="0"/>
              <a:t>Cosmic Cube</a:t>
            </a:r>
            <a:endParaRPr lang="en-US" dirty="0"/>
          </a:p>
        </p:txBody>
      </p:sp>
      <p:sp>
        <p:nvSpPr>
          <p:cNvPr id="3" name="Subtitle 2"/>
          <p:cNvSpPr>
            <a:spLocks noGrp="1"/>
          </p:cNvSpPr>
          <p:nvPr>
            <p:ph type="subTitle" idx="1"/>
          </p:nvPr>
        </p:nvSpPr>
        <p:spPr>
          <a:xfrm>
            <a:off x="1905000" y="3048000"/>
            <a:ext cx="5334000" cy="1752600"/>
          </a:xfrm>
        </p:spPr>
        <p:txBody>
          <a:bodyPr>
            <a:normAutofit/>
          </a:bodyPr>
          <a:lstStyle/>
          <a:p>
            <a:r>
              <a:rPr lang="en-US" dirty="0" smtClean="0"/>
              <a:t>Financial Advisor: Crystal Hill </a:t>
            </a:r>
          </a:p>
          <a:p>
            <a:endParaRPr lang="en-US" dirty="0"/>
          </a:p>
        </p:txBody>
      </p:sp>
    </p:spTree>
    <p:extLst>
      <p:ext uri="{BB962C8B-B14F-4D97-AF65-F5344CB8AC3E}">
        <p14:creationId xmlns:p14="http://schemas.microsoft.com/office/powerpoint/2010/main" val="3529090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4000" cy="6858000"/>
            <a:chOff x="0" y="0"/>
            <a:chExt cx="9144000" cy="6858000"/>
          </a:xfrm>
        </p:grpSpPr>
        <p:pic>
          <p:nvPicPr>
            <p:cNvPr id="5" name="Picture 2" descr="http://profile.ak.fbcdn.net/hprofile-ak-prn1/41781_145489972139872_2489_n.jpg"/>
            <p:cNvPicPr>
              <a:picLocks noChangeAspect="1" noChangeArrowheads="1"/>
            </p:cNvPicPr>
            <p:nvPr/>
          </p:nvPicPr>
          <p:blipFill>
            <a:blip r:embed="rId2" cstate="print"/>
            <a:srcRect/>
            <a:stretch>
              <a:fillRect/>
            </a:stretch>
          </p:blipFill>
          <p:spPr bwMode="auto">
            <a:xfrm>
              <a:off x="8077200" y="0"/>
              <a:ext cx="1066800" cy="1066800"/>
            </a:xfrm>
            <a:prstGeom prst="rect">
              <a:avLst/>
            </a:prstGeom>
            <a:noFill/>
          </p:spPr>
        </p:pic>
        <p:grpSp>
          <p:nvGrpSpPr>
            <p:cNvPr id="6" name="Group 8"/>
            <p:cNvGrpSpPr/>
            <p:nvPr/>
          </p:nvGrpSpPr>
          <p:grpSpPr>
            <a:xfrm>
              <a:off x="0" y="5791199"/>
              <a:ext cx="9144000" cy="1066801"/>
              <a:chOff x="0" y="5791199"/>
              <a:chExt cx="9144000" cy="1066801"/>
            </a:xfrm>
          </p:grpSpPr>
          <p:pic>
            <p:nvPicPr>
              <p:cNvPr id="7" name="Picture 4" descr="http://www.famu.edu/wfe/UserFiles/Image/famu-logo.jpg"/>
              <p:cNvPicPr>
                <a:picLocks noChangeAspect="1" noChangeArrowheads="1"/>
              </p:cNvPicPr>
              <p:nvPr/>
            </p:nvPicPr>
            <p:blipFill>
              <a:blip r:embed="rId3" cstate="print"/>
              <a:srcRect/>
              <a:stretch>
                <a:fillRect/>
              </a:stretch>
            </p:blipFill>
            <p:spPr bwMode="auto">
              <a:xfrm>
                <a:off x="0" y="5791200"/>
                <a:ext cx="1066800" cy="1066800"/>
              </a:xfrm>
              <a:prstGeom prst="rect">
                <a:avLst/>
              </a:prstGeom>
              <a:noFill/>
            </p:spPr>
          </p:pic>
          <p:pic>
            <p:nvPicPr>
              <p:cNvPr id="8" name="Picture 6" descr="http://upload.wikimedia.org/wikipedia/en/thumb/e/e5/FSU_seal.svg/220px-FSU_seal.svg.png"/>
              <p:cNvPicPr>
                <a:picLocks noChangeAspect="1" noChangeArrowheads="1"/>
              </p:cNvPicPr>
              <p:nvPr/>
            </p:nvPicPr>
            <p:blipFill>
              <a:blip r:embed="rId4" cstate="print"/>
              <a:srcRect/>
              <a:stretch>
                <a:fillRect/>
              </a:stretch>
            </p:blipFill>
            <p:spPr bwMode="auto">
              <a:xfrm>
                <a:off x="8077200" y="5791199"/>
                <a:ext cx="1066800" cy="1066801"/>
              </a:xfrm>
              <a:prstGeom prst="rect">
                <a:avLst/>
              </a:prstGeom>
              <a:noFill/>
            </p:spPr>
          </p:pic>
        </p:grpSp>
      </p:grpSp>
      <p:sp>
        <p:nvSpPr>
          <p:cNvPr id="2" name="Title 1"/>
          <p:cNvSpPr>
            <a:spLocks noGrp="1"/>
          </p:cNvSpPr>
          <p:nvPr>
            <p:ph type="ctrTitle"/>
          </p:nvPr>
        </p:nvSpPr>
        <p:spPr>
          <a:xfrm>
            <a:off x="304800" y="990600"/>
            <a:ext cx="8458200" cy="1470025"/>
          </a:xfrm>
        </p:spPr>
        <p:txBody>
          <a:bodyPr/>
          <a:lstStyle/>
          <a:p>
            <a:pPr algn="ctr"/>
            <a:r>
              <a:rPr lang="en-US" b="1" dirty="0"/>
              <a:t>Cosmic Cube</a:t>
            </a:r>
            <a:endParaRPr lang="en-US" dirty="0"/>
          </a:p>
        </p:txBody>
      </p:sp>
      <p:sp>
        <p:nvSpPr>
          <p:cNvPr id="3" name="Subtitle 2"/>
          <p:cNvSpPr>
            <a:spLocks noGrp="1"/>
          </p:cNvSpPr>
          <p:nvPr>
            <p:ph type="subTitle" idx="1"/>
          </p:nvPr>
        </p:nvSpPr>
        <p:spPr>
          <a:xfrm>
            <a:off x="1905000" y="3048000"/>
            <a:ext cx="5334000" cy="1752600"/>
          </a:xfrm>
        </p:spPr>
        <p:txBody>
          <a:bodyPr>
            <a:normAutofit/>
          </a:bodyPr>
          <a:lstStyle/>
          <a:p>
            <a:r>
              <a:rPr lang="en-US" dirty="0" smtClean="0"/>
              <a:t>Team Lead/Programmer: Kenneth </a:t>
            </a:r>
            <a:r>
              <a:rPr lang="en-US" dirty="0"/>
              <a:t>Spradley  </a:t>
            </a:r>
          </a:p>
          <a:p>
            <a:endParaRPr lang="en-US" dirty="0"/>
          </a:p>
        </p:txBody>
      </p:sp>
    </p:spTree>
    <p:extLst>
      <p:ext uri="{BB962C8B-B14F-4D97-AF65-F5344CB8AC3E}">
        <p14:creationId xmlns:p14="http://schemas.microsoft.com/office/powerpoint/2010/main" val="3529090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286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dirty="0" smtClean="0">
                <a:latin typeface="+mj-lt"/>
                <a:ea typeface="+mj-ea"/>
                <a:cs typeface="+mj-cs"/>
              </a:rPr>
              <a:t>Time Processing Unit   </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TextBox 5"/>
          <p:cNvSpPr txBox="1"/>
          <p:nvPr/>
        </p:nvSpPr>
        <p:spPr>
          <a:xfrm>
            <a:off x="304800" y="1215985"/>
            <a:ext cx="7010400" cy="1908215"/>
          </a:xfrm>
          <a:prstGeom prst="rect">
            <a:avLst/>
          </a:prstGeom>
          <a:noFill/>
        </p:spPr>
        <p:txBody>
          <a:bodyPr wrap="square" rtlCol="0">
            <a:spAutoFit/>
          </a:bodyPr>
          <a:lstStyle/>
          <a:p>
            <a:r>
              <a:rPr lang="en-US" sz="2000" b="1" dirty="0" smtClean="0"/>
              <a:t>Test Plans: </a:t>
            </a:r>
            <a:endParaRPr lang="en-US" sz="2000" dirty="0" smtClean="0"/>
          </a:p>
          <a:p>
            <a:pPr>
              <a:buFont typeface="Arial" pitchFamily="34" charset="0"/>
              <a:buChar char="•"/>
            </a:pPr>
            <a:r>
              <a:rPr lang="en-US" sz="2000" dirty="0" smtClean="0"/>
              <a:t>Continual Testing of Programs/Functions</a:t>
            </a:r>
          </a:p>
          <a:p>
            <a:pPr>
              <a:buFont typeface="Arial" pitchFamily="34" charset="0"/>
              <a:buChar char="•"/>
            </a:pPr>
            <a:r>
              <a:rPr lang="en-US" sz="2000" dirty="0" smtClean="0"/>
              <a:t>Make sure can receive PPS signal from GPS </a:t>
            </a:r>
          </a:p>
          <a:p>
            <a:pPr>
              <a:buFont typeface="Arial" pitchFamily="34" charset="0"/>
              <a:buChar char="•"/>
            </a:pPr>
            <a:r>
              <a:rPr lang="en-US" sz="2000" dirty="0" smtClean="0"/>
              <a:t>Detect Event from Sensor (Pre Amplification)</a:t>
            </a:r>
          </a:p>
          <a:p>
            <a:pPr>
              <a:buFont typeface="Arial" pitchFamily="34" charset="0"/>
              <a:buChar char="•"/>
            </a:pPr>
            <a:r>
              <a:rPr lang="en-US" sz="2000" dirty="0" smtClean="0"/>
              <a:t>Ability to send data via 8 bit bus. </a:t>
            </a:r>
          </a:p>
          <a:p>
            <a:endParaRPr lang="en-US" dirty="0"/>
          </a:p>
        </p:txBody>
      </p:sp>
      <p:sp>
        <p:nvSpPr>
          <p:cNvPr id="7" name="TextBox 6"/>
          <p:cNvSpPr txBox="1"/>
          <p:nvPr/>
        </p:nvSpPr>
        <p:spPr>
          <a:xfrm>
            <a:off x="4572000" y="3733800"/>
            <a:ext cx="4572000" cy="1323439"/>
          </a:xfrm>
          <a:prstGeom prst="rect">
            <a:avLst/>
          </a:prstGeom>
          <a:noFill/>
        </p:spPr>
        <p:txBody>
          <a:bodyPr wrap="square" rtlCol="0">
            <a:spAutoFit/>
          </a:bodyPr>
          <a:lstStyle/>
          <a:p>
            <a:r>
              <a:rPr lang="en-US" sz="2000" b="1" dirty="0" smtClean="0"/>
              <a:t>Current Status:</a:t>
            </a:r>
            <a:r>
              <a:rPr lang="en-US" sz="2000" dirty="0" smtClean="0"/>
              <a:t> </a:t>
            </a:r>
          </a:p>
          <a:p>
            <a:r>
              <a:rPr lang="en-US" sz="2000" dirty="0" smtClean="0"/>
              <a:t>Current programs and functions within the TPU are currently being updated and developed  as well as retested. </a:t>
            </a:r>
            <a:endParaRPr lang="en-US" sz="2000" b="1" dirty="0"/>
          </a:p>
        </p:txBody>
      </p:sp>
      <p:pic>
        <p:nvPicPr>
          <p:cNvPr id="14338" name="Picture 2" descr="http://i3.ytimg.com/vi/jUf_E4Wa8a0/mqdefault.jpg"/>
          <p:cNvPicPr>
            <a:picLocks noChangeAspect="1" noChangeArrowheads="1"/>
          </p:cNvPicPr>
          <p:nvPr/>
        </p:nvPicPr>
        <p:blipFill>
          <a:blip r:embed="rId2" cstate="print"/>
          <a:srcRect/>
          <a:stretch>
            <a:fillRect/>
          </a:stretch>
        </p:blipFill>
        <p:spPr bwMode="auto">
          <a:xfrm>
            <a:off x="304800" y="3352800"/>
            <a:ext cx="4064000" cy="2286000"/>
          </a:xfrm>
          <a:prstGeom prst="rect">
            <a:avLst/>
          </a:prstGeom>
          <a:noFill/>
        </p:spPr>
      </p:pic>
      <p:pic>
        <p:nvPicPr>
          <p:cNvPr id="8" name="Picture 2" descr="http://profile.ak.fbcdn.net/hprofile-ak-prn1/41781_145489972139872_2489_n.jpg"/>
          <p:cNvPicPr>
            <a:picLocks noChangeAspect="1" noChangeArrowheads="1"/>
          </p:cNvPicPr>
          <p:nvPr/>
        </p:nvPicPr>
        <p:blipFill>
          <a:blip r:embed="rId3" cstate="print"/>
          <a:srcRect/>
          <a:stretch>
            <a:fillRect/>
          </a:stretch>
        </p:blipFill>
        <p:spPr bwMode="auto">
          <a:xfrm>
            <a:off x="8077200" y="0"/>
            <a:ext cx="1066800" cy="1066800"/>
          </a:xfrm>
          <a:prstGeom prst="rect">
            <a:avLst/>
          </a:prstGeom>
          <a:noFill/>
        </p:spPr>
      </p:pic>
      <p:pic>
        <p:nvPicPr>
          <p:cNvPr id="9" name="Picture 4" descr="http://www.famu.edu/wfe/UserFiles/Image/famu-logo.jpg"/>
          <p:cNvPicPr>
            <a:picLocks noChangeAspect="1" noChangeArrowheads="1"/>
          </p:cNvPicPr>
          <p:nvPr/>
        </p:nvPicPr>
        <p:blipFill>
          <a:blip r:embed="rId4" cstate="print"/>
          <a:srcRect/>
          <a:stretch>
            <a:fillRect/>
          </a:stretch>
        </p:blipFill>
        <p:spPr bwMode="auto">
          <a:xfrm>
            <a:off x="0" y="5791200"/>
            <a:ext cx="1066800" cy="1066800"/>
          </a:xfrm>
          <a:prstGeom prst="rect">
            <a:avLst/>
          </a:prstGeom>
          <a:noFill/>
        </p:spPr>
      </p:pic>
      <p:pic>
        <p:nvPicPr>
          <p:cNvPr id="10" name="Picture 6" descr="http://upload.wikimedia.org/wikipedia/en/thumb/e/e5/FSU_seal.svg/220px-FSU_seal.svg.png"/>
          <p:cNvPicPr>
            <a:picLocks noChangeAspect="1" noChangeArrowheads="1"/>
          </p:cNvPicPr>
          <p:nvPr/>
        </p:nvPicPr>
        <p:blipFill>
          <a:blip r:embed="rId5" cstate="print"/>
          <a:srcRect/>
          <a:stretch>
            <a:fillRect/>
          </a:stretch>
        </p:blipFill>
        <p:spPr bwMode="auto">
          <a:xfrm>
            <a:off x="8077200" y="5791199"/>
            <a:ext cx="1066800" cy="1066801"/>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t>Current Architecture </a:t>
            </a:r>
            <a:endParaRPr lang="en-US" b="1" dirty="0"/>
          </a:p>
        </p:txBody>
      </p:sp>
      <p:pic>
        <p:nvPicPr>
          <p:cNvPr id="4" name="Picture 3"/>
          <p:cNvPicPr/>
          <p:nvPr/>
        </p:nvPicPr>
        <p:blipFill>
          <a:blip r:embed="rId2" cstate="print"/>
          <a:srcRect/>
          <a:stretch>
            <a:fillRect/>
          </a:stretch>
        </p:blipFill>
        <p:spPr bwMode="auto">
          <a:xfrm>
            <a:off x="1447800" y="1219200"/>
            <a:ext cx="6270943" cy="5301615"/>
          </a:xfrm>
          <a:prstGeom prst="rect">
            <a:avLst/>
          </a:prstGeom>
          <a:noFill/>
          <a:ln w="9525">
            <a:noFill/>
            <a:miter lim="800000"/>
            <a:headEnd/>
            <a:tailEnd/>
          </a:ln>
        </p:spPr>
      </p:pic>
      <p:pic>
        <p:nvPicPr>
          <p:cNvPr id="5" name="Picture 2" descr="http://profile.ak.fbcdn.net/hprofile-ak-prn1/41781_145489972139872_2489_n.jpg"/>
          <p:cNvPicPr>
            <a:picLocks noChangeAspect="1" noChangeArrowheads="1"/>
          </p:cNvPicPr>
          <p:nvPr/>
        </p:nvPicPr>
        <p:blipFill>
          <a:blip r:embed="rId3" cstate="print"/>
          <a:srcRect/>
          <a:stretch>
            <a:fillRect/>
          </a:stretch>
        </p:blipFill>
        <p:spPr bwMode="auto">
          <a:xfrm>
            <a:off x="8077200" y="0"/>
            <a:ext cx="1066800" cy="1066800"/>
          </a:xfrm>
          <a:prstGeom prst="rect">
            <a:avLst/>
          </a:prstGeom>
          <a:noFill/>
        </p:spPr>
      </p:pic>
      <p:pic>
        <p:nvPicPr>
          <p:cNvPr id="6" name="Picture 4" descr="http://www.famu.edu/wfe/UserFiles/Image/famu-logo.jpg"/>
          <p:cNvPicPr>
            <a:picLocks noChangeAspect="1" noChangeArrowheads="1"/>
          </p:cNvPicPr>
          <p:nvPr/>
        </p:nvPicPr>
        <p:blipFill>
          <a:blip r:embed="rId4" cstate="print"/>
          <a:srcRect/>
          <a:stretch>
            <a:fillRect/>
          </a:stretch>
        </p:blipFill>
        <p:spPr bwMode="auto">
          <a:xfrm>
            <a:off x="0" y="5791200"/>
            <a:ext cx="1066800" cy="1066800"/>
          </a:xfrm>
          <a:prstGeom prst="rect">
            <a:avLst/>
          </a:prstGeom>
          <a:noFill/>
        </p:spPr>
      </p:pic>
      <p:pic>
        <p:nvPicPr>
          <p:cNvPr id="7" name="Picture 6" descr="http://upload.wikimedia.org/wikipedia/en/thumb/e/e5/FSU_seal.svg/220px-FSU_seal.svg.png"/>
          <p:cNvPicPr>
            <a:picLocks noChangeAspect="1" noChangeArrowheads="1"/>
          </p:cNvPicPr>
          <p:nvPr/>
        </p:nvPicPr>
        <p:blipFill>
          <a:blip r:embed="rId5" cstate="print"/>
          <a:srcRect/>
          <a:stretch>
            <a:fillRect/>
          </a:stretch>
        </p:blipFill>
        <p:spPr bwMode="auto">
          <a:xfrm>
            <a:off x="8077200" y="5791199"/>
            <a:ext cx="1066800" cy="1066801"/>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Current Functions/Programs </a:t>
            </a:r>
            <a:endParaRPr lang="en-US" b="1" dirty="0"/>
          </a:p>
        </p:txBody>
      </p:sp>
      <p:sp>
        <p:nvSpPr>
          <p:cNvPr id="3" name="Content Placeholder 2"/>
          <p:cNvSpPr>
            <a:spLocks noGrp="1"/>
          </p:cNvSpPr>
          <p:nvPr>
            <p:ph idx="1"/>
          </p:nvPr>
        </p:nvSpPr>
        <p:spPr/>
        <p:txBody>
          <a:bodyPr>
            <a:normAutofit fontScale="77500" lnSpcReduction="20000"/>
          </a:bodyPr>
          <a:lstStyle/>
          <a:p>
            <a:pPr lvl="0"/>
            <a:r>
              <a:rPr lang="en-US" dirty="0"/>
              <a:t>wave_detection.vhd</a:t>
            </a:r>
            <a:endParaRPr lang="en-US" sz="2800" dirty="0"/>
          </a:p>
          <a:p>
            <a:pPr lvl="1"/>
            <a:r>
              <a:rPr lang="en-US" dirty="0"/>
              <a:t>This file will be responsible for the detection of a cosmic particle event incoming via an incoming analog connection.  </a:t>
            </a:r>
            <a:endParaRPr lang="en-US" dirty="0" smtClean="0"/>
          </a:p>
          <a:p>
            <a:pPr lvl="1">
              <a:buNone/>
            </a:pPr>
            <a:endParaRPr lang="en-US" sz="2400" dirty="0"/>
          </a:p>
          <a:p>
            <a:pPr lvl="0"/>
            <a:r>
              <a:rPr lang="en-US" dirty="0"/>
              <a:t>time_stamp.vhd </a:t>
            </a:r>
            <a:endParaRPr lang="en-US" sz="2800" dirty="0"/>
          </a:p>
          <a:p>
            <a:pPr lvl="1" algn="just"/>
            <a:r>
              <a:rPr lang="en-US" dirty="0"/>
              <a:t>This file will be responsible count the nanoseconds in between each GPS PPS (pulse per second) signal and store in a std_logic_vector until CPU  is ready for transmission of the data</a:t>
            </a:r>
            <a:r>
              <a:rPr lang="en-US" dirty="0" smtClean="0"/>
              <a:t>.</a:t>
            </a:r>
          </a:p>
          <a:p>
            <a:pPr lvl="1">
              <a:buNone/>
            </a:pPr>
            <a:r>
              <a:rPr lang="en-US" dirty="0" smtClean="0"/>
              <a:t>  </a:t>
            </a:r>
            <a:endParaRPr lang="en-US" sz="2400" dirty="0"/>
          </a:p>
          <a:p>
            <a:pPr lvl="0"/>
            <a:r>
              <a:rPr lang="en-US" dirty="0"/>
              <a:t>board_comm.vhd</a:t>
            </a:r>
            <a:endParaRPr lang="en-US" sz="2800" dirty="0"/>
          </a:p>
          <a:p>
            <a:pPr lvl="1"/>
            <a:r>
              <a:rPr lang="en-US" dirty="0"/>
              <a:t>This file will be responsible for signaling the CPU when data is ready for transmission as well as waiting for the CPU to send signals to show that CPU is ready for the transmission of data.  </a:t>
            </a:r>
            <a:endParaRPr lang="en-US" sz="2400" dirty="0"/>
          </a:p>
          <a:p>
            <a:endParaRPr lang="en-US" dirty="0"/>
          </a:p>
        </p:txBody>
      </p:sp>
      <p:pic>
        <p:nvPicPr>
          <p:cNvPr id="4" name="Picture 2" descr="http://profile.ak.fbcdn.net/hprofile-ak-prn1/41781_145489972139872_2489_n.jpg"/>
          <p:cNvPicPr>
            <a:picLocks noChangeAspect="1" noChangeArrowheads="1"/>
          </p:cNvPicPr>
          <p:nvPr/>
        </p:nvPicPr>
        <p:blipFill>
          <a:blip r:embed="rId2" cstate="print"/>
          <a:srcRect/>
          <a:stretch>
            <a:fillRect/>
          </a:stretch>
        </p:blipFill>
        <p:spPr bwMode="auto">
          <a:xfrm>
            <a:off x="8077200" y="76200"/>
            <a:ext cx="1066800" cy="1066800"/>
          </a:xfrm>
          <a:prstGeom prst="rect">
            <a:avLst/>
          </a:prstGeom>
          <a:noFill/>
        </p:spPr>
      </p:pic>
      <p:pic>
        <p:nvPicPr>
          <p:cNvPr id="5" name="Picture 4" descr="http://www.famu.edu/wfe/UserFiles/Image/famu-logo.jpg"/>
          <p:cNvPicPr>
            <a:picLocks noChangeAspect="1" noChangeArrowheads="1"/>
          </p:cNvPicPr>
          <p:nvPr/>
        </p:nvPicPr>
        <p:blipFill>
          <a:blip r:embed="rId3" cstate="print"/>
          <a:srcRect/>
          <a:stretch>
            <a:fillRect/>
          </a:stretch>
        </p:blipFill>
        <p:spPr bwMode="auto">
          <a:xfrm>
            <a:off x="0" y="5791200"/>
            <a:ext cx="1066800" cy="1066800"/>
          </a:xfrm>
          <a:prstGeom prst="rect">
            <a:avLst/>
          </a:prstGeom>
          <a:noFill/>
        </p:spPr>
      </p:pic>
      <p:pic>
        <p:nvPicPr>
          <p:cNvPr id="6" name="Picture 6" descr="http://upload.wikimedia.org/wikipedia/en/thumb/e/e5/FSU_seal.svg/220px-FSU_seal.svg.png"/>
          <p:cNvPicPr>
            <a:picLocks noChangeAspect="1" noChangeArrowheads="1"/>
          </p:cNvPicPr>
          <p:nvPr/>
        </p:nvPicPr>
        <p:blipFill>
          <a:blip r:embed="rId4" cstate="print"/>
          <a:srcRect/>
          <a:stretch>
            <a:fillRect/>
          </a:stretch>
        </p:blipFill>
        <p:spPr bwMode="auto">
          <a:xfrm>
            <a:off x="8050384" y="5791199"/>
            <a:ext cx="1066800" cy="1066801"/>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dirty="0" smtClean="0">
                <a:latin typeface="+mj-lt"/>
                <a:ea typeface="+mj-ea"/>
                <a:cs typeface="+mj-cs"/>
              </a:rPr>
              <a:t>Central Processing Unit</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TextBox 5"/>
          <p:cNvSpPr txBox="1"/>
          <p:nvPr/>
        </p:nvSpPr>
        <p:spPr>
          <a:xfrm>
            <a:off x="3352800" y="1447800"/>
            <a:ext cx="5524500" cy="1908215"/>
          </a:xfrm>
          <a:prstGeom prst="rect">
            <a:avLst/>
          </a:prstGeom>
          <a:noFill/>
        </p:spPr>
        <p:txBody>
          <a:bodyPr wrap="square" rtlCol="0">
            <a:spAutoFit/>
          </a:bodyPr>
          <a:lstStyle/>
          <a:p>
            <a:r>
              <a:rPr lang="en-US" sz="2000" b="1" dirty="0" smtClean="0"/>
              <a:t>Test Plans: </a:t>
            </a:r>
            <a:endParaRPr lang="en-US" sz="2000" dirty="0" smtClean="0"/>
          </a:p>
          <a:p>
            <a:pPr>
              <a:buFont typeface="Arial" pitchFamily="34" charset="0"/>
              <a:buChar char="•"/>
            </a:pPr>
            <a:r>
              <a:rPr lang="en-US" sz="2000" dirty="0" smtClean="0"/>
              <a:t>Continual Testing of Programs/Functions</a:t>
            </a:r>
          </a:p>
          <a:p>
            <a:pPr>
              <a:buFont typeface="Arial" pitchFamily="34" charset="0"/>
              <a:buChar char="•"/>
            </a:pPr>
            <a:r>
              <a:rPr lang="en-US" sz="2000" dirty="0" smtClean="0"/>
              <a:t>Make sure can receive data from TPU</a:t>
            </a:r>
          </a:p>
          <a:p>
            <a:pPr>
              <a:buFont typeface="Arial" pitchFamily="34" charset="0"/>
              <a:buChar char="•"/>
            </a:pPr>
            <a:r>
              <a:rPr lang="en-US" sz="2000" dirty="0" smtClean="0"/>
              <a:t>Detect Event from Sensor (Post-Amplification)</a:t>
            </a:r>
          </a:p>
          <a:p>
            <a:pPr>
              <a:buFont typeface="Arial" pitchFamily="34" charset="0"/>
              <a:buChar char="•"/>
            </a:pPr>
            <a:r>
              <a:rPr lang="en-US" sz="2000" dirty="0" smtClean="0"/>
              <a:t>Can send data via Wi-Fi Connection </a:t>
            </a:r>
          </a:p>
          <a:p>
            <a:endParaRPr lang="en-US" dirty="0"/>
          </a:p>
        </p:txBody>
      </p:sp>
      <p:sp>
        <p:nvSpPr>
          <p:cNvPr id="7" name="TextBox 6"/>
          <p:cNvSpPr txBox="1"/>
          <p:nvPr/>
        </p:nvSpPr>
        <p:spPr>
          <a:xfrm>
            <a:off x="304800" y="3733800"/>
            <a:ext cx="4953000" cy="1752600"/>
          </a:xfrm>
          <a:prstGeom prst="rect">
            <a:avLst/>
          </a:prstGeom>
          <a:noFill/>
        </p:spPr>
        <p:txBody>
          <a:bodyPr wrap="square" rtlCol="0">
            <a:spAutoFit/>
          </a:bodyPr>
          <a:lstStyle/>
          <a:p>
            <a:r>
              <a:rPr lang="en-US" b="1" dirty="0" smtClean="0"/>
              <a:t>Current Status:</a:t>
            </a:r>
            <a:r>
              <a:rPr lang="en-US" dirty="0" smtClean="0"/>
              <a:t> </a:t>
            </a:r>
          </a:p>
          <a:p>
            <a:pPr>
              <a:buFont typeface="Arial" pitchFamily="34" charset="0"/>
              <a:buChar char="•"/>
            </a:pPr>
            <a:r>
              <a:rPr lang="en-US" dirty="0" smtClean="0"/>
              <a:t>Initial Integration has been successful with  WI-FI and GPS Shields.</a:t>
            </a:r>
          </a:p>
          <a:p>
            <a:pPr>
              <a:buFont typeface="Arial" pitchFamily="34" charset="0"/>
              <a:buChar char="•"/>
            </a:pPr>
            <a:r>
              <a:rPr lang="en-US" dirty="0" smtClean="0"/>
              <a:t> The development of software  is behind  however more man power is being allocated to this aspect of the project.  </a:t>
            </a:r>
            <a:endParaRPr lang="en-US" b="1" dirty="0"/>
          </a:p>
        </p:txBody>
      </p:sp>
      <p:pic>
        <p:nvPicPr>
          <p:cNvPr id="3073" name="Picture 1" descr="C:\Users\Kenneth\Downloads\IMG-20130214-00726.jpg"/>
          <p:cNvPicPr>
            <a:picLocks noChangeAspect="1" noChangeArrowheads="1"/>
          </p:cNvPicPr>
          <p:nvPr/>
        </p:nvPicPr>
        <p:blipFill>
          <a:blip r:embed="rId2" cstate="print"/>
          <a:srcRect/>
          <a:stretch>
            <a:fillRect/>
          </a:stretch>
        </p:blipFill>
        <p:spPr bwMode="auto">
          <a:xfrm>
            <a:off x="5334000" y="3124200"/>
            <a:ext cx="3810000" cy="2857500"/>
          </a:xfrm>
          <a:prstGeom prst="rect">
            <a:avLst/>
          </a:prstGeom>
          <a:noFill/>
        </p:spPr>
      </p:pic>
      <p:pic>
        <p:nvPicPr>
          <p:cNvPr id="3074" name="Picture 2" descr="C:\Users\Kenneth\Downloads\IMG-20130214-00720.jpg"/>
          <p:cNvPicPr>
            <a:picLocks noChangeAspect="1" noChangeArrowheads="1"/>
          </p:cNvPicPr>
          <p:nvPr/>
        </p:nvPicPr>
        <p:blipFill>
          <a:blip r:embed="rId3" cstate="print"/>
          <a:srcRect/>
          <a:stretch>
            <a:fillRect/>
          </a:stretch>
        </p:blipFill>
        <p:spPr bwMode="auto">
          <a:xfrm rot="10800000">
            <a:off x="-4369" y="990600"/>
            <a:ext cx="3276600" cy="2457450"/>
          </a:xfrm>
          <a:prstGeom prst="rect">
            <a:avLst/>
          </a:prstGeom>
          <a:noFill/>
        </p:spPr>
      </p:pic>
      <p:pic>
        <p:nvPicPr>
          <p:cNvPr id="8" name="Picture 2" descr="http://profile.ak.fbcdn.net/hprofile-ak-prn1/41781_145489972139872_2489_n.jpg"/>
          <p:cNvPicPr>
            <a:picLocks noChangeAspect="1" noChangeArrowheads="1"/>
          </p:cNvPicPr>
          <p:nvPr/>
        </p:nvPicPr>
        <p:blipFill>
          <a:blip r:embed="rId4" cstate="print"/>
          <a:srcRect/>
          <a:stretch>
            <a:fillRect/>
          </a:stretch>
        </p:blipFill>
        <p:spPr bwMode="auto">
          <a:xfrm>
            <a:off x="8077200" y="76200"/>
            <a:ext cx="1066800" cy="1066800"/>
          </a:xfrm>
          <a:prstGeom prst="rect">
            <a:avLst/>
          </a:prstGeom>
          <a:noFill/>
        </p:spPr>
      </p:pic>
      <p:pic>
        <p:nvPicPr>
          <p:cNvPr id="9" name="Picture 4" descr="http://www.famu.edu/wfe/UserFiles/Image/famu-logo.jpg"/>
          <p:cNvPicPr>
            <a:picLocks noChangeAspect="1" noChangeArrowheads="1"/>
          </p:cNvPicPr>
          <p:nvPr/>
        </p:nvPicPr>
        <p:blipFill>
          <a:blip r:embed="rId5" cstate="print"/>
          <a:srcRect/>
          <a:stretch>
            <a:fillRect/>
          </a:stretch>
        </p:blipFill>
        <p:spPr bwMode="auto">
          <a:xfrm>
            <a:off x="-7616" y="5767680"/>
            <a:ext cx="1066800" cy="1066800"/>
          </a:xfrm>
          <a:prstGeom prst="rect">
            <a:avLst/>
          </a:prstGeom>
          <a:noFill/>
        </p:spPr>
      </p:pic>
      <p:pic>
        <p:nvPicPr>
          <p:cNvPr id="10" name="Picture 6" descr="http://upload.wikimedia.org/wikipedia/en/thumb/e/e5/FSU_seal.svg/220px-FSU_seal.svg.png"/>
          <p:cNvPicPr>
            <a:picLocks noChangeAspect="1" noChangeArrowheads="1"/>
          </p:cNvPicPr>
          <p:nvPr/>
        </p:nvPicPr>
        <p:blipFill>
          <a:blip r:embed="rId6" cstate="print"/>
          <a:srcRect/>
          <a:stretch>
            <a:fillRect/>
          </a:stretch>
        </p:blipFill>
        <p:spPr bwMode="auto">
          <a:xfrm>
            <a:off x="8077200" y="5867399"/>
            <a:ext cx="1066800" cy="1066801"/>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CPU &amp; TPU Integration</a:t>
            </a:r>
            <a:endParaRPr lang="en-US" b="1" dirty="0"/>
          </a:p>
        </p:txBody>
      </p:sp>
      <p:pic>
        <p:nvPicPr>
          <p:cNvPr id="17410" name="Picture 2" descr="C:\Users\Kenneth\Desktop\Electrical Interfacing .jpg"/>
          <p:cNvPicPr>
            <a:picLocks noChangeAspect="1" noChangeArrowheads="1"/>
          </p:cNvPicPr>
          <p:nvPr/>
        </p:nvPicPr>
        <p:blipFill>
          <a:blip r:embed="rId2" cstate="print"/>
          <a:srcRect/>
          <a:stretch>
            <a:fillRect/>
          </a:stretch>
        </p:blipFill>
        <p:spPr bwMode="auto">
          <a:xfrm>
            <a:off x="0" y="1524000"/>
            <a:ext cx="9144000" cy="4965219"/>
          </a:xfrm>
          <a:prstGeom prst="rect">
            <a:avLst/>
          </a:prstGeom>
          <a:noFill/>
        </p:spPr>
      </p:pic>
      <p:pic>
        <p:nvPicPr>
          <p:cNvPr id="4" name="Picture 2" descr="http://profile.ak.fbcdn.net/hprofile-ak-prn1/41781_145489972139872_2489_n.jpg"/>
          <p:cNvPicPr>
            <a:picLocks noChangeAspect="1" noChangeArrowheads="1"/>
          </p:cNvPicPr>
          <p:nvPr/>
        </p:nvPicPr>
        <p:blipFill>
          <a:blip r:embed="rId3" cstate="print"/>
          <a:srcRect/>
          <a:stretch>
            <a:fillRect/>
          </a:stretch>
        </p:blipFill>
        <p:spPr bwMode="auto">
          <a:xfrm>
            <a:off x="8077200" y="0"/>
            <a:ext cx="1066800" cy="1066800"/>
          </a:xfrm>
          <a:prstGeom prst="rect">
            <a:avLst/>
          </a:prstGeom>
          <a:noFill/>
        </p:spPr>
      </p:pic>
      <p:pic>
        <p:nvPicPr>
          <p:cNvPr id="5" name="Picture 4" descr="http://www.famu.edu/wfe/UserFiles/Image/famu-logo.jpg"/>
          <p:cNvPicPr>
            <a:picLocks noChangeAspect="1" noChangeArrowheads="1"/>
          </p:cNvPicPr>
          <p:nvPr/>
        </p:nvPicPr>
        <p:blipFill>
          <a:blip r:embed="rId4" cstate="print"/>
          <a:srcRect/>
          <a:stretch>
            <a:fillRect/>
          </a:stretch>
        </p:blipFill>
        <p:spPr bwMode="auto">
          <a:xfrm>
            <a:off x="0" y="5791200"/>
            <a:ext cx="1066800" cy="1066800"/>
          </a:xfrm>
          <a:prstGeom prst="rect">
            <a:avLst/>
          </a:prstGeom>
          <a:noFill/>
        </p:spPr>
      </p:pic>
      <p:pic>
        <p:nvPicPr>
          <p:cNvPr id="6" name="Picture 6" descr="http://upload.wikimedia.org/wikipedia/en/thumb/e/e5/FSU_seal.svg/220px-FSU_seal.svg.png"/>
          <p:cNvPicPr>
            <a:picLocks noChangeAspect="1" noChangeArrowheads="1"/>
          </p:cNvPicPr>
          <p:nvPr/>
        </p:nvPicPr>
        <p:blipFill>
          <a:blip r:embed="rId5" cstate="print"/>
          <a:srcRect/>
          <a:stretch>
            <a:fillRect/>
          </a:stretch>
        </p:blipFill>
        <p:spPr bwMode="auto">
          <a:xfrm>
            <a:off x="8077200" y="5791199"/>
            <a:ext cx="1066800" cy="1066801"/>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CPU &amp; TPU Pin Connections</a:t>
            </a:r>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321672576"/>
              </p:ext>
            </p:extLst>
          </p:nvPr>
        </p:nvGraphicFramePr>
        <p:xfrm>
          <a:off x="533400" y="1143000"/>
          <a:ext cx="7696199" cy="5105402"/>
        </p:xfrm>
        <a:graphic>
          <a:graphicData uri="http://schemas.openxmlformats.org/drawingml/2006/table">
            <a:tbl>
              <a:tblPr/>
              <a:tblGrid>
                <a:gridCol w="1480835"/>
                <a:gridCol w="835276"/>
                <a:gridCol w="942762"/>
                <a:gridCol w="835276"/>
                <a:gridCol w="866357"/>
                <a:gridCol w="1393423"/>
                <a:gridCol w="1342270"/>
              </a:tblGrid>
              <a:tr h="487544">
                <a:tc gridSpan="7">
                  <a:txBody>
                    <a:bodyPr/>
                    <a:lstStyle/>
                    <a:p>
                      <a:pPr marL="0" marR="0" algn="ctr">
                        <a:lnSpc>
                          <a:spcPct val="115000"/>
                        </a:lnSpc>
                        <a:spcBef>
                          <a:spcPts val="0"/>
                        </a:spcBef>
                        <a:spcAft>
                          <a:spcPts val="0"/>
                        </a:spcAft>
                      </a:pPr>
                      <a:r>
                        <a:rPr lang="en-US" sz="1600" dirty="0">
                          <a:solidFill>
                            <a:srgbClr val="000000"/>
                          </a:solidFill>
                          <a:latin typeface="Calibri"/>
                          <a:ea typeface="Times New Roman"/>
                          <a:cs typeface="Times New Roman"/>
                        </a:rPr>
                        <a:t>Interfacing Pin Connections </a:t>
                      </a:r>
                      <a:endParaRPr lang="en-US" sz="900" dirty="0">
                        <a:latin typeface="Calibri"/>
                        <a:ea typeface="Calibri"/>
                        <a:cs typeface="Times New Roman"/>
                      </a:endParaRPr>
                    </a:p>
                  </a:txBody>
                  <a:tcPr marL="55390" marR="553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43277">
                <a:tc>
                  <a:txBody>
                    <a:bodyPr/>
                    <a:lstStyle/>
                    <a:p>
                      <a:pPr marL="0" marR="0" algn="ctr">
                        <a:lnSpc>
                          <a:spcPct val="115000"/>
                        </a:lnSpc>
                        <a:spcBef>
                          <a:spcPts val="0"/>
                        </a:spcBef>
                        <a:spcAft>
                          <a:spcPts val="0"/>
                        </a:spcAft>
                      </a:pPr>
                      <a:r>
                        <a:rPr lang="en-US" sz="900" b="1">
                          <a:solidFill>
                            <a:srgbClr val="000000"/>
                          </a:solidFill>
                          <a:latin typeface="Calibri"/>
                          <a:ea typeface="Times New Roman"/>
                          <a:cs typeface="Times New Roman"/>
                        </a:rPr>
                        <a:t>Signal Name</a:t>
                      </a:r>
                      <a:endParaRPr lang="en-US" sz="900">
                        <a:latin typeface="Calibri"/>
                        <a:ea typeface="Calibri"/>
                        <a:cs typeface="Times New Roman"/>
                      </a:endParaRPr>
                    </a:p>
                  </a:txBody>
                  <a:tcPr marL="55390" marR="553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solidFill>
                            <a:srgbClr val="000000"/>
                          </a:solidFill>
                          <a:latin typeface="Calibri"/>
                          <a:ea typeface="Times New Roman"/>
                          <a:cs typeface="Times New Roman"/>
                        </a:rPr>
                        <a:t>Component 1</a:t>
                      </a:r>
                      <a:endParaRPr lang="en-US" sz="900">
                        <a:latin typeface="Calibri"/>
                        <a:ea typeface="Calibri"/>
                        <a:cs typeface="Times New Roman"/>
                      </a:endParaRPr>
                    </a:p>
                  </a:txBody>
                  <a:tcPr marL="55390" marR="553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solidFill>
                            <a:srgbClr val="000000"/>
                          </a:solidFill>
                          <a:latin typeface="Calibri"/>
                          <a:ea typeface="Times New Roman"/>
                          <a:cs typeface="Times New Roman"/>
                        </a:rPr>
                        <a:t>Input/Output</a:t>
                      </a:r>
                      <a:endParaRPr lang="en-US" sz="900">
                        <a:latin typeface="Calibri"/>
                        <a:ea typeface="Calibri"/>
                        <a:cs typeface="Times New Roman"/>
                      </a:endParaRPr>
                    </a:p>
                  </a:txBody>
                  <a:tcPr marL="55390" marR="553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solidFill>
                            <a:srgbClr val="000000"/>
                          </a:solidFill>
                          <a:latin typeface="Calibri"/>
                          <a:ea typeface="Times New Roman"/>
                          <a:cs typeface="Times New Roman"/>
                        </a:rPr>
                        <a:t>Component 2</a:t>
                      </a:r>
                      <a:endParaRPr lang="en-US" sz="900">
                        <a:latin typeface="Calibri"/>
                        <a:ea typeface="Calibri"/>
                        <a:cs typeface="Times New Roman"/>
                      </a:endParaRPr>
                    </a:p>
                  </a:txBody>
                  <a:tcPr marL="55390" marR="553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solidFill>
                            <a:srgbClr val="000000"/>
                          </a:solidFill>
                          <a:latin typeface="Calibri"/>
                          <a:ea typeface="Times New Roman"/>
                          <a:cs typeface="Times New Roman"/>
                        </a:rPr>
                        <a:t>Input/Output</a:t>
                      </a:r>
                      <a:endParaRPr lang="en-US" sz="900">
                        <a:latin typeface="Calibri"/>
                        <a:ea typeface="Calibri"/>
                        <a:cs typeface="Times New Roman"/>
                      </a:endParaRPr>
                    </a:p>
                  </a:txBody>
                  <a:tcPr marL="55390" marR="553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solidFill>
                            <a:srgbClr val="000000"/>
                          </a:solidFill>
                          <a:latin typeface="Calibri"/>
                          <a:ea typeface="Times New Roman"/>
                          <a:cs typeface="Times New Roman"/>
                        </a:rPr>
                        <a:t>Pin Name (Component 1)</a:t>
                      </a:r>
                      <a:endParaRPr lang="en-US" sz="900">
                        <a:latin typeface="Calibri"/>
                        <a:ea typeface="Calibri"/>
                        <a:cs typeface="Times New Roman"/>
                      </a:endParaRPr>
                    </a:p>
                  </a:txBody>
                  <a:tcPr marL="55390" marR="553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a:solidFill>
                            <a:srgbClr val="000000"/>
                          </a:solidFill>
                          <a:latin typeface="Calibri"/>
                          <a:ea typeface="Times New Roman"/>
                          <a:cs typeface="Times New Roman"/>
                        </a:rPr>
                        <a:t>Pin Name (Component 2)</a:t>
                      </a:r>
                      <a:endParaRPr lang="en-US" sz="900">
                        <a:latin typeface="Calibri"/>
                        <a:ea typeface="Calibri"/>
                        <a:cs typeface="Times New Roman"/>
                      </a:endParaRPr>
                    </a:p>
                  </a:txBody>
                  <a:tcPr marL="55390" marR="553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639">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Sensor_TPU</a:t>
                      </a:r>
                      <a:endParaRPr lang="en-US" sz="900">
                        <a:latin typeface="Calibri"/>
                        <a:ea typeface="Calibri"/>
                        <a:cs typeface="Times New Roman"/>
                      </a:endParaRPr>
                    </a:p>
                  </a:txBody>
                  <a:tcPr marL="55390" marR="553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Sensor</a:t>
                      </a:r>
                      <a:endParaRPr lang="en-US" sz="900">
                        <a:latin typeface="Calibri"/>
                        <a:ea typeface="Calibri"/>
                        <a:cs typeface="Times New Roman"/>
                      </a:endParaRPr>
                    </a:p>
                  </a:txBody>
                  <a:tcPr marL="55390" marR="553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Output</a:t>
                      </a:r>
                      <a:endParaRPr lang="en-US" sz="900">
                        <a:latin typeface="Calibri"/>
                        <a:ea typeface="Calibri"/>
                        <a:cs typeface="Times New Roman"/>
                      </a:endParaRPr>
                    </a:p>
                  </a:txBody>
                  <a:tcPr marL="55390" marR="553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TPU</a:t>
                      </a:r>
                      <a:endParaRPr lang="en-US" sz="900">
                        <a:latin typeface="Calibri"/>
                        <a:ea typeface="Calibri"/>
                        <a:cs typeface="Times New Roman"/>
                      </a:endParaRPr>
                    </a:p>
                  </a:txBody>
                  <a:tcPr marL="55390" marR="553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Input</a:t>
                      </a:r>
                      <a:endParaRPr lang="en-US" sz="900">
                        <a:latin typeface="Calibri"/>
                        <a:ea typeface="Calibri"/>
                        <a:cs typeface="Times New Roman"/>
                      </a:endParaRPr>
                    </a:p>
                  </a:txBody>
                  <a:tcPr marL="55390" marR="553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N/A</a:t>
                      </a:r>
                      <a:endParaRPr lang="en-US" sz="900">
                        <a:latin typeface="Calibri"/>
                        <a:ea typeface="Calibri"/>
                        <a:cs typeface="Times New Roman"/>
                      </a:endParaRPr>
                    </a:p>
                  </a:txBody>
                  <a:tcPr marL="55390" marR="553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GPIO_00</a:t>
                      </a:r>
                      <a:endParaRPr lang="en-US" sz="900">
                        <a:latin typeface="Calibri"/>
                        <a:ea typeface="Calibri"/>
                        <a:cs typeface="Times New Roman"/>
                      </a:endParaRPr>
                    </a:p>
                  </a:txBody>
                  <a:tcPr marL="55390" marR="553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639">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Consumer_CPU</a:t>
                      </a:r>
                      <a:endParaRPr lang="en-US" sz="900">
                        <a:latin typeface="Calibri"/>
                        <a:ea typeface="Calibri"/>
                        <a:cs typeface="Times New Roman"/>
                      </a:endParaRPr>
                    </a:p>
                  </a:txBody>
                  <a:tcPr marL="55390" marR="553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CPU</a:t>
                      </a:r>
                      <a:endParaRPr lang="en-US" sz="900">
                        <a:latin typeface="Calibri"/>
                        <a:ea typeface="Calibri"/>
                        <a:cs typeface="Times New Roman"/>
                      </a:endParaRPr>
                    </a:p>
                  </a:txBody>
                  <a:tcPr marL="55390" marR="553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Output</a:t>
                      </a:r>
                      <a:endParaRPr lang="en-US" sz="900">
                        <a:latin typeface="Calibri"/>
                        <a:ea typeface="Calibri"/>
                        <a:cs typeface="Times New Roman"/>
                      </a:endParaRPr>
                    </a:p>
                  </a:txBody>
                  <a:tcPr marL="55390" marR="553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TPU</a:t>
                      </a:r>
                      <a:endParaRPr lang="en-US" sz="900">
                        <a:latin typeface="Calibri"/>
                        <a:ea typeface="Calibri"/>
                        <a:cs typeface="Times New Roman"/>
                      </a:endParaRPr>
                    </a:p>
                  </a:txBody>
                  <a:tcPr marL="55390" marR="553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Input</a:t>
                      </a:r>
                      <a:endParaRPr lang="en-US" sz="900">
                        <a:latin typeface="Calibri"/>
                        <a:ea typeface="Calibri"/>
                        <a:cs typeface="Times New Roman"/>
                      </a:endParaRPr>
                    </a:p>
                  </a:txBody>
                  <a:tcPr marL="55390" marR="553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PE1 (Digital Pin 1)</a:t>
                      </a:r>
                      <a:endParaRPr lang="en-US" sz="900">
                        <a:latin typeface="Calibri"/>
                        <a:ea typeface="Calibri"/>
                        <a:cs typeface="Times New Roman"/>
                      </a:endParaRPr>
                    </a:p>
                  </a:txBody>
                  <a:tcPr marL="55390" marR="553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GPIO_09</a:t>
                      </a:r>
                      <a:endParaRPr lang="en-US" sz="900">
                        <a:latin typeface="Calibri"/>
                        <a:ea typeface="Calibri"/>
                        <a:cs typeface="Times New Roman"/>
                      </a:endParaRPr>
                    </a:p>
                  </a:txBody>
                  <a:tcPr marL="55390" marR="553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639">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GPS</a:t>
                      </a:r>
                      <a:endParaRPr lang="en-US" sz="900">
                        <a:latin typeface="Calibri"/>
                        <a:ea typeface="Calibri"/>
                        <a:cs typeface="Times New Roman"/>
                      </a:endParaRPr>
                    </a:p>
                  </a:txBody>
                  <a:tcPr marL="55390" marR="553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GPS</a:t>
                      </a:r>
                      <a:endParaRPr lang="en-US" sz="900">
                        <a:latin typeface="Calibri"/>
                        <a:ea typeface="Calibri"/>
                        <a:cs typeface="Times New Roman"/>
                      </a:endParaRPr>
                    </a:p>
                  </a:txBody>
                  <a:tcPr marL="55390" marR="553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Output</a:t>
                      </a:r>
                      <a:endParaRPr lang="en-US" sz="900">
                        <a:latin typeface="Calibri"/>
                        <a:ea typeface="Calibri"/>
                        <a:cs typeface="Times New Roman"/>
                      </a:endParaRPr>
                    </a:p>
                  </a:txBody>
                  <a:tcPr marL="55390" marR="553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TPU</a:t>
                      </a:r>
                      <a:endParaRPr lang="en-US" sz="900">
                        <a:latin typeface="Calibri"/>
                        <a:ea typeface="Calibri"/>
                        <a:cs typeface="Times New Roman"/>
                      </a:endParaRPr>
                    </a:p>
                  </a:txBody>
                  <a:tcPr marL="55390" marR="553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Input</a:t>
                      </a:r>
                      <a:endParaRPr lang="en-US" sz="900">
                        <a:latin typeface="Calibri"/>
                        <a:ea typeface="Calibri"/>
                        <a:cs typeface="Times New Roman"/>
                      </a:endParaRPr>
                    </a:p>
                  </a:txBody>
                  <a:tcPr marL="55390" marR="553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PE0 (Digital Pin 0)</a:t>
                      </a:r>
                      <a:endParaRPr lang="en-US" sz="900">
                        <a:latin typeface="Calibri"/>
                        <a:ea typeface="Calibri"/>
                        <a:cs typeface="Times New Roman"/>
                      </a:endParaRPr>
                    </a:p>
                  </a:txBody>
                  <a:tcPr marL="55390" marR="553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GPIO_14</a:t>
                      </a:r>
                      <a:endParaRPr lang="en-US" sz="900">
                        <a:latin typeface="Calibri"/>
                        <a:ea typeface="Calibri"/>
                        <a:cs typeface="Times New Roman"/>
                      </a:endParaRPr>
                    </a:p>
                  </a:txBody>
                  <a:tcPr marL="55390" marR="553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639">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Pump_data</a:t>
                      </a:r>
                      <a:endParaRPr lang="en-US" sz="900">
                        <a:latin typeface="Calibri"/>
                        <a:ea typeface="Calibri"/>
                        <a:cs typeface="Times New Roman"/>
                      </a:endParaRPr>
                    </a:p>
                  </a:txBody>
                  <a:tcPr marL="55390" marR="553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CPU</a:t>
                      </a:r>
                      <a:endParaRPr lang="en-US" sz="900">
                        <a:latin typeface="Calibri"/>
                        <a:ea typeface="Calibri"/>
                        <a:cs typeface="Times New Roman"/>
                      </a:endParaRPr>
                    </a:p>
                  </a:txBody>
                  <a:tcPr marL="55390" marR="553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Output</a:t>
                      </a:r>
                      <a:endParaRPr lang="en-US" sz="900">
                        <a:latin typeface="Calibri"/>
                        <a:ea typeface="Calibri"/>
                        <a:cs typeface="Times New Roman"/>
                      </a:endParaRPr>
                    </a:p>
                  </a:txBody>
                  <a:tcPr marL="55390" marR="553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TPU</a:t>
                      </a:r>
                      <a:endParaRPr lang="en-US" sz="900">
                        <a:latin typeface="Calibri"/>
                        <a:ea typeface="Calibri"/>
                        <a:cs typeface="Times New Roman"/>
                      </a:endParaRPr>
                    </a:p>
                  </a:txBody>
                  <a:tcPr marL="55390" marR="553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Input</a:t>
                      </a:r>
                      <a:endParaRPr lang="en-US" sz="900">
                        <a:latin typeface="Calibri"/>
                        <a:ea typeface="Calibri"/>
                        <a:cs typeface="Times New Roman"/>
                      </a:endParaRPr>
                    </a:p>
                  </a:txBody>
                  <a:tcPr marL="55390" marR="553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PH0 (Digital Pin 17)</a:t>
                      </a:r>
                      <a:endParaRPr lang="en-US" sz="900">
                        <a:latin typeface="Calibri"/>
                        <a:ea typeface="Calibri"/>
                        <a:cs typeface="Times New Roman"/>
                      </a:endParaRPr>
                    </a:p>
                  </a:txBody>
                  <a:tcPr marL="55390" marR="553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GPIO_10</a:t>
                      </a:r>
                      <a:endParaRPr lang="en-US" sz="900">
                        <a:latin typeface="Calibri"/>
                        <a:ea typeface="Calibri"/>
                        <a:cs typeface="Times New Roman"/>
                      </a:endParaRPr>
                    </a:p>
                  </a:txBody>
                  <a:tcPr marL="55390" marR="553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3277">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CPU_all_data_received</a:t>
                      </a:r>
                      <a:endParaRPr lang="en-US" sz="900">
                        <a:latin typeface="Calibri"/>
                        <a:ea typeface="Calibri"/>
                        <a:cs typeface="Times New Roman"/>
                      </a:endParaRPr>
                    </a:p>
                  </a:txBody>
                  <a:tcPr marL="55390" marR="553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CPU</a:t>
                      </a:r>
                      <a:endParaRPr lang="en-US" sz="900">
                        <a:latin typeface="Calibri"/>
                        <a:ea typeface="Calibri"/>
                        <a:cs typeface="Times New Roman"/>
                      </a:endParaRPr>
                    </a:p>
                  </a:txBody>
                  <a:tcPr marL="55390" marR="553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Output</a:t>
                      </a:r>
                      <a:endParaRPr lang="en-US" sz="900">
                        <a:latin typeface="Calibri"/>
                        <a:ea typeface="Calibri"/>
                        <a:cs typeface="Times New Roman"/>
                      </a:endParaRPr>
                    </a:p>
                  </a:txBody>
                  <a:tcPr marL="55390" marR="553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TPU</a:t>
                      </a:r>
                      <a:endParaRPr lang="en-US" sz="900">
                        <a:latin typeface="Calibri"/>
                        <a:ea typeface="Calibri"/>
                        <a:cs typeface="Times New Roman"/>
                      </a:endParaRPr>
                    </a:p>
                  </a:txBody>
                  <a:tcPr marL="55390" marR="553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Input</a:t>
                      </a:r>
                      <a:endParaRPr lang="en-US" sz="900">
                        <a:latin typeface="Calibri"/>
                        <a:ea typeface="Calibri"/>
                        <a:cs typeface="Times New Roman"/>
                      </a:endParaRPr>
                    </a:p>
                  </a:txBody>
                  <a:tcPr marL="55390" marR="553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PH1 (Digital Pin 16)</a:t>
                      </a:r>
                      <a:endParaRPr lang="en-US" sz="900">
                        <a:latin typeface="Calibri"/>
                        <a:ea typeface="Calibri"/>
                        <a:cs typeface="Times New Roman"/>
                      </a:endParaRPr>
                    </a:p>
                  </a:txBody>
                  <a:tcPr marL="55390" marR="553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GPIO_13</a:t>
                      </a:r>
                      <a:endParaRPr lang="en-US" sz="900">
                        <a:latin typeface="Calibri"/>
                        <a:ea typeface="Calibri"/>
                        <a:cs typeface="Times New Roman"/>
                      </a:endParaRPr>
                    </a:p>
                  </a:txBody>
                  <a:tcPr marL="55390" marR="553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639">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Sent_data_TPU</a:t>
                      </a:r>
                      <a:endParaRPr lang="en-US" sz="900">
                        <a:latin typeface="Calibri"/>
                        <a:ea typeface="Calibri"/>
                        <a:cs typeface="Times New Roman"/>
                      </a:endParaRPr>
                    </a:p>
                  </a:txBody>
                  <a:tcPr marL="55390" marR="553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TPU</a:t>
                      </a:r>
                      <a:endParaRPr lang="en-US" sz="900">
                        <a:latin typeface="Calibri"/>
                        <a:ea typeface="Calibri"/>
                        <a:cs typeface="Times New Roman"/>
                      </a:endParaRPr>
                    </a:p>
                  </a:txBody>
                  <a:tcPr marL="55390" marR="553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Output</a:t>
                      </a:r>
                      <a:endParaRPr lang="en-US" sz="900">
                        <a:latin typeface="Calibri"/>
                        <a:ea typeface="Calibri"/>
                        <a:cs typeface="Times New Roman"/>
                      </a:endParaRPr>
                    </a:p>
                  </a:txBody>
                  <a:tcPr marL="55390" marR="553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CPU</a:t>
                      </a:r>
                      <a:endParaRPr lang="en-US" sz="900">
                        <a:latin typeface="Calibri"/>
                        <a:ea typeface="Calibri"/>
                        <a:cs typeface="Times New Roman"/>
                      </a:endParaRPr>
                    </a:p>
                  </a:txBody>
                  <a:tcPr marL="55390" marR="553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Input</a:t>
                      </a:r>
                      <a:endParaRPr lang="en-US" sz="900">
                        <a:latin typeface="Calibri"/>
                        <a:ea typeface="Calibri"/>
                        <a:cs typeface="Times New Roman"/>
                      </a:endParaRPr>
                    </a:p>
                  </a:txBody>
                  <a:tcPr marL="55390" marR="553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GPIO_15</a:t>
                      </a:r>
                      <a:endParaRPr lang="en-US" sz="900">
                        <a:latin typeface="Calibri"/>
                        <a:ea typeface="Calibri"/>
                        <a:cs typeface="Times New Roman"/>
                      </a:endParaRPr>
                    </a:p>
                  </a:txBody>
                  <a:tcPr marL="55390" marR="553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PE5 (Digital Pin 3)</a:t>
                      </a:r>
                      <a:endParaRPr lang="en-US" sz="900">
                        <a:latin typeface="Calibri"/>
                        <a:ea typeface="Calibri"/>
                        <a:cs typeface="Times New Roman"/>
                      </a:endParaRPr>
                    </a:p>
                  </a:txBody>
                  <a:tcPr marL="55390" marR="553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639">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Producer_TPU</a:t>
                      </a:r>
                      <a:endParaRPr lang="en-US" sz="900">
                        <a:latin typeface="Calibri"/>
                        <a:ea typeface="Calibri"/>
                        <a:cs typeface="Times New Roman"/>
                      </a:endParaRPr>
                    </a:p>
                  </a:txBody>
                  <a:tcPr marL="55390" marR="553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TPU</a:t>
                      </a:r>
                      <a:endParaRPr lang="en-US" sz="900">
                        <a:latin typeface="Calibri"/>
                        <a:ea typeface="Calibri"/>
                        <a:cs typeface="Times New Roman"/>
                      </a:endParaRPr>
                    </a:p>
                  </a:txBody>
                  <a:tcPr marL="55390" marR="553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Output</a:t>
                      </a:r>
                      <a:endParaRPr lang="en-US" sz="900">
                        <a:latin typeface="Calibri"/>
                        <a:ea typeface="Calibri"/>
                        <a:cs typeface="Times New Roman"/>
                      </a:endParaRPr>
                    </a:p>
                  </a:txBody>
                  <a:tcPr marL="55390" marR="553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CPU</a:t>
                      </a:r>
                      <a:endParaRPr lang="en-US" sz="900">
                        <a:latin typeface="Calibri"/>
                        <a:ea typeface="Calibri"/>
                        <a:cs typeface="Times New Roman"/>
                      </a:endParaRPr>
                    </a:p>
                  </a:txBody>
                  <a:tcPr marL="55390" marR="553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Input</a:t>
                      </a:r>
                      <a:endParaRPr lang="en-US" sz="900">
                        <a:latin typeface="Calibri"/>
                        <a:ea typeface="Calibri"/>
                        <a:cs typeface="Times New Roman"/>
                      </a:endParaRPr>
                    </a:p>
                  </a:txBody>
                  <a:tcPr marL="55390" marR="553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GPIO_11</a:t>
                      </a:r>
                      <a:endParaRPr lang="en-US" sz="900">
                        <a:latin typeface="Calibri"/>
                        <a:ea typeface="Calibri"/>
                        <a:cs typeface="Times New Roman"/>
                      </a:endParaRPr>
                    </a:p>
                  </a:txBody>
                  <a:tcPr marL="55390" marR="553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PE4 (Digital Pin 2)</a:t>
                      </a:r>
                      <a:endParaRPr lang="en-US" sz="900">
                        <a:latin typeface="Calibri"/>
                        <a:ea typeface="Calibri"/>
                        <a:cs typeface="Times New Roman"/>
                      </a:endParaRPr>
                    </a:p>
                  </a:txBody>
                  <a:tcPr marL="55390" marR="553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639">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All_data_sent_TPU</a:t>
                      </a:r>
                      <a:endParaRPr lang="en-US" sz="900">
                        <a:latin typeface="Calibri"/>
                        <a:ea typeface="Calibri"/>
                        <a:cs typeface="Times New Roman"/>
                      </a:endParaRPr>
                    </a:p>
                  </a:txBody>
                  <a:tcPr marL="55390" marR="553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TPU</a:t>
                      </a:r>
                      <a:endParaRPr lang="en-US" sz="900">
                        <a:latin typeface="Calibri"/>
                        <a:ea typeface="Calibri"/>
                        <a:cs typeface="Times New Roman"/>
                      </a:endParaRPr>
                    </a:p>
                  </a:txBody>
                  <a:tcPr marL="55390" marR="553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Output</a:t>
                      </a:r>
                      <a:endParaRPr lang="en-US" sz="900">
                        <a:latin typeface="Calibri"/>
                        <a:ea typeface="Calibri"/>
                        <a:cs typeface="Times New Roman"/>
                      </a:endParaRPr>
                    </a:p>
                  </a:txBody>
                  <a:tcPr marL="55390" marR="553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CPU</a:t>
                      </a:r>
                      <a:endParaRPr lang="en-US" sz="900">
                        <a:latin typeface="Calibri"/>
                        <a:ea typeface="Calibri"/>
                        <a:cs typeface="Times New Roman"/>
                      </a:endParaRPr>
                    </a:p>
                  </a:txBody>
                  <a:tcPr marL="55390" marR="553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Input</a:t>
                      </a:r>
                      <a:endParaRPr lang="en-US" sz="900">
                        <a:latin typeface="Calibri"/>
                        <a:ea typeface="Calibri"/>
                        <a:cs typeface="Times New Roman"/>
                      </a:endParaRPr>
                    </a:p>
                  </a:txBody>
                  <a:tcPr marL="55390" marR="553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GPIO_12</a:t>
                      </a:r>
                      <a:endParaRPr lang="en-US" sz="900">
                        <a:latin typeface="Calibri"/>
                        <a:ea typeface="Calibri"/>
                        <a:cs typeface="Times New Roman"/>
                      </a:endParaRPr>
                    </a:p>
                  </a:txBody>
                  <a:tcPr marL="55390" marR="553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PE3 (Digital Pin 5)</a:t>
                      </a:r>
                      <a:endParaRPr lang="en-US" sz="900">
                        <a:latin typeface="Calibri"/>
                        <a:ea typeface="Calibri"/>
                        <a:cs typeface="Times New Roman"/>
                      </a:endParaRPr>
                    </a:p>
                  </a:txBody>
                  <a:tcPr marL="55390" marR="553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3277">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Data_8_Bit_Bus</a:t>
                      </a:r>
                      <a:endParaRPr lang="en-US" sz="900">
                        <a:latin typeface="Calibri"/>
                        <a:ea typeface="Calibri"/>
                        <a:cs typeface="Times New Roman"/>
                      </a:endParaRPr>
                    </a:p>
                  </a:txBody>
                  <a:tcPr marL="55390" marR="553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TPU</a:t>
                      </a:r>
                      <a:endParaRPr lang="en-US" sz="900">
                        <a:latin typeface="Calibri"/>
                        <a:ea typeface="Calibri"/>
                        <a:cs typeface="Times New Roman"/>
                      </a:endParaRPr>
                    </a:p>
                  </a:txBody>
                  <a:tcPr marL="55390" marR="553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Output</a:t>
                      </a:r>
                      <a:endParaRPr lang="en-US" sz="900">
                        <a:latin typeface="Calibri"/>
                        <a:ea typeface="Calibri"/>
                        <a:cs typeface="Times New Roman"/>
                      </a:endParaRPr>
                    </a:p>
                  </a:txBody>
                  <a:tcPr marL="55390" marR="553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CPU</a:t>
                      </a:r>
                      <a:endParaRPr lang="en-US" sz="900">
                        <a:latin typeface="Calibri"/>
                        <a:ea typeface="Calibri"/>
                        <a:cs typeface="Times New Roman"/>
                      </a:endParaRPr>
                    </a:p>
                  </a:txBody>
                  <a:tcPr marL="55390" marR="553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Input</a:t>
                      </a:r>
                      <a:endParaRPr lang="en-US" sz="900">
                        <a:latin typeface="Calibri"/>
                        <a:ea typeface="Calibri"/>
                        <a:cs typeface="Times New Roman"/>
                      </a:endParaRPr>
                    </a:p>
                  </a:txBody>
                  <a:tcPr marL="55390" marR="553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GPIO_[0108]</a:t>
                      </a:r>
                      <a:endParaRPr lang="en-US" sz="900">
                        <a:latin typeface="Calibri"/>
                        <a:ea typeface="Calibri"/>
                        <a:cs typeface="Times New Roman"/>
                      </a:endParaRPr>
                    </a:p>
                  </a:txBody>
                  <a:tcPr marL="55390" marR="553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PC[0..7] : (Digital Pin 37..30)</a:t>
                      </a:r>
                      <a:endParaRPr lang="en-US" sz="900">
                        <a:latin typeface="Calibri"/>
                        <a:ea typeface="Calibri"/>
                        <a:cs typeface="Times New Roman"/>
                      </a:endParaRPr>
                    </a:p>
                  </a:txBody>
                  <a:tcPr marL="55390" marR="553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3277">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Sensor_CPU</a:t>
                      </a:r>
                      <a:endParaRPr lang="en-US" sz="900">
                        <a:latin typeface="Calibri"/>
                        <a:ea typeface="Calibri"/>
                        <a:cs typeface="Times New Roman"/>
                      </a:endParaRPr>
                    </a:p>
                  </a:txBody>
                  <a:tcPr marL="55390" marR="553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Sensor</a:t>
                      </a:r>
                      <a:endParaRPr lang="en-US" sz="900">
                        <a:latin typeface="Calibri"/>
                        <a:ea typeface="Calibri"/>
                        <a:cs typeface="Times New Roman"/>
                      </a:endParaRPr>
                    </a:p>
                  </a:txBody>
                  <a:tcPr marL="55390" marR="553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Output</a:t>
                      </a:r>
                      <a:endParaRPr lang="en-US" sz="900">
                        <a:latin typeface="Calibri"/>
                        <a:ea typeface="Calibri"/>
                        <a:cs typeface="Times New Roman"/>
                      </a:endParaRPr>
                    </a:p>
                  </a:txBody>
                  <a:tcPr marL="55390" marR="553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CPU</a:t>
                      </a:r>
                      <a:endParaRPr lang="en-US" sz="900">
                        <a:latin typeface="Calibri"/>
                        <a:ea typeface="Calibri"/>
                        <a:cs typeface="Times New Roman"/>
                      </a:endParaRPr>
                    </a:p>
                  </a:txBody>
                  <a:tcPr marL="55390" marR="553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Input</a:t>
                      </a:r>
                      <a:endParaRPr lang="en-US" sz="900">
                        <a:latin typeface="Calibri"/>
                        <a:ea typeface="Calibri"/>
                        <a:cs typeface="Times New Roman"/>
                      </a:endParaRPr>
                    </a:p>
                  </a:txBody>
                  <a:tcPr marL="55390" marR="553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N/A</a:t>
                      </a:r>
                      <a:endParaRPr lang="en-US" sz="900">
                        <a:latin typeface="Calibri"/>
                        <a:ea typeface="Calibri"/>
                        <a:cs typeface="Times New Roman"/>
                      </a:endParaRPr>
                    </a:p>
                  </a:txBody>
                  <a:tcPr marL="55390" marR="553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latin typeface="Calibri"/>
                          <a:ea typeface="Times New Roman"/>
                          <a:cs typeface="Times New Roman"/>
                        </a:rPr>
                        <a:t>PF0 (ADC0) (Analog Pin 0)</a:t>
                      </a:r>
                      <a:endParaRPr lang="en-US" sz="900" dirty="0">
                        <a:latin typeface="Calibri"/>
                        <a:ea typeface="Calibri"/>
                        <a:cs typeface="Times New Roman"/>
                      </a:endParaRPr>
                    </a:p>
                  </a:txBody>
                  <a:tcPr marL="55390" marR="553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3277">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LEDs_out </a:t>
                      </a:r>
                      <a:endParaRPr lang="en-US" sz="900">
                        <a:latin typeface="Calibri"/>
                        <a:ea typeface="Calibri"/>
                        <a:cs typeface="Times New Roman"/>
                      </a:endParaRPr>
                    </a:p>
                  </a:txBody>
                  <a:tcPr marL="55390" marR="553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CPU</a:t>
                      </a:r>
                      <a:endParaRPr lang="en-US" sz="900">
                        <a:latin typeface="Calibri"/>
                        <a:ea typeface="Calibri"/>
                        <a:cs typeface="Times New Roman"/>
                      </a:endParaRPr>
                    </a:p>
                  </a:txBody>
                  <a:tcPr marL="55390" marR="553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latin typeface="Calibri"/>
                          <a:ea typeface="Times New Roman"/>
                          <a:cs typeface="Times New Roman"/>
                        </a:rPr>
                        <a:t>Output</a:t>
                      </a:r>
                      <a:endParaRPr lang="en-US" sz="900" dirty="0">
                        <a:latin typeface="Calibri"/>
                        <a:ea typeface="Calibri"/>
                        <a:cs typeface="Times New Roman"/>
                      </a:endParaRPr>
                    </a:p>
                  </a:txBody>
                  <a:tcPr marL="55390" marR="553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LEDs</a:t>
                      </a:r>
                      <a:endParaRPr lang="en-US" sz="900">
                        <a:latin typeface="Calibri"/>
                        <a:ea typeface="Calibri"/>
                        <a:cs typeface="Times New Roman"/>
                      </a:endParaRPr>
                    </a:p>
                  </a:txBody>
                  <a:tcPr marL="55390" marR="553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Input</a:t>
                      </a:r>
                      <a:endParaRPr lang="en-US" sz="900">
                        <a:latin typeface="Calibri"/>
                        <a:ea typeface="Calibri"/>
                        <a:cs typeface="Times New Roman"/>
                      </a:endParaRPr>
                    </a:p>
                  </a:txBody>
                  <a:tcPr marL="55390" marR="553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solidFill>
                            <a:srgbClr val="000000"/>
                          </a:solidFill>
                          <a:latin typeface="Calibri"/>
                          <a:ea typeface="Times New Roman"/>
                          <a:cs typeface="Times New Roman"/>
                        </a:rPr>
                        <a:t>PA[3..6] : (Digital Pins 25..28)</a:t>
                      </a:r>
                      <a:endParaRPr lang="en-US" sz="900">
                        <a:latin typeface="Calibri"/>
                        <a:ea typeface="Calibri"/>
                        <a:cs typeface="Times New Roman"/>
                      </a:endParaRPr>
                    </a:p>
                  </a:txBody>
                  <a:tcPr marL="55390" marR="553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000000"/>
                          </a:solidFill>
                          <a:latin typeface="Calibri"/>
                          <a:ea typeface="Times New Roman"/>
                          <a:cs typeface="Times New Roman"/>
                        </a:rPr>
                        <a:t>N/A</a:t>
                      </a:r>
                      <a:endParaRPr lang="en-US" sz="900" dirty="0">
                        <a:latin typeface="Calibri"/>
                        <a:ea typeface="Calibri"/>
                        <a:cs typeface="Times New Roman"/>
                      </a:endParaRPr>
                    </a:p>
                  </a:txBody>
                  <a:tcPr marL="55390" marR="5539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 name="Picture 2" descr="http://profile.ak.fbcdn.net/hprofile-ak-prn1/41781_145489972139872_2489_n.jpg"/>
          <p:cNvPicPr>
            <a:picLocks noChangeAspect="1" noChangeArrowheads="1"/>
          </p:cNvPicPr>
          <p:nvPr/>
        </p:nvPicPr>
        <p:blipFill>
          <a:blip r:embed="rId2" cstate="print"/>
          <a:srcRect/>
          <a:stretch>
            <a:fillRect/>
          </a:stretch>
        </p:blipFill>
        <p:spPr bwMode="auto">
          <a:xfrm>
            <a:off x="8077200" y="0"/>
            <a:ext cx="1066800" cy="1066800"/>
          </a:xfrm>
          <a:prstGeom prst="rect">
            <a:avLst/>
          </a:prstGeom>
          <a:noFill/>
        </p:spPr>
      </p:pic>
      <p:pic>
        <p:nvPicPr>
          <p:cNvPr id="6" name="Picture 4" descr="http://www.famu.edu/wfe/UserFiles/Image/famu-logo.jpg"/>
          <p:cNvPicPr>
            <a:picLocks noChangeAspect="1" noChangeArrowheads="1"/>
          </p:cNvPicPr>
          <p:nvPr/>
        </p:nvPicPr>
        <p:blipFill>
          <a:blip r:embed="rId3" cstate="print"/>
          <a:srcRect/>
          <a:stretch>
            <a:fillRect/>
          </a:stretch>
        </p:blipFill>
        <p:spPr bwMode="auto">
          <a:xfrm>
            <a:off x="0" y="5791200"/>
            <a:ext cx="1066800" cy="1066800"/>
          </a:xfrm>
          <a:prstGeom prst="rect">
            <a:avLst/>
          </a:prstGeom>
          <a:noFill/>
        </p:spPr>
      </p:pic>
      <p:pic>
        <p:nvPicPr>
          <p:cNvPr id="7" name="Picture 6" descr="http://upload.wikimedia.org/wikipedia/en/thumb/e/e5/FSU_seal.svg/220px-FSU_seal.svg.png"/>
          <p:cNvPicPr>
            <a:picLocks noChangeAspect="1" noChangeArrowheads="1"/>
          </p:cNvPicPr>
          <p:nvPr/>
        </p:nvPicPr>
        <p:blipFill>
          <a:blip r:embed="rId4" cstate="print"/>
          <a:srcRect/>
          <a:stretch>
            <a:fillRect/>
          </a:stretch>
        </p:blipFill>
        <p:spPr bwMode="auto">
          <a:xfrm>
            <a:off x="8077200" y="5791199"/>
            <a:ext cx="1066800" cy="1066801"/>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www.famu.edu/wfe/UserFiles/Image/famu-logo.jpg"/>
          <p:cNvPicPr>
            <a:picLocks noChangeAspect="1" noChangeArrowheads="1"/>
          </p:cNvPicPr>
          <p:nvPr/>
        </p:nvPicPr>
        <p:blipFill>
          <a:blip r:embed="rId2" cstate="print"/>
          <a:srcRect/>
          <a:stretch>
            <a:fillRect/>
          </a:stretch>
        </p:blipFill>
        <p:spPr bwMode="auto">
          <a:xfrm>
            <a:off x="0" y="5791200"/>
            <a:ext cx="1066800" cy="1066800"/>
          </a:xfrm>
          <a:prstGeom prst="rect">
            <a:avLst/>
          </a:prstGeom>
          <a:noFill/>
        </p:spPr>
      </p:pic>
      <p:sp>
        <p:nvSpPr>
          <p:cNvPr id="2" name="Title 1"/>
          <p:cNvSpPr>
            <a:spLocks noGrp="1"/>
          </p:cNvSpPr>
          <p:nvPr>
            <p:ph type="title"/>
          </p:nvPr>
        </p:nvSpPr>
        <p:spPr/>
        <p:txBody>
          <a:bodyPr>
            <a:normAutofit fontScale="90000"/>
          </a:bodyPr>
          <a:lstStyle/>
          <a:p>
            <a:r>
              <a:rPr lang="en-US" b="1" dirty="0" smtClean="0"/>
              <a:t>Producer/Consumer Communication Protocol </a:t>
            </a:r>
            <a:endParaRPr lang="en-US" b="1" dirty="0"/>
          </a:p>
        </p:txBody>
      </p:sp>
      <p:sp>
        <p:nvSpPr>
          <p:cNvPr id="19457" name="Rectangle 1"/>
          <p:cNvSpPr>
            <a:spLocks noChangeArrowheads="1"/>
          </p:cNvSpPr>
          <p:nvPr/>
        </p:nvSpPr>
        <p:spPr bwMode="auto">
          <a:xfrm>
            <a:off x="533400" y="1371600"/>
            <a:ext cx="8229600" cy="49244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When the TPU has seen an event and has recorded the time, the TPU will send a signal to the CPU to signify that the TPU has data ready to be sent.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sz="16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Producer_TPU</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”1”</a:t>
            </a:r>
          </a:p>
          <a:p>
            <a:pPr marL="800100" marR="0" lvl="1" indent="-342900" algn="l" defTabSz="914400" rtl="0" eaLnBrk="0" fontAlgn="base" latinLnBrk="0" hangingPunct="0">
              <a:lnSpc>
                <a:spcPct val="100000"/>
              </a:lnSpc>
              <a:spcBef>
                <a:spcPct val="0"/>
              </a:spcBef>
              <a:spcAft>
                <a:spcPct val="0"/>
              </a:spcAft>
              <a:buClrTx/>
              <a:buSzTx/>
              <a:buFont typeface="+mj-lt"/>
              <a:buAutoNum type="arabicPeriod"/>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Once the CPU has recognized that the TPU has data, the CPU will then send a signal to the TPU signifying that it is making preparations to receive the first 8 bits of data.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sz="16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Consumer_CPU</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“1”</a:t>
            </a:r>
          </a:p>
          <a:p>
            <a:pPr marL="800100" marR="0" lvl="1" indent="-342900" algn="l" defTabSz="914400" rtl="0" eaLnBrk="0" fontAlgn="base" latinLnBrk="0" hangingPunct="0">
              <a:lnSpc>
                <a:spcPct val="100000"/>
              </a:lnSpc>
              <a:spcBef>
                <a:spcPct val="0"/>
              </a:spcBef>
              <a:spcAft>
                <a:spcPct val="0"/>
              </a:spcAft>
              <a:buClrTx/>
              <a:buSzTx/>
              <a:buFont typeface="+mj-lt"/>
              <a:buAutoNum type="arabicPeriod"/>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As soon as the CPU is absolutely ready for a set of 8 bits of data it will send a signal to the TPU, giving it the permission to send its first set 8 bits (or 1 byte) of data.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sz="16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Pump_data_CPU</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“1”</a:t>
            </a:r>
          </a:p>
          <a:p>
            <a:pPr marL="800100" marR="0" lvl="1" indent="-342900" algn="l" defTabSz="914400" rtl="0" eaLnBrk="0" fontAlgn="base" latinLnBrk="0" hangingPunct="0">
              <a:lnSpc>
                <a:spcPct val="100000"/>
              </a:lnSpc>
              <a:spcBef>
                <a:spcPct val="0"/>
              </a:spcBef>
              <a:spcAft>
                <a:spcPct val="0"/>
              </a:spcAft>
              <a:buClrTx/>
              <a:buSzTx/>
              <a:tabLst/>
            </a:pPr>
            <a:endParaRPr lang="en-US" sz="1600" dirty="0" smtClean="0">
              <a:latin typeface="Arial" pitchFamily="34" charset="0"/>
              <a:cs typeface="Arial" pitchFamily="34" charset="0"/>
            </a:endParaRPr>
          </a:p>
          <a:p>
            <a:pPr marL="342900" indent="-342900" eaLnBrk="0" fontAlgn="base" hangingPunct="0">
              <a:spcBef>
                <a:spcPct val="0"/>
              </a:spcBef>
              <a:spcAft>
                <a:spcPct val="0"/>
              </a:spcAft>
              <a:buFont typeface="+mj-lt"/>
              <a:buAutoNum type="arabicPeriod"/>
            </a:pPr>
            <a:r>
              <a:rPr lang="en-US" dirty="0" smtClean="0"/>
              <a:t>Once </a:t>
            </a:r>
            <a:r>
              <a:rPr lang="en-US" dirty="0"/>
              <a:t>the TPU has sent a byte (8 bits) of data it will send a signal signifying it. </a:t>
            </a:r>
            <a:endParaRPr lang="en-US" sz="1600" dirty="0"/>
          </a:p>
          <a:p>
            <a:pPr marL="800100" lvl="1" indent="-342900">
              <a:buFont typeface="+mj-lt"/>
              <a:buAutoNum type="arabicPeriod"/>
            </a:pPr>
            <a:r>
              <a:rPr lang="en-US" dirty="0" err="1"/>
              <a:t>Sent_data_TPU</a:t>
            </a:r>
            <a:r>
              <a:rPr lang="en-US" dirty="0"/>
              <a:t> = “1</a:t>
            </a:r>
            <a:r>
              <a:rPr lang="en-US" dirty="0" smtClean="0"/>
              <a:t>”</a:t>
            </a:r>
          </a:p>
          <a:p>
            <a:pPr marL="800100" lvl="1" indent="-342900"/>
            <a:endParaRPr lang="en-US" sz="1600" dirty="0"/>
          </a:p>
          <a:p>
            <a:pPr marL="342900" lvl="0" indent="-342900">
              <a:buFont typeface="+mj-lt"/>
              <a:buAutoNum type="arabicPeriod"/>
            </a:pPr>
            <a:r>
              <a:rPr lang="en-US" dirty="0"/>
              <a:t>Upon receiving this set of data, the CPU then proceeds to store it in its memory and then prepares for next byte of data to be sent. </a:t>
            </a:r>
            <a:endParaRPr lang="en-US" sz="1600" dirty="0"/>
          </a:p>
          <a:p>
            <a:pPr marL="800100" lvl="1" indent="-342900">
              <a:buFont typeface="+mj-lt"/>
              <a:buAutoNum type="arabicPeriod"/>
            </a:pPr>
            <a:r>
              <a:rPr lang="en-US" dirty="0" err="1"/>
              <a:t>Pump_data_CPU</a:t>
            </a:r>
            <a:r>
              <a:rPr lang="en-US" dirty="0"/>
              <a:t> = “0”</a:t>
            </a:r>
            <a:endParaRPr lang="en-US" sz="1600" dirty="0"/>
          </a:p>
          <a:p>
            <a:pPr marL="800100" marR="0" lvl="1" indent="-342900" algn="l" defTabSz="914400" rtl="0" eaLnBrk="0" fontAlgn="base" latinLnBrk="0" hangingPunct="0">
              <a:lnSpc>
                <a:spcPct val="100000"/>
              </a:lnSpc>
              <a:spcBef>
                <a:spcPct val="0"/>
              </a:spcBef>
              <a:spcAft>
                <a:spcPct val="0"/>
              </a:spcAft>
              <a:buClrTx/>
              <a:buSzTx/>
              <a:buFont typeface="+mj-lt"/>
              <a:buAutoNum type="arabicPeriod"/>
              <a:tabLst/>
            </a:pPr>
            <a:endPar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p:txBody>
      </p:sp>
      <p:pic>
        <p:nvPicPr>
          <p:cNvPr id="4" name="Picture 2" descr="http://profile.ak.fbcdn.net/hprofile-ak-prn1/41781_145489972139872_2489_n.jpg"/>
          <p:cNvPicPr>
            <a:picLocks noChangeAspect="1" noChangeArrowheads="1"/>
          </p:cNvPicPr>
          <p:nvPr/>
        </p:nvPicPr>
        <p:blipFill>
          <a:blip r:embed="rId3" cstate="print"/>
          <a:srcRect/>
          <a:stretch>
            <a:fillRect/>
          </a:stretch>
        </p:blipFill>
        <p:spPr bwMode="auto">
          <a:xfrm>
            <a:off x="8077200" y="0"/>
            <a:ext cx="1066800" cy="1066800"/>
          </a:xfrm>
          <a:prstGeom prst="rect">
            <a:avLst/>
          </a:prstGeom>
          <a:noFill/>
        </p:spPr>
      </p:pic>
      <p:pic>
        <p:nvPicPr>
          <p:cNvPr id="6" name="Picture 6" descr="http://upload.wikimedia.org/wikipedia/en/thumb/e/e5/FSU_seal.svg/220px-FSU_seal.svg.png"/>
          <p:cNvPicPr>
            <a:picLocks noChangeAspect="1" noChangeArrowheads="1"/>
          </p:cNvPicPr>
          <p:nvPr/>
        </p:nvPicPr>
        <p:blipFill>
          <a:blip r:embed="rId4" cstate="print"/>
          <a:srcRect/>
          <a:stretch>
            <a:fillRect/>
          </a:stretch>
        </p:blipFill>
        <p:spPr bwMode="auto">
          <a:xfrm>
            <a:off x="8077200" y="5791199"/>
            <a:ext cx="1066800" cy="1066801"/>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Communication (Part 2)</a:t>
            </a:r>
            <a:endParaRPr lang="en-US" b="1" dirty="0"/>
          </a:p>
        </p:txBody>
      </p:sp>
      <p:sp>
        <p:nvSpPr>
          <p:cNvPr id="20481" name="Rectangle 1"/>
          <p:cNvSpPr>
            <a:spLocks noChangeArrowheads="1"/>
          </p:cNvSpPr>
          <p:nvPr/>
        </p:nvSpPr>
        <p:spPr bwMode="auto">
          <a:xfrm>
            <a:off x="732097" y="1164092"/>
            <a:ext cx="8382000" cy="57246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l" defTabSz="914400" rtl="0" eaLnBrk="1" fontAlgn="base" latinLnBrk="0" hangingPunct="1">
              <a:lnSpc>
                <a:spcPct val="100000"/>
              </a:lnSpc>
              <a:spcBef>
                <a:spcPct val="0"/>
              </a:spcBef>
              <a:spcAft>
                <a:spcPct val="0"/>
              </a:spcAft>
              <a:buClrTx/>
              <a:buSzTx/>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6. Once </a:t>
            </a:r>
            <a:r>
              <a:rPr kumimoji="0" lang="en-US" sz="16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pump_data_CPU</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has gone to a low value, then so will </a:t>
            </a:r>
            <a:r>
              <a:rPr kumimoji="0" lang="en-US" sz="16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sent_data_TPU</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This is when the TPU will make preparations to send the next byte of data to the CPU.</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sz="16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Sent_data_TPU</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“0”</a:t>
            </a:r>
          </a:p>
          <a:p>
            <a:pPr marL="228600" indent="-228600" eaLnBrk="0" fontAlgn="base" hangingPunct="0">
              <a:spcBef>
                <a:spcPct val="0"/>
              </a:spcBef>
              <a:spcAft>
                <a:spcPct val="0"/>
              </a:spcAft>
            </a:pPr>
            <a:endParaRPr lang="en-US" sz="1600" dirty="0" smtClean="0">
              <a:latin typeface="Calibri" pitchFamily="34" charset="0"/>
              <a:ea typeface="Calibri" pitchFamily="34" charset="0"/>
              <a:cs typeface="Times New Roman" pitchFamily="18" charset="0"/>
            </a:endParaRPr>
          </a:p>
          <a:p>
            <a:pPr marL="228600" indent="-228600" eaLnBrk="0" fontAlgn="base" hangingPunct="0">
              <a:spcBef>
                <a:spcPct val="0"/>
              </a:spcBef>
              <a:spcAft>
                <a:spcPct val="0"/>
              </a:spcAf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7.</a:t>
            </a:r>
            <a:r>
              <a:rPr kumimoji="0" lang="en-US" sz="16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Steps 3 through 6 will be repeated until all 40 bits (or 5 bytes) have been sent in increments of 8 bit sets.</a:t>
            </a:r>
          </a:p>
          <a:p>
            <a:pPr marL="342900" marR="0" lvl="0" indent="-342900" algn="l" defTabSz="914400" rtl="0" eaLnBrk="0" fontAlgn="base" latinLnBrk="0" hangingPunct="0">
              <a:lnSpc>
                <a:spcPct val="100000"/>
              </a:lnSpc>
              <a:spcBef>
                <a:spcPct val="0"/>
              </a:spcBef>
              <a:spcAft>
                <a:spcPct val="0"/>
              </a:spcAft>
              <a:buClrTx/>
              <a:buSzTx/>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8. Once all the bits have been sent the TPU will signify that all the bits have been sent.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sz="16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All_data_sent_TPU</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“1”</a:t>
            </a:r>
          </a:p>
          <a:p>
            <a:pPr marL="800100" marR="0" lvl="1" indent="-342900" algn="l" defTabSz="914400" rtl="0" eaLnBrk="0" fontAlgn="base" latinLnBrk="0" hangingPunct="0">
              <a:lnSpc>
                <a:spcPct val="100000"/>
              </a:lnSpc>
              <a:spcBef>
                <a:spcPct val="0"/>
              </a:spcBef>
              <a:spcAft>
                <a:spcPct val="0"/>
              </a:spcAft>
              <a:buClrTx/>
              <a:buSzTx/>
              <a:buFont typeface="+mj-lt"/>
              <a:buAutoNum type="arabicPeriod"/>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9. Once all the bits have been received by the CPU it will send a signal to the TPU indicating that all the bits have been received.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sz="16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All_data_received_CPU</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“1”</a:t>
            </a:r>
          </a:p>
          <a:p>
            <a:pPr marL="228600" marR="0" lvl="0" indent="-228600" algn="l" defTabSz="914400" rtl="0" eaLnBrk="0" fontAlgn="base" latinLnBrk="0" hangingPunct="0">
              <a:lnSpc>
                <a:spcPct val="100000"/>
              </a:lnSpc>
              <a:spcBef>
                <a:spcPct val="0"/>
              </a:spcBef>
              <a:spcAft>
                <a:spcPct val="0"/>
              </a:spcAft>
              <a:buClrTx/>
              <a:buSzTx/>
              <a:tabLst/>
            </a:pPr>
            <a:endParaRPr lang="en-US" sz="1600" dirty="0">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10.</a:t>
            </a:r>
            <a:r>
              <a:rPr kumimoji="0" lang="en-US" sz="1600" b="0" i="0" u="none" strike="noStrike" cap="none" normalizeH="0" dirty="0" smtClean="0">
                <a:ln>
                  <a:noFill/>
                </a:ln>
                <a:solidFill>
                  <a:schemeClr val="tx1"/>
                </a:solidFill>
                <a:effectLst/>
                <a:latin typeface="Arial" pitchFamily="34" charset="0"/>
                <a:ea typeface="Calibri" pitchFamily="34" charset="0"/>
                <a:cs typeface="Arial" pitchFamily="34" charset="0"/>
              </a:rPr>
              <a:t> </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Once both of the signals, </a:t>
            </a:r>
            <a:r>
              <a:rPr kumimoji="0" lang="en-US" sz="16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All_data_received_CPU</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and </a:t>
            </a:r>
            <a:r>
              <a:rPr kumimoji="0" lang="en-US" sz="16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All_data_sent_TPU</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have high values, both processors will reset themselves and prepare for the time data for the next cosmic particle event.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US" sz="16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Consumer_CPU</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“0”</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US" sz="16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Producer_TPU</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“0”</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US" sz="16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Pump_data_CPU</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“0”</a:t>
            </a:r>
            <a:endPar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685800" lvl="1" indent="-228600" eaLnBrk="0" fontAlgn="base" hangingPunct="0">
              <a:spcBef>
                <a:spcPct val="0"/>
              </a:spcBef>
              <a:spcAft>
                <a:spcPct val="0"/>
              </a:spcAft>
              <a:buFont typeface="+mj-lt"/>
              <a:buAutoNum type="arabicPeriod"/>
            </a:pPr>
            <a:r>
              <a:rPr kumimoji="0" lang="en-US" sz="16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Sent_data_TPU</a:t>
            </a: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 “0”</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r>
            <a:b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b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r>
            <a:b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b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2" descr="http://profile.ak.fbcdn.net/hprofile-ak-prn1/41781_145489972139872_2489_n.jpg"/>
          <p:cNvPicPr>
            <a:picLocks noChangeAspect="1" noChangeArrowheads="1"/>
          </p:cNvPicPr>
          <p:nvPr/>
        </p:nvPicPr>
        <p:blipFill>
          <a:blip r:embed="rId2" cstate="print"/>
          <a:srcRect/>
          <a:stretch>
            <a:fillRect/>
          </a:stretch>
        </p:blipFill>
        <p:spPr bwMode="auto">
          <a:xfrm>
            <a:off x="8077200" y="0"/>
            <a:ext cx="1066800" cy="1066800"/>
          </a:xfrm>
          <a:prstGeom prst="rect">
            <a:avLst/>
          </a:prstGeom>
          <a:noFill/>
        </p:spPr>
      </p:pic>
      <p:pic>
        <p:nvPicPr>
          <p:cNvPr id="5" name="Picture 4" descr="http://www.famu.edu/wfe/UserFiles/Image/famu-logo.jpg"/>
          <p:cNvPicPr>
            <a:picLocks noChangeAspect="1" noChangeArrowheads="1"/>
          </p:cNvPicPr>
          <p:nvPr/>
        </p:nvPicPr>
        <p:blipFill>
          <a:blip r:embed="rId3" cstate="print"/>
          <a:srcRect/>
          <a:stretch>
            <a:fillRect/>
          </a:stretch>
        </p:blipFill>
        <p:spPr bwMode="auto">
          <a:xfrm>
            <a:off x="0" y="5791200"/>
            <a:ext cx="1066800" cy="1066800"/>
          </a:xfrm>
          <a:prstGeom prst="rect">
            <a:avLst/>
          </a:prstGeom>
          <a:noFill/>
        </p:spPr>
      </p:pic>
      <p:pic>
        <p:nvPicPr>
          <p:cNvPr id="6" name="Picture 6" descr="http://upload.wikimedia.org/wikipedia/en/thumb/e/e5/FSU_seal.svg/220px-FSU_seal.svg.png"/>
          <p:cNvPicPr>
            <a:picLocks noChangeAspect="1" noChangeArrowheads="1"/>
          </p:cNvPicPr>
          <p:nvPr/>
        </p:nvPicPr>
        <p:blipFill>
          <a:blip r:embed="rId4" cstate="print"/>
          <a:srcRect/>
          <a:stretch>
            <a:fillRect/>
          </a:stretch>
        </p:blipFill>
        <p:spPr bwMode="auto">
          <a:xfrm>
            <a:off x="8077200" y="5791199"/>
            <a:ext cx="1066800" cy="1066801"/>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4000" cy="6858000"/>
            <a:chOff x="0" y="0"/>
            <a:chExt cx="9144000" cy="6858000"/>
          </a:xfrm>
        </p:grpSpPr>
        <p:pic>
          <p:nvPicPr>
            <p:cNvPr id="5" name="Picture 2" descr="http://profile.ak.fbcdn.net/hprofile-ak-prn1/41781_145489972139872_2489_n.jpg"/>
            <p:cNvPicPr>
              <a:picLocks noChangeAspect="1" noChangeArrowheads="1"/>
            </p:cNvPicPr>
            <p:nvPr/>
          </p:nvPicPr>
          <p:blipFill>
            <a:blip r:embed="rId2" cstate="print"/>
            <a:srcRect/>
            <a:stretch>
              <a:fillRect/>
            </a:stretch>
          </p:blipFill>
          <p:spPr bwMode="auto">
            <a:xfrm>
              <a:off x="8077200" y="0"/>
              <a:ext cx="1066800" cy="1066800"/>
            </a:xfrm>
            <a:prstGeom prst="rect">
              <a:avLst/>
            </a:prstGeom>
            <a:noFill/>
          </p:spPr>
        </p:pic>
        <p:grpSp>
          <p:nvGrpSpPr>
            <p:cNvPr id="6" name="Group 8"/>
            <p:cNvGrpSpPr/>
            <p:nvPr/>
          </p:nvGrpSpPr>
          <p:grpSpPr>
            <a:xfrm>
              <a:off x="0" y="5791199"/>
              <a:ext cx="9144000" cy="1066801"/>
              <a:chOff x="0" y="5791199"/>
              <a:chExt cx="9144000" cy="1066801"/>
            </a:xfrm>
          </p:grpSpPr>
          <p:pic>
            <p:nvPicPr>
              <p:cNvPr id="7" name="Picture 4" descr="http://www.famu.edu/wfe/UserFiles/Image/famu-logo.jpg"/>
              <p:cNvPicPr>
                <a:picLocks noChangeAspect="1" noChangeArrowheads="1"/>
              </p:cNvPicPr>
              <p:nvPr/>
            </p:nvPicPr>
            <p:blipFill>
              <a:blip r:embed="rId3" cstate="print"/>
              <a:srcRect/>
              <a:stretch>
                <a:fillRect/>
              </a:stretch>
            </p:blipFill>
            <p:spPr bwMode="auto">
              <a:xfrm>
                <a:off x="0" y="5791200"/>
                <a:ext cx="1066800" cy="1066800"/>
              </a:xfrm>
              <a:prstGeom prst="rect">
                <a:avLst/>
              </a:prstGeom>
              <a:noFill/>
            </p:spPr>
          </p:pic>
          <p:pic>
            <p:nvPicPr>
              <p:cNvPr id="8" name="Picture 6" descr="http://upload.wikimedia.org/wikipedia/en/thumb/e/e5/FSU_seal.svg/220px-FSU_seal.svg.png"/>
              <p:cNvPicPr>
                <a:picLocks noChangeAspect="1" noChangeArrowheads="1"/>
              </p:cNvPicPr>
              <p:nvPr/>
            </p:nvPicPr>
            <p:blipFill>
              <a:blip r:embed="rId4" cstate="print"/>
              <a:srcRect/>
              <a:stretch>
                <a:fillRect/>
              </a:stretch>
            </p:blipFill>
            <p:spPr bwMode="auto">
              <a:xfrm>
                <a:off x="8077200" y="5791199"/>
                <a:ext cx="1066800" cy="1066801"/>
              </a:xfrm>
              <a:prstGeom prst="rect">
                <a:avLst/>
              </a:prstGeom>
              <a:noFill/>
            </p:spPr>
          </p:pic>
        </p:grpSp>
      </p:grpSp>
      <p:sp>
        <p:nvSpPr>
          <p:cNvPr id="2" name="Title 1"/>
          <p:cNvSpPr>
            <a:spLocks noGrp="1"/>
          </p:cNvSpPr>
          <p:nvPr>
            <p:ph type="ctrTitle"/>
          </p:nvPr>
        </p:nvSpPr>
        <p:spPr>
          <a:xfrm>
            <a:off x="304800" y="990600"/>
            <a:ext cx="8458200" cy="1470025"/>
          </a:xfrm>
        </p:spPr>
        <p:txBody>
          <a:bodyPr/>
          <a:lstStyle/>
          <a:p>
            <a:pPr algn="ctr"/>
            <a:r>
              <a:rPr lang="en-US" b="1" dirty="0"/>
              <a:t>Cosmic Cube</a:t>
            </a:r>
            <a:endParaRPr lang="en-US" dirty="0"/>
          </a:p>
        </p:txBody>
      </p:sp>
      <p:sp>
        <p:nvSpPr>
          <p:cNvPr id="3" name="Subtitle 2"/>
          <p:cNvSpPr>
            <a:spLocks noGrp="1"/>
          </p:cNvSpPr>
          <p:nvPr>
            <p:ph type="subTitle" idx="1"/>
          </p:nvPr>
        </p:nvSpPr>
        <p:spPr>
          <a:xfrm>
            <a:off x="1905000" y="3048000"/>
            <a:ext cx="5334000" cy="1752600"/>
          </a:xfrm>
        </p:spPr>
        <p:txBody>
          <a:bodyPr>
            <a:normAutofit/>
          </a:bodyPr>
          <a:lstStyle/>
          <a:p>
            <a:r>
              <a:rPr lang="en-US" dirty="0" smtClean="0"/>
              <a:t>Lead ME: Cole Gray</a:t>
            </a:r>
          </a:p>
          <a:p>
            <a:endParaRPr lang="en-US" dirty="0"/>
          </a:p>
        </p:txBody>
      </p:sp>
    </p:spTree>
    <p:extLst>
      <p:ext uri="{BB962C8B-B14F-4D97-AF65-F5344CB8AC3E}">
        <p14:creationId xmlns:p14="http://schemas.microsoft.com/office/powerpoint/2010/main" val="3529090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Status</a:t>
            </a:r>
            <a:endParaRPr lang="en-US" dirty="0"/>
          </a:p>
        </p:txBody>
      </p:sp>
      <p:sp>
        <p:nvSpPr>
          <p:cNvPr id="3" name="Content Placeholder 2"/>
          <p:cNvSpPr>
            <a:spLocks noGrp="1"/>
          </p:cNvSpPr>
          <p:nvPr>
            <p:ph idx="1"/>
          </p:nvPr>
        </p:nvSpPr>
        <p:spPr/>
        <p:txBody>
          <a:bodyPr/>
          <a:lstStyle/>
          <a:p>
            <a:pPr lvl="1"/>
            <a:r>
              <a:rPr lang="en-US" dirty="0" err="1" smtClean="0"/>
              <a:t>Arduino</a:t>
            </a:r>
            <a:r>
              <a:rPr lang="en-US" dirty="0" smtClean="0"/>
              <a:t>, Wi-Fi, De0 Nano, GPS, and polycarbonate have all been ordered</a:t>
            </a:r>
          </a:p>
          <a:p>
            <a:pPr lvl="1"/>
            <a:r>
              <a:rPr lang="en-US" dirty="0" smtClean="0"/>
              <a:t>Programming has been started for the </a:t>
            </a:r>
            <a:r>
              <a:rPr lang="en-US" dirty="0" err="1" smtClean="0"/>
              <a:t>Arduino</a:t>
            </a:r>
            <a:r>
              <a:rPr lang="en-US" dirty="0" smtClean="0"/>
              <a:t> as well as the Wi-Fi and GPS systems</a:t>
            </a:r>
          </a:p>
          <a:p>
            <a:pPr lvl="1"/>
            <a:r>
              <a:rPr lang="en-US" dirty="0" smtClean="0"/>
              <a:t>The scintillator and photo detector have been prepared and </a:t>
            </a:r>
            <a:r>
              <a:rPr lang="en-US" dirty="0" smtClean="0"/>
              <a:t>tests will shortly begin after optical grease arrives</a:t>
            </a:r>
            <a:endParaRPr lang="en-US" dirty="0" smtClean="0"/>
          </a:p>
          <a:p>
            <a:pPr lvl="1"/>
            <a:endParaRPr lang="en-US" dirty="0"/>
          </a:p>
        </p:txBody>
      </p:sp>
      <p:pic>
        <p:nvPicPr>
          <p:cNvPr id="4" name="Picture 2" descr="http://profile.ak.fbcdn.net/hprofile-ak-prn1/41781_145489972139872_2489_n.jpg"/>
          <p:cNvPicPr>
            <a:picLocks noChangeAspect="1" noChangeArrowheads="1"/>
          </p:cNvPicPr>
          <p:nvPr/>
        </p:nvPicPr>
        <p:blipFill>
          <a:blip r:embed="rId2" cstate="print"/>
          <a:srcRect/>
          <a:stretch>
            <a:fillRect/>
          </a:stretch>
        </p:blipFill>
        <p:spPr bwMode="auto">
          <a:xfrm>
            <a:off x="8077200" y="0"/>
            <a:ext cx="1066800" cy="1066800"/>
          </a:xfrm>
          <a:prstGeom prst="rect">
            <a:avLst/>
          </a:prstGeom>
          <a:noFill/>
        </p:spPr>
      </p:pic>
      <p:pic>
        <p:nvPicPr>
          <p:cNvPr id="5" name="Picture 4" descr="http://www.famu.edu/wfe/UserFiles/Image/famu-logo.jpg"/>
          <p:cNvPicPr>
            <a:picLocks noChangeAspect="1" noChangeArrowheads="1"/>
          </p:cNvPicPr>
          <p:nvPr/>
        </p:nvPicPr>
        <p:blipFill>
          <a:blip r:embed="rId3" cstate="print"/>
          <a:srcRect/>
          <a:stretch>
            <a:fillRect/>
          </a:stretch>
        </p:blipFill>
        <p:spPr bwMode="auto">
          <a:xfrm>
            <a:off x="0" y="5791200"/>
            <a:ext cx="1066800" cy="1066800"/>
          </a:xfrm>
          <a:prstGeom prst="rect">
            <a:avLst/>
          </a:prstGeom>
          <a:noFill/>
        </p:spPr>
      </p:pic>
      <p:pic>
        <p:nvPicPr>
          <p:cNvPr id="6" name="Picture 6" descr="http://upload.wikimedia.org/wikipedia/en/thumb/e/e5/FSU_seal.svg/220px-FSU_seal.svg.png"/>
          <p:cNvPicPr>
            <a:picLocks noChangeAspect="1" noChangeArrowheads="1"/>
          </p:cNvPicPr>
          <p:nvPr/>
        </p:nvPicPr>
        <p:blipFill>
          <a:blip r:embed="rId4" cstate="print"/>
          <a:srcRect/>
          <a:stretch>
            <a:fillRect/>
          </a:stretch>
        </p:blipFill>
        <p:spPr bwMode="auto">
          <a:xfrm>
            <a:off x="8077200" y="5791199"/>
            <a:ext cx="1066800" cy="1066801"/>
          </a:xfrm>
          <a:prstGeom prst="rect">
            <a:avLst/>
          </a:prstGeom>
          <a:noFill/>
        </p:spPr>
      </p:pic>
    </p:spTree>
    <p:extLst>
      <p:ext uri="{BB962C8B-B14F-4D97-AF65-F5344CB8AC3E}">
        <p14:creationId xmlns:p14="http://schemas.microsoft.com/office/powerpoint/2010/main" val="24700860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Sub-Cube </a:t>
            </a:r>
            <a:r>
              <a:rPr lang="en-US" b="1" dirty="0" smtClean="0"/>
              <a:t>Structure</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219200"/>
            <a:ext cx="6802762"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181600" y="4470339"/>
            <a:ext cx="2743200" cy="369332"/>
          </a:xfrm>
          <a:prstGeom prst="rect">
            <a:avLst/>
          </a:prstGeom>
          <a:noFill/>
        </p:spPr>
        <p:txBody>
          <a:bodyPr wrap="square" rtlCol="0">
            <a:spAutoFit/>
          </a:bodyPr>
          <a:lstStyle/>
          <a:p>
            <a:r>
              <a:rPr lang="en-US" dirty="0" smtClean="0"/>
              <a:t>The Single Unit Sub-Cube</a:t>
            </a:r>
            <a:endParaRPr lang="en-US" dirty="0"/>
          </a:p>
        </p:txBody>
      </p:sp>
      <p:pic>
        <p:nvPicPr>
          <p:cNvPr id="6" name="Picture 2" descr="http://profile.ak.fbcdn.net/hprofile-ak-prn1/41781_145489972139872_2489_n.jpg"/>
          <p:cNvPicPr>
            <a:picLocks noChangeAspect="1" noChangeArrowheads="1"/>
          </p:cNvPicPr>
          <p:nvPr/>
        </p:nvPicPr>
        <p:blipFill>
          <a:blip r:embed="rId3" cstate="print"/>
          <a:srcRect/>
          <a:stretch>
            <a:fillRect/>
          </a:stretch>
        </p:blipFill>
        <p:spPr bwMode="auto">
          <a:xfrm>
            <a:off x="8077200" y="0"/>
            <a:ext cx="1066800" cy="1066800"/>
          </a:xfrm>
          <a:prstGeom prst="rect">
            <a:avLst/>
          </a:prstGeom>
          <a:noFill/>
        </p:spPr>
      </p:pic>
      <p:pic>
        <p:nvPicPr>
          <p:cNvPr id="7" name="Picture 4" descr="http://www.famu.edu/wfe/UserFiles/Image/famu-logo.jpg"/>
          <p:cNvPicPr>
            <a:picLocks noChangeAspect="1" noChangeArrowheads="1"/>
          </p:cNvPicPr>
          <p:nvPr/>
        </p:nvPicPr>
        <p:blipFill>
          <a:blip r:embed="rId4" cstate="print"/>
          <a:srcRect/>
          <a:stretch>
            <a:fillRect/>
          </a:stretch>
        </p:blipFill>
        <p:spPr bwMode="auto">
          <a:xfrm>
            <a:off x="0" y="5791200"/>
            <a:ext cx="1066800" cy="1066800"/>
          </a:xfrm>
          <a:prstGeom prst="rect">
            <a:avLst/>
          </a:prstGeom>
          <a:noFill/>
        </p:spPr>
      </p:pic>
      <p:pic>
        <p:nvPicPr>
          <p:cNvPr id="8" name="Picture 6" descr="http://upload.wikimedia.org/wikipedia/en/thumb/e/e5/FSU_seal.svg/220px-FSU_seal.svg.png"/>
          <p:cNvPicPr>
            <a:picLocks noChangeAspect="1" noChangeArrowheads="1"/>
          </p:cNvPicPr>
          <p:nvPr/>
        </p:nvPicPr>
        <p:blipFill>
          <a:blip r:embed="rId5" cstate="print"/>
          <a:srcRect/>
          <a:stretch>
            <a:fillRect/>
          </a:stretch>
        </p:blipFill>
        <p:spPr bwMode="auto">
          <a:xfrm>
            <a:off x="8077200" y="5791199"/>
            <a:ext cx="1066800" cy="1066801"/>
          </a:xfrm>
          <a:prstGeom prst="rect">
            <a:avLst/>
          </a:prstGeom>
          <a:noFill/>
        </p:spPr>
      </p:pic>
    </p:spTree>
    <p:extLst>
      <p:ext uri="{BB962C8B-B14F-4D97-AF65-F5344CB8AC3E}">
        <p14:creationId xmlns:p14="http://schemas.microsoft.com/office/powerpoint/2010/main" val="24500193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Sub-Cube Structure</a:t>
            </a:r>
            <a:endParaRPr lang="en-US" dirty="0"/>
          </a:p>
        </p:txBody>
      </p:sp>
      <p:sp>
        <p:nvSpPr>
          <p:cNvPr id="3" name="Content Placeholder 2"/>
          <p:cNvSpPr>
            <a:spLocks noGrp="1"/>
          </p:cNvSpPr>
          <p:nvPr>
            <p:ph idx="1"/>
          </p:nvPr>
        </p:nvSpPr>
        <p:spPr>
          <a:xfrm>
            <a:off x="457200" y="1600201"/>
            <a:ext cx="7848600" cy="3962400"/>
          </a:xfrm>
        </p:spPr>
        <p:txBody>
          <a:bodyPr>
            <a:normAutofit fontScale="85000" lnSpcReduction="20000"/>
          </a:bodyPr>
          <a:lstStyle/>
          <a:p>
            <a:r>
              <a:rPr lang="en-US" dirty="0"/>
              <a:t>The sub-cube will be 8” on a side</a:t>
            </a:r>
          </a:p>
          <a:p>
            <a:r>
              <a:rPr lang="en-US" dirty="0"/>
              <a:t>There will be two compartments within the </a:t>
            </a:r>
            <a:r>
              <a:rPr lang="en-US" dirty="0" smtClean="0"/>
              <a:t>sub-cube</a:t>
            </a:r>
          </a:p>
          <a:p>
            <a:pPr lvl="1"/>
            <a:r>
              <a:rPr lang="en-US" dirty="0" smtClean="0"/>
              <a:t>The </a:t>
            </a:r>
            <a:r>
              <a:rPr lang="en-US" dirty="0"/>
              <a:t>top compartment will house the </a:t>
            </a:r>
            <a:r>
              <a:rPr lang="en-US" dirty="0" smtClean="0"/>
              <a:t>scintillator</a:t>
            </a:r>
          </a:p>
          <a:p>
            <a:pPr lvl="1"/>
            <a:r>
              <a:rPr lang="en-US" dirty="0" smtClean="0"/>
              <a:t>The </a:t>
            </a:r>
            <a:r>
              <a:rPr lang="en-US" dirty="0"/>
              <a:t>bottom compartment will contain the electronics of the system</a:t>
            </a:r>
            <a:r>
              <a:rPr lang="en-US" dirty="0" smtClean="0"/>
              <a:t>.</a:t>
            </a:r>
          </a:p>
          <a:p>
            <a:r>
              <a:rPr lang="en-US" dirty="0"/>
              <a:t>The electronics will be bolted to the bottom side of the sub-cube rather than having shelving units hold the electronics.  This allows for a reduction in cost and complexity in the sub-cube.</a:t>
            </a:r>
          </a:p>
          <a:p>
            <a:endParaRPr lang="en-US" dirty="0"/>
          </a:p>
        </p:txBody>
      </p:sp>
      <p:pic>
        <p:nvPicPr>
          <p:cNvPr id="4" name="Picture 2" descr="http://profile.ak.fbcdn.net/hprofile-ak-prn1/41781_145489972139872_2489_n.jpg"/>
          <p:cNvPicPr>
            <a:picLocks noChangeAspect="1" noChangeArrowheads="1"/>
          </p:cNvPicPr>
          <p:nvPr/>
        </p:nvPicPr>
        <p:blipFill>
          <a:blip r:embed="rId2" cstate="print"/>
          <a:srcRect/>
          <a:stretch>
            <a:fillRect/>
          </a:stretch>
        </p:blipFill>
        <p:spPr bwMode="auto">
          <a:xfrm>
            <a:off x="8077200" y="0"/>
            <a:ext cx="1066800" cy="1066800"/>
          </a:xfrm>
          <a:prstGeom prst="rect">
            <a:avLst/>
          </a:prstGeom>
          <a:noFill/>
        </p:spPr>
      </p:pic>
      <p:pic>
        <p:nvPicPr>
          <p:cNvPr id="5" name="Picture 4" descr="http://www.famu.edu/wfe/UserFiles/Image/famu-logo.jpg"/>
          <p:cNvPicPr>
            <a:picLocks noChangeAspect="1" noChangeArrowheads="1"/>
          </p:cNvPicPr>
          <p:nvPr/>
        </p:nvPicPr>
        <p:blipFill>
          <a:blip r:embed="rId3" cstate="print"/>
          <a:srcRect/>
          <a:stretch>
            <a:fillRect/>
          </a:stretch>
        </p:blipFill>
        <p:spPr bwMode="auto">
          <a:xfrm>
            <a:off x="0" y="5791200"/>
            <a:ext cx="1066800" cy="1066800"/>
          </a:xfrm>
          <a:prstGeom prst="rect">
            <a:avLst/>
          </a:prstGeom>
          <a:noFill/>
        </p:spPr>
      </p:pic>
      <p:pic>
        <p:nvPicPr>
          <p:cNvPr id="6" name="Picture 6" descr="http://upload.wikimedia.org/wikipedia/en/thumb/e/e5/FSU_seal.svg/220px-FSU_seal.svg.png"/>
          <p:cNvPicPr>
            <a:picLocks noChangeAspect="1" noChangeArrowheads="1"/>
          </p:cNvPicPr>
          <p:nvPr/>
        </p:nvPicPr>
        <p:blipFill>
          <a:blip r:embed="rId4" cstate="print"/>
          <a:srcRect/>
          <a:stretch>
            <a:fillRect/>
          </a:stretch>
        </p:blipFill>
        <p:spPr bwMode="auto">
          <a:xfrm>
            <a:off x="8077200" y="5791199"/>
            <a:ext cx="1066800" cy="1066801"/>
          </a:xfrm>
          <a:prstGeom prst="rect">
            <a:avLst/>
          </a:prstGeom>
          <a:noFill/>
        </p:spPr>
      </p:pic>
    </p:spTree>
    <p:extLst>
      <p:ext uri="{BB962C8B-B14F-4D97-AF65-F5344CB8AC3E}">
        <p14:creationId xmlns:p14="http://schemas.microsoft.com/office/powerpoint/2010/main" val="35004139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066800"/>
            <a:ext cx="7239000" cy="5605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b="1" dirty="0"/>
              <a:t>Top </a:t>
            </a:r>
            <a:r>
              <a:rPr lang="en-US" b="1" dirty="0" smtClean="0"/>
              <a:t>Compartment</a:t>
            </a:r>
            <a:endParaRPr lang="en-US" dirty="0"/>
          </a:p>
        </p:txBody>
      </p:sp>
      <p:sp>
        <p:nvSpPr>
          <p:cNvPr id="6" name="TextBox 5"/>
          <p:cNvSpPr txBox="1"/>
          <p:nvPr/>
        </p:nvSpPr>
        <p:spPr>
          <a:xfrm>
            <a:off x="5257800" y="3131128"/>
            <a:ext cx="3657600" cy="1477328"/>
          </a:xfrm>
          <a:prstGeom prst="rect">
            <a:avLst/>
          </a:prstGeom>
          <a:noFill/>
        </p:spPr>
        <p:txBody>
          <a:bodyPr wrap="square" rtlCol="0">
            <a:spAutoFit/>
          </a:bodyPr>
          <a:lstStyle/>
          <a:p>
            <a:r>
              <a:rPr lang="en-US" b="1" dirty="0" smtClean="0"/>
              <a:t>Test Plan: </a:t>
            </a:r>
            <a:r>
              <a:rPr lang="en-US" dirty="0" smtClean="0"/>
              <a:t>Make a scintillator block in </a:t>
            </a:r>
            <a:r>
              <a:rPr lang="en-US" dirty="0" err="1" smtClean="0"/>
              <a:t>ProE</a:t>
            </a:r>
            <a:r>
              <a:rPr lang="en-US" dirty="0" smtClean="0"/>
              <a:t> and place it in the brackets to make sure there is room, and make sure the sensor hole is big enough for the MPPC</a:t>
            </a:r>
            <a:endParaRPr lang="en-US" dirty="0"/>
          </a:p>
        </p:txBody>
      </p:sp>
      <p:sp>
        <p:nvSpPr>
          <p:cNvPr id="4" name="TextBox 3"/>
          <p:cNvSpPr txBox="1"/>
          <p:nvPr/>
        </p:nvSpPr>
        <p:spPr>
          <a:xfrm>
            <a:off x="5181600" y="4876800"/>
            <a:ext cx="3733800" cy="923330"/>
          </a:xfrm>
          <a:prstGeom prst="rect">
            <a:avLst/>
          </a:prstGeom>
          <a:noFill/>
        </p:spPr>
        <p:txBody>
          <a:bodyPr wrap="square" rtlCol="0">
            <a:spAutoFit/>
          </a:bodyPr>
          <a:lstStyle/>
          <a:p>
            <a:r>
              <a:rPr lang="en-US" b="1" dirty="0" smtClean="0"/>
              <a:t>Current Status:</a:t>
            </a:r>
            <a:r>
              <a:rPr lang="en-US" dirty="0" smtClean="0"/>
              <a:t> Plans and materials are ready to be dropped off to the machine shop</a:t>
            </a:r>
            <a:endParaRPr lang="en-US" b="1" dirty="0"/>
          </a:p>
        </p:txBody>
      </p:sp>
      <p:pic>
        <p:nvPicPr>
          <p:cNvPr id="7" name="Picture 2" descr="http://profile.ak.fbcdn.net/hprofile-ak-prn1/41781_145489972139872_2489_n.jpg"/>
          <p:cNvPicPr>
            <a:picLocks noChangeAspect="1" noChangeArrowheads="1"/>
          </p:cNvPicPr>
          <p:nvPr/>
        </p:nvPicPr>
        <p:blipFill>
          <a:blip r:embed="rId3" cstate="print"/>
          <a:srcRect/>
          <a:stretch>
            <a:fillRect/>
          </a:stretch>
        </p:blipFill>
        <p:spPr bwMode="auto">
          <a:xfrm>
            <a:off x="8077200" y="0"/>
            <a:ext cx="1066800" cy="1066800"/>
          </a:xfrm>
          <a:prstGeom prst="rect">
            <a:avLst/>
          </a:prstGeom>
          <a:noFill/>
        </p:spPr>
      </p:pic>
      <p:pic>
        <p:nvPicPr>
          <p:cNvPr id="8" name="Picture 4" descr="http://www.famu.edu/wfe/UserFiles/Image/famu-logo.jpg"/>
          <p:cNvPicPr>
            <a:picLocks noChangeAspect="1" noChangeArrowheads="1"/>
          </p:cNvPicPr>
          <p:nvPr/>
        </p:nvPicPr>
        <p:blipFill>
          <a:blip r:embed="rId4" cstate="print"/>
          <a:srcRect/>
          <a:stretch>
            <a:fillRect/>
          </a:stretch>
        </p:blipFill>
        <p:spPr bwMode="auto">
          <a:xfrm>
            <a:off x="0" y="5791200"/>
            <a:ext cx="1066800" cy="1066800"/>
          </a:xfrm>
          <a:prstGeom prst="rect">
            <a:avLst/>
          </a:prstGeom>
          <a:noFill/>
        </p:spPr>
      </p:pic>
      <p:pic>
        <p:nvPicPr>
          <p:cNvPr id="9" name="Picture 6" descr="http://upload.wikimedia.org/wikipedia/en/thumb/e/e5/FSU_seal.svg/220px-FSU_seal.svg.png"/>
          <p:cNvPicPr>
            <a:picLocks noChangeAspect="1" noChangeArrowheads="1"/>
          </p:cNvPicPr>
          <p:nvPr/>
        </p:nvPicPr>
        <p:blipFill>
          <a:blip r:embed="rId5" cstate="print"/>
          <a:srcRect/>
          <a:stretch>
            <a:fillRect/>
          </a:stretch>
        </p:blipFill>
        <p:spPr bwMode="auto">
          <a:xfrm>
            <a:off x="8077200" y="5791199"/>
            <a:ext cx="1066800" cy="1066801"/>
          </a:xfrm>
          <a:prstGeom prst="rect">
            <a:avLst/>
          </a:prstGeom>
          <a:noFill/>
        </p:spPr>
      </p:pic>
    </p:spTree>
    <p:extLst>
      <p:ext uri="{BB962C8B-B14F-4D97-AF65-F5344CB8AC3E}">
        <p14:creationId xmlns:p14="http://schemas.microsoft.com/office/powerpoint/2010/main" val="32128956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Bottom </a:t>
            </a:r>
            <a:r>
              <a:rPr lang="en-US" b="1" dirty="0" smtClean="0"/>
              <a:t>Compartment</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143000"/>
            <a:ext cx="7162800" cy="5329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724400" y="3810000"/>
            <a:ext cx="4038600" cy="1477328"/>
          </a:xfrm>
          <a:prstGeom prst="rect">
            <a:avLst/>
          </a:prstGeom>
          <a:noFill/>
        </p:spPr>
        <p:txBody>
          <a:bodyPr wrap="square" rtlCol="0">
            <a:spAutoFit/>
          </a:bodyPr>
          <a:lstStyle/>
          <a:p>
            <a:r>
              <a:rPr lang="en-US" b="1" dirty="0" smtClean="0"/>
              <a:t>Test Plan: </a:t>
            </a:r>
            <a:r>
              <a:rPr lang="en-US" dirty="0" smtClean="0"/>
              <a:t>Make a model of the electronics being used for the sub-cube in </a:t>
            </a:r>
            <a:r>
              <a:rPr lang="en-US" dirty="0" err="1" smtClean="0"/>
              <a:t>ProE</a:t>
            </a:r>
            <a:r>
              <a:rPr lang="en-US" dirty="0" smtClean="0"/>
              <a:t> and add them to the assembly to make sure there is ample room for wiring and electronics</a:t>
            </a:r>
            <a:endParaRPr lang="en-US" b="1" dirty="0"/>
          </a:p>
        </p:txBody>
      </p:sp>
      <p:sp>
        <p:nvSpPr>
          <p:cNvPr id="4" name="TextBox 3"/>
          <p:cNvSpPr txBox="1"/>
          <p:nvPr/>
        </p:nvSpPr>
        <p:spPr>
          <a:xfrm>
            <a:off x="4648200" y="5257800"/>
            <a:ext cx="4038600" cy="923330"/>
          </a:xfrm>
          <a:prstGeom prst="rect">
            <a:avLst/>
          </a:prstGeom>
          <a:noFill/>
        </p:spPr>
        <p:txBody>
          <a:bodyPr wrap="square" rtlCol="0">
            <a:spAutoFit/>
          </a:bodyPr>
          <a:lstStyle/>
          <a:p>
            <a:r>
              <a:rPr lang="en-US" b="1" dirty="0" smtClean="0"/>
              <a:t>Current Status: </a:t>
            </a:r>
            <a:r>
              <a:rPr lang="en-US" dirty="0" smtClean="0"/>
              <a:t>Plans and materials are ready to be dropped off at the machine shop</a:t>
            </a:r>
            <a:endParaRPr lang="en-US" b="1" dirty="0"/>
          </a:p>
        </p:txBody>
      </p:sp>
      <p:pic>
        <p:nvPicPr>
          <p:cNvPr id="7" name="Picture 2" descr="http://profile.ak.fbcdn.net/hprofile-ak-prn1/41781_145489972139872_2489_n.jpg"/>
          <p:cNvPicPr>
            <a:picLocks noChangeAspect="1" noChangeArrowheads="1"/>
          </p:cNvPicPr>
          <p:nvPr/>
        </p:nvPicPr>
        <p:blipFill>
          <a:blip r:embed="rId3" cstate="print"/>
          <a:srcRect/>
          <a:stretch>
            <a:fillRect/>
          </a:stretch>
        </p:blipFill>
        <p:spPr bwMode="auto">
          <a:xfrm>
            <a:off x="8077200" y="0"/>
            <a:ext cx="1066800" cy="1066800"/>
          </a:xfrm>
          <a:prstGeom prst="rect">
            <a:avLst/>
          </a:prstGeom>
          <a:noFill/>
        </p:spPr>
      </p:pic>
      <p:pic>
        <p:nvPicPr>
          <p:cNvPr id="8" name="Picture 4" descr="http://www.famu.edu/wfe/UserFiles/Image/famu-logo.jpg"/>
          <p:cNvPicPr>
            <a:picLocks noChangeAspect="1" noChangeArrowheads="1"/>
          </p:cNvPicPr>
          <p:nvPr/>
        </p:nvPicPr>
        <p:blipFill>
          <a:blip r:embed="rId4" cstate="print"/>
          <a:srcRect/>
          <a:stretch>
            <a:fillRect/>
          </a:stretch>
        </p:blipFill>
        <p:spPr bwMode="auto">
          <a:xfrm>
            <a:off x="0" y="5791200"/>
            <a:ext cx="1066800" cy="1066800"/>
          </a:xfrm>
          <a:prstGeom prst="rect">
            <a:avLst/>
          </a:prstGeom>
          <a:noFill/>
        </p:spPr>
      </p:pic>
      <p:pic>
        <p:nvPicPr>
          <p:cNvPr id="9" name="Picture 6" descr="http://upload.wikimedia.org/wikipedia/en/thumb/e/e5/FSU_seal.svg/220px-FSU_seal.svg.png"/>
          <p:cNvPicPr>
            <a:picLocks noChangeAspect="1" noChangeArrowheads="1"/>
          </p:cNvPicPr>
          <p:nvPr/>
        </p:nvPicPr>
        <p:blipFill>
          <a:blip r:embed="rId5" cstate="print"/>
          <a:srcRect/>
          <a:stretch>
            <a:fillRect/>
          </a:stretch>
        </p:blipFill>
        <p:spPr bwMode="auto">
          <a:xfrm>
            <a:off x="8077200" y="5791199"/>
            <a:ext cx="1066800" cy="1066801"/>
          </a:xfrm>
          <a:prstGeom prst="rect">
            <a:avLst/>
          </a:prstGeom>
          <a:noFill/>
        </p:spPr>
      </p:pic>
    </p:spTree>
    <p:extLst>
      <p:ext uri="{BB962C8B-B14F-4D97-AF65-F5344CB8AC3E}">
        <p14:creationId xmlns:p14="http://schemas.microsoft.com/office/powerpoint/2010/main" val="21068745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19538">
            <a:off x="-12053" y="2929345"/>
            <a:ext cx="5498181" cy="268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914400"/>
            <a:ext cx="4781550" cy="3676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b="1" dirty="0"/>
              <a:t>Cube </a:t>
            </a:r>
            <a:r>
              <a:rPr lang="en-US" b="1" dirty="0" smtClean="0"/>
              <a:t>Structure</a:t>
            </a:r>
            <a:endParaRPr lang="en-US" dirty="0"/>
          </a:p>
        </p:txBody>
      </p:sp>
      <p:sp>
        <p:nvSpPr>
          <p:cNvPr id="3" name="Content Placeholder 2"/>
          <p:cNvSpPr>
            <a:spLocks noGrp="1"/>
          </p:cNvSpPr>
          <p:nvPr>
            <p:ph idx="1"/>
          </p:nvPr>
        </p:nvSpPr>
        <p:spPr>
          <a:xfrm>
            <a:off x="2057400" y="7086600"/>
            <a:ext cx="8229600" cy="4525963"/>
          </a:xfrm>
        </p:spPr>
        <p:txBody>
          <a:bodyPr/>
          <a:lstStyle/>
          <a:p>
            <a:endParaRPr lang="en-US" dirty="0"/>
          </a:p>
        </p:txBody>
      </p:sp>
      <p:sp>
        <p:nvSpPr>
          <p:cNvPr id="5" name="TextBox 4"/>
          <p:cNvSpPr txBox="1"/>
          <p:nvPr/>
        </p:nvSpPr>
        <p:spPr>
          <a:xfrm>
            <a:off x="5410200" y="4724400"/>
            <a:ext cx="3352800" cy="923330"/>
          </a:xfrm>
          <a:prstGeom prst="rect">
            <a:avLst/>
          </a:prstGeom>
          <a:noFill/>
        </p:spPr>
        <p:txBody>
          <a:bodyPr wrap="square" rtlCol="0">
            <a:spAutoFit/>
          </a:bodyPr>
          <a:lstStyle/>
          <a:p>
            <a:r>
              <a:rPr lang="en-US" b="1" dirty="0" smtClean="0"/>
              <a:t>Test Plan: </a:t>
            </a:r>
            <a:r>
              <a:rPr lang="en-US" dirty="0" smtClean="0"/>
              <a:t>Make sure the structure is sturdy, and the multi-unit sub-cube fits</a:t>
            </a:r>
            <a:endParaRPr lang="en-US" b="1" dirty="0"/>
          </a:p>
        </p:txBody>
      </p:sp>
      <p:sp>
        <p:nvSpPr>
          <p:cNvPr id="4" name="TextBox 3"/>
          <p:cNvSpPr txBox="1"/>
          <p:nvPr/>
        </p:nvSpPr>
        <p:spPr>
          <a:xfrm>
            <a:off x="5410200" y="5647730"/>
            <a:ext cx="3352800" cy="923330"/>
          </a:xfrm>
          <a:prstGeom prst="rect">
            <a:avLst/>
          </a:prstGeom>
          <a:noFill/>
        </p:spPr>
        <p:txBody>
          <a:bodyPr wrap="square" rtlCol="0">
            <a:spAutoFit/>
          </a:bodyPr>
          <a:lstStyle/>
          <a:p>
            <a:r>
              <a:rPr lang="en-US" b="1" dirty="0" smtClean="0"/>
              <a:t>Current Status: </a:t>
            </a:r>
            <a:r>
              <a:rPr lang="en-US" dirty="0" smtClean="0"/>
              <a:t>Needs to be resized, and materials need to be obtained</a:t>
            </a:r>
            <a:endParaRPr lang="en-US" b="1" dirty="0"/>
          </a:p>
        </p:txBody>
      </p:sp>
      <p:pic>
        <p:nvPicPr>
          <p:cNvPr id="8" name="Picture 2" descr="http://profile.ak.fbcdn.net/hprofile-ak-prn1/41781_145489972139872_2489_n.jpg"/>
          <p:cNvPicPr>
            <a:picLocks noChangeAspect="1" noChangeArrowheads="1"/>
          </p:cNvPicPr>
          <p:nvPr/>
        </p:nvPicPr>
        <p:blipFill>
          <a:blip r:embed="rId4" cstate="print"/>
          <a:srcRect/>
          <a:stretch>
            <a:fillRect/>
          </a:stretch>
        </p:blipFill>
        <p:spPr bwMode="auto">
          <a:xfrm>
            <a:off x="8077200" y="0"/>
            <a:ext cx="1066800" cy="1066800"/>
          </a:xfrm>
          <a:prstGeom prst="rect">
            <a:avLst/>
          </a:prstGeom>
          <a:noFill/>
        </p:spPr>
      </p:pic>
      <p:pic>
        <p:nvPicPr>
          <p:cNvPr id="9" name="Picture 4" descr="http://www.famu.edu/wfe/UserFiles/Image/famu-logo.jpg"/>
          <p:cNvPicPr>
            <a:picLocks noChangeAspect="1" noChangeArrowheads="1"/>
          </p:cNvPicPr>
          <p:nvPr/>
        </p:nvPicPr>
        <p:blipFill>
          <a:blip r:embed="rId5" cstate="print"/>
          <a:srcRect/>
          <a:stretch>
            <a:fillRect/>
          </a:stretch>
        </p:blipFill>
        <p:spPr bwMode="auto">
          <a:xfrm>
            <a:off x="0" y="5791200"/>
            <a:ext cx="1066800" cy="1066800"/>
          </a:xfrm>
          <a:prstGeom prst="rect">
            <a:avLst/>
          </a:prstGeom>
          <a:noFill/>
        </p:spPr>
      </p:pic>
      <p:pic>
        <p:nvPicPr>
          <p:cNvPr id="10" name="Picture 6" descr="http://upload.wikimedia.org/wikipedia/en/thumb/e/e5/FSU_seal.svg/220px-FSU_seal.svg.png"/>
          <p:cNvPicPr>
            <a:picLocks noChangeAspect="1" noChangeArrowheads="1"/>
          </p:cNvPicPr>
          <p:nvPr/>
        </p:nvPicPr>
        <p:blipFill>
          <a:blip r:embed="rId6" cstate="print"/>
          <a:srcRect/>
          <a:stretch>
            <a:fillRect/>
          </a:stretch>
        </p:blipFill>
        <p:spPr bwMode="auto">
          <a:xfrm>
            <a:off x="8077200" y="5791199"/>
            <a:ext cx="1066800" cy="1066801"/>
          </a:xfrm>
          <a:prstGeom prst="rect">
            <a:avLst/>
          </a:prstGeom>
          <a:noFill/>
        </p:spPr>
      </p:pic>
    </p:spTree>
    <p:extLst>
      <p:ext uri="{BB962C8B-B14F-4D97-AF65-F5344CB8AC3E}">
        <p14:creationId xmlns:p14="http://schemas.microsoft.com/office/powerpoint/2010/main" val="28859039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667000"/>
            <a:ext cx="8229600" cy="1143000"/>
          </a:xfrm>
        </p:spPr>
        <p:txBody>
          <a:bodyPr/>
          <a:lstStyle/>
          <a:p>
            <a:r>
              <a:rPr lang="en-US" dirty="0" smtClean="0"/>
              <a:t>Questions?</a:t>
            </a:r>
            <a:endParaRPr lang="en-US" dirty="0"/>
          </a:p>
        </p:txBody>
      </p:sp>
      <p:pic>
        <p:nvPicPr>
          <p:cNvPr id="4" name="Picture 2" descr="http://profile.ak.fbcdn.net/hprofile-ak-prn1/41781_145489972139872_2489_n.jpg"/>
          <p:cNvPicPr>
            <a:picLocks noChangeAspect="1" noChangeArrowheads="1"/>
          </p:cNvPicPr>
          <p:nvPr/>
        </p:nvPicPr>
        <p:blipFill>
          <a:blip r:embed="rId2" cstate="print"/>
          <a:srcRect/>
          <a:stretch>
            <a:fillRect/>
          </a:stretch>
        </p:blipFill>
        <p:spPr bwMode="auto">
          <a:xfrm>
            <a:off x="8077200" y="0"/>
            <a:ext cx="1066800" cy="1066800"/>
          </a:xfrm>
          <a:prstGeom prst="rect">
            <a:avLst/>
          </a:prstGeom>
          <a:noFill/>
        </p:spPr>
      </p:pic>
      <p:pic>
        <p:nvPicPr>
          <p:cNvPr id="5" name="Picture 4" descr="http://www.famu.edu/wfe/UserFiles/Image/famu-logo.jpg"/>
          <p:cNvPicPr>
            <a:picLocks noChangeAspect="1" noChangeArrowheads="1"/>
          </p:cNvPicPr>
          <p:nvPr/>
        </p:nvPicPr>
        <p:blipFill>
          <a:blip r:embed="rId3" cstate="print"/>
          <a:srcRect/>
          <a:stretch>
            <a:fillRect/>
          </a:stretch>
        </p:blipFill>
        <p:spPr bwMode="auto">
          <a:xfrm>
            <a:off x="0" y="5791200"/>
            <a:ext cx="1066800" cy="1066800"/>
          </a:xfrm>
          <a:prstGeom prst="rect">
            <a:avLst/>
          </a:prstGeom>
          <a:noFill/>
        </p:spPr>
      </p:pic>
      <p:pic>
        <p:nvPicPr>
          <p:cNvPr id="6" name="Picture 6" descr="http://upload.wikimedia.org/wikipedia/en/thumb/e/e5/FSU_seal.svg/220px-FSU_seal.svg.png"/>
          <p:cNvPicPr>
            <a:picLocks noChangeAspect="1" noChangeArrowheads="1"/>
          </p:cNvPicPr>
          <p:nvPr/>
        </p:nvPicPr>
        <p:blipFill>
          <a:blip r:embed="rId4" cstate="print"/>
          <a:srcRect/>
          <a:stretch>
            <a:fillRect/>
          </a:stretch>
        </p:blipFill>
        <p:spPr bwMode="auto">
          <a:xfrm>
            <a:off x="8077200" y="5791199"/>
            <a:ext cx="1066800" cy="1066801"/>
          </a:xfrm>
          <a:prstGeom prst="rect">
            <a:avLst/>
          </a:prstGeom>
          <a:noFill/>
        </p:spPr>
      </p:pic>
    </p:spTree>
    <p:extLst>
      <p:ext uri="{BB962C8B-B14F-4D97-AF65-F5344CB8AC3E}">
        <p14:creationId xmlns:p14="http://schemas.microsoft.com/office/powerpoint/2010/main" val="920215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a:t>
            </a:r>
            <a:endParaRPr lang="en-US" dirty="0"/>
          </a:p>
        </p:txBody>
      </p:sp>
      <p:pic>
        <p:nvPicPr>
          <p:cNvPr id="5" name="Picture 2" descr="http://profile.ak.fbcdn.net/hprofile-ak-prn1/41781_145489972139872_2489_n.jpg"/>
          <p:cNvPicPr>
            <a:picLocks noChangeAspect="1" noChangeArrowheads="1"/>
          </p:cNvPicPr>
          <p:nvPr/>
        </p:nvPicPr>
        <p:blipFill>
          <a:blip r:embed="rId2" cstate="print"/>
          <a:srcRect/>
          <a:stretch>
            <a:fillRect/>
          </a:stretch>
        </p:blipFill>
        <p:spPr bwMode="auto">
          <a:xfrm>
            <a:off x="8077200" y="0"/>
            <a:ext cx="1066800" cy="1066800"/>
          </a:xfrm>
          <a:prstGeom prst="rect">
            <a:avLst/>
          </a:prstGeom>
          <a:noFill/>
        </p:spPr>
      </p:pic>
      <p:pic>
        <p:nvPicPr>
          <p:cNvPr id="6" name="Picture 4" descr="http://www.famu.edu/wfe/UserFiles/Image/famu-logo.jpg"/>
          <p:cNvPicPr>
            <a:picLocks noChangeAspect="1" noChangeArrowheads="1"/>
          </p:cNvPicPr>
          <p:nvPr/>
        </p:nvPicPr>
        <p:blipFill>
          <a:blip r:embed="rId3" cstate="print"/>
          <a:srcRect/>
          <a:stretch>
            <a:fillRect/>
          </a:stretch>
        </p:blipFill>
        <p:spPr bwMode="auto">
          <a:xfrm>
            <a:off x="0" y="5791200"/>
            <a:ext cx="1066800" cy="1066800"/>
          </a:xfrm>
          <a:prstGeom prst="rect">
            <a:avLst/>
          </a:prstGeom>
          <a:noFill/>
        </p:spPr>
      </p:pic>
      <p:pic>
        <p:nvPicPr>
          <p:cNvPr id="7" name="Picture 6" descr="http://upload.wikimedia.org/wikipedia/en/thumb/e/e5/FSU_seal.svg/220px-FSU_seal.svg.png"/>
          <p:cNvPicPr>
            <a:picLocks noChangeAspect="1" noChangeArrowheads="1"/>
          </p:cNvPicPr>
          <p:nvPr/>
        </p:nvPicPr>
        <p:blipFill>
          <a:blip r:embed="rId4" cstate="print"/>
          <a:srcRect/>
          <a:stretch>
            <a:fillRect/>
          </a:stretch>
        </p:blipFill>
        <p:spPr bwMode="auto">
          <a:xfrm>
            <a:off x="8077200" y="5791199"/>
            <a:ext cx="1066800" cy="1066801"/>
          </a:xfrm>
          <a:prstGeom prst="rect">
            <a:avLst/>
          </a:prstGeom>
          <a:noFill/>
        </p:spPr>
      </p:pic>
      <p:graphicFrame>
        <p:nvGraphicFramePr>
          <p:cNvPr id="3" name="Table 2"/>
          <p:cNvGraphicFramePr>
            <a:graphicFrameLocks noGrp="1"/>
          </p:cNvGraphicFramePr>
          <p:nvPr>
            <p:extLst>
              <p:ext uri="{D42A27DB-BD31-4B8C-83A1-F6EECF244321}">
                <p14:modId xmlns:p14="http://schemas.microsoft.com/office/powerpoint/2010/main" val="2090212938"/>
              </p:ext>
            </p:extLst>
          </p:nvPr>
        </p:nvGraphicFramePr>
        <p:xfrm>
          <a:off x="961571" y="1371600"/>
          <a:ext cx="7086600" cy="4572009"/>
        </p:xfrm>
        <a:graphic>
          <a:graphicData uri="http://schemas.openxmlformats.org/drawingml/2006/table">
            <a:tbl>
              <a:tblPr>
                <a:tableStyleId>{8EC20E35-A176-4012-BC5E-935CFFF8708E}</a:tableStyleId>
              </a:tblPr>
              <a:tblGrid>
                <a:gridCol w="3570035"/>
                <a:gridCol w="1073478"/>
                <a:gridCol w="1369609"/>
                <a:gridCol w="1073478"/>
              </a:tblGrid>
              <a:tr h="287979">
                <a:tc>
                  <a:txBody>
                    <a:bodyPr/>
                    <a:lstStyle/>
                    <a:p>
                      <a:pPr algn="l" fontAlgn="b"/>
                      <a:r>
                        <a:rPr lang="en-US" sz="1200" u="none" strike="noStrike" dirty="0">
                          <a:effectLst/>
                        </a:rPr>
                        <a:t>Scintillator Material (EJ-208)</a:t>
                      </a:r>
                      <a:endParaRPr lang="en-US" sz="12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a:effectLst/>
                        </a:rPr>
                        <a:t>$0.00</a:t>
                      </a:r>
                      <a:endParaRPr lang="en-US" sz="12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a:effectLst/>
                        </a:rPr>
                        <a:t>1</a:t>
                      </a:r>
                      <a:endParaRPr lang="en-US" sz="12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a:effectLst/>
                        </a:rPr>
                        <a:t>$0.00</a:t>
                      </a:r>
                      <a:endParaRPr lang="en-US" sz="12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7979">
                <a:tc>
                  <a:txBody>
                    <a:bodyPr/>
                    <a:lstStyle/>
                    <a:p>
                      <a:pPr algn="l" fontAlgn="b"/>
                      <a:r>
                        <a:rPr lang="en-US" sz="1200" u="none" strike="noStrike">
                          <a:effectLst/>
                        </a:rPr>
                        <a:t>Photo Detector (S10362-11-025U)</a:t>
                      </a:r>
                      <a:endParaRPr lang="en-US" sz="12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a:effectLst/>
                        </a:rPr>
                        <a:t>$0.00</a:t>
                      </a:r>
                      <a:endParaRPr lang="en-US" sz="12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a:effectLst/>
                        </a:rPr>
                        <a:t>1</a:t>
                      </a:r>
                      <a:endParaRPr lang="en-US" sz="12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a:effectLst/>
                        </a:rPr>
                        <a:t>$0.00</a:t>
                      </a:r>
                      <a:endParaRPr lang="en-US" sz="12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7979">
                <a:tc>
                  <a:txBody>
                    <a:bodyPr/>
                    <a:lstStyle/>
                    <a:p>
                      <a:pPr algn="l" fontAlgn="b"/>
                      <a:r>
                        <a:rPr lang="en-US" sz="1200" u="none" strike="noStrike">
                          <a:effectLst/>
                        </a:rPr>
                        <a:t>Wi-Fi Shield (Arduino  DEV - 11287)</a:t>
                      </a:r>
                      <a:endParaRPr lang="en-US" sz="12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a:effectLst/>
                        </a:rPr>
                        <a:t>$84.95</a:t>
                      </a:r>
                      <a:endParaRPr lang="en-US" sz="12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a:effectLst/>
                        </a:rPr>
                        <a:t>1</a:t>
                      </a:r>
                      <a:endParaRPr lang="en-US" sz="12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a:effectLst/>
                        </a:rPr>
                        <a:t>$84.95</a:t>
                      </a:r>
                      <a:endParaRPr lang="en-US" sz="12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7979">
                <a:tc>
                  <a:txBody>
                    <a:bodyPr/>
                    <a:lstStyle/>
                    <a:p>
                      <a:pPr algn="l" fontAlgn="b"/>
                      <a:r>
                        <a:rPr lang="en-US" sz="1200" u="none" strike="noStrike">
                          <a:effectLst/>
                        </a:rPr>
                        <a:t>GPS Shield (FASTRAX UP501)</a:t>
                      </a:r>
                      <a:endParaRPr lang="en-US" sz="12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dirty="0">
                          <a:effectLst/>
                        </a:rPr>
                        <a:t>$76.66</a:t>
                      </a:r>
                      <a:endParaRPr lang="en-US" sz="12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a:effectLst/>
                        </a:rPr>
                        <a:t>1</a:t>
                      </a:r>
                      <a:endParaRPr lang="en-US" sz="12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a:effectLst/>
                        </a:rPr>
                        <a:t>$76.66</a:t>
                      </a:r>
                      <a:endParaRPr lang="en-US" sz="12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7979">
                <a:tc>
                  <a:txBody>
                    <a:bodyPr/>
                    <a:lstStyle/>
                    <a:p>
                      <a:pPr algn="l" fontAlgn="b"/>
                      <a:r>
                        <a:rPr lang="en-US" sz="1200" u="none" strike="noStrike">
                          <a:effectLst/>
                        </a:rPr>
                        <a:t>LEDs </a:t>
                      </a:r>
                      <a:endParaRPr lang="en-US" sz="12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a:effectLst/>
                        </a:rPr>
                        <a:t>$6.58</a:t>
                      </a:r>
                      <a:endParaRPr lang="en-US" sz="12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a:effectLst/>
                        </a:rPr>
                        <a:t>1</a:t>
                      </a:r>
                      <a:endParaRPr lang="en-US" sz="12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a:effectLst/>
                        </a:rPr>
                        <a:t>$6.58</a:t>
                      </a:r>
                      <a:endParaRPr lang="en-US" sz="12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7979">
                <a:tc>
                  <a:txBody>
                    <a:bodyPr/>
                    <a:lstStyle/>
                    <a:p>
                      <a:pPr algn="l" fontAlgn="b"/>
                      <a:r>
                        <a:rPr lang="en-US" sz="1200" u="none" strike="noStrike">
                          <a:effectLst/>
                        </a:rPr>
                        <a:t>Polycarbonate</a:t>
                      </a:r>
                      <a:endParaRPr lang="en-US" sz="12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a:effectLst/>
                        </a:rPr>
                        <a:t>$93.98</a:t>
                      </a:r>
                      <a:endParaRPr lang="en-US" sz="12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a:effectLst/>
                        </a:rPr>
                        <a:t>1</a:t>
                      </a:r>
                      <a:endParaRPr lang="en-US" sz="12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a:effectLst/>
                        </a:rPr>
                        <a:t>$93.98</a:t>
                      </a:r>
                      <a:endParaRPr lang="en-US" sz="12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7979">
                <a:tc>
                  <a:txBody>
                    <a:bodyPr/>
                    <a:lstStyle/>
                    <a:p>
                      <a:pPr algn="l" fontAlgn="b"/>
                      <a:r>
                        <a:rPr lang="en-US" sz="1200" u="none" strike="noStrike">
                          <a:effectLst/>
                        </a:rPr>
                        <a:t>Angle Aluminum (1/8"X4')</a:t>
                      </a:r>
                      <a:endParaRPr lang="en-US" sz="12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a:effectLst/>
                        </a:rPr>
                        <a:t>$9.69</a:t>
                      </a:r>
                      <a:endParaRPr lang="en-US" sz="12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a:effectLst/>
                        </a:rPr>
                        <a:t>1</a:t>
                      </a:r>
                      <a:endParaRPr lang="en-US" sz="12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a:effectLst/>
                        </a:rPr>
                        <a:t>$9.69</a:t>
                      </a:r>
                      <a:endParaRPr lang="en-US" sz="12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7979">
                <a:tc>
                  <a:txBody>
                    <a:bodyPr/>
                    <a:lstStyle/>
                    <a:p>
                      <a:pPr algn="l" fontAlgn="b"/>
                      <a:r>
                        <a:rPr lang="en-US" sz="1200" u="none" strike="noStrike">
                          <a:effectLst/>
                        </a:rPr>
                        <a:t>DE0 Nano (Altera)</a:t>
                      </a:r>
                      <a:endParaRPr lang="en-US" sz="12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a:effectLst/>
                        </a:rPr>
                        <a:t>$86.25</a:t>
                      </a:r>
                      <a:endParaRPr lang="en-US" sz="12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a:effectLst/>
                        </a:rPr>
                        <a:t>1</a:t>
                      </a:r>
                      <a:endParaRPr lang="en-US" sz="12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a:effectLst/>
                        </a:rPr>
                        <a:t>$86.25</a:t>
                      </a:r>
                      <a:endParaRPr lang="en-US" sz="12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7979">
                <a:tc>
                  <a:txBody>
                    <a:bodyPr/>
                    <a:lstStyle/>
                    <a:p>
                      <a:pPr algn="l" fontAlgn="b"/>
                      <a:r>
                        <a:rPr lang="it-IT" sz="1200" u="none" strike="noStrike">
                          <a:effectLst/>
                        </a:rPr>
                        <a:t>Microcontroller (Arudino Mega 2560 R3)</a:t>
                      </a:r>
                      <a:endParaRPr lang="it-IT" sz="12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a:effectLst/>
                        </a:rPr>
                        <a:t>$69.06</a:t>
                      </a:r>
                      <a:endParaRPr lang="en-US" sz="12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a:effectLst/>
                        </a:rPr>
                        <a:t>1</a:t>
                      </a:r>
                      <a:endParaRPr lang="en-US" sz="12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a:effectLst/>
                        </a:rPr>
                        <a:t>$69.06</a:t>
                      </a:r>
                      <a:endParaRPr lang="en-US" sz="12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0303">
                <a:tc>
                  <a:txBody>
                    <a:bodyPr/>
                    <a:lstStyle/>
                    <a:p>
                      <a:pPr algn="l" fontAlgn="b"/>
                      <a:r>
                        <a:rPr lang="en-US" sz="1200" u="none" strike="noStrike" dirty="0">
                          <a:effectLst/>
                        </a:rPr>
                        <a:t>LED - RGB Diffused Common Cathode (COM-09264)</a:t>
                      </a:r>
                      <a:endParaRPr lang="en-US" sz="12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a:effectLst/>
                        </a:rPr>
                        <a:t>$1.95</a:t>
                      </a:r>
                      <a:endParaRPr lang="en-US" sz="12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a:effectLst/>
                        </a:rPr>
                        <a:t>5</a:t>
                      </a:r>
                      <a:endParaRPr lang="en-US" sz="12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a:effectLst/>
                        </a:rPr>
                        <a:t>$9.75</a:t>
                      </a:r>
                      <a:endParaRPr lang="en-US" sz="12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7979">
                <a:tc>
                  <a:txBody>
                    <a:bodyPr/>
                    <a:lstStyle/>
                    <a:p>
                      <a:pPr algn="l" fontAlgn="b"/>
                      <a:r>
                        <a:rPr lang="en-US" sz="1200" u="none" strike="noStrike">
                          <a:effectLst/>
                        </a:rPr>
                        <a:t>Jumper Wire F/F (PRT-08430) - Pack of 10</a:t>
                      </a:r>
                      <a:endParaRPr lang="en-US" sz="12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a:effectLst/>
                        </a:rPr>
                        <a:t>$3.95</a:t>
                      </a:r>
                      <a:endParaRPr lang="en-US" sz="12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a:effectLst/>
                        </a:rPr>
                        <a:t>2</a:t>
                      </a:r>
                      <a:endParaRPr lang="en-US" sz="12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a:effectLst/>
                        </a:rPr>
                        <a:t>$7.90</a:t>
                      </a:r>
                      <a:endParaRPr lang="en-US" sz="12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7979">
                <a:tc>
                  <a:txBody>
                    <a:bodyPr/>
                    <a:lstStyle/>
                    <a:p>
                      <a:pPr algn="l" fontAlgn="b"/>
                      <a:r>
                        <a:rPr lang="en-US" sz="1200" u="none" strike="noStrike">
                          <a:effectLst/>
                        </a:rPr>
                        <a:t>Jumper Wire M/M (PRT-08431) - Pack of 10</a:t>
                      </a:r>
                      <a:endParaRPr lang="en-US" sz="12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a:effectLst/>
                        </a:rPr>
                        <a:t>$3.95</a:t>
                      </a:r>
                      <a:endParaRPr lang="en-US" sz="12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a:effectLst/>
                        </a:rPr>
                        <a:t>2</a:t>
                      </a:r>
                      <a:endParaRPr lang="en-US" sz="12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a:effectLst/>
                        </a:rPr>
                        <a:t>$7.90</a:t>
                      </a:r>
                      <a:endParaRPr lang="en-US" sz="12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7979">
                <a:tc>
                  <a:txBody>
                    <a:bodyPr/>
                    <a:lstStyle/>
                    <a:p>
                      <a:pPr algn="l" fontAlgn="b"/>
                      <a:r>
                        <a:rPr lang="en-US" sz="1200" u="none" strike="noStrike">
                          <a:effectLst/>
                        </a:rPr>
                        <a:t>Optical Grease</a:t>
                      </a:r>
                      <a:endParaRPr lang="en-US" sz="12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a:effectLst/>
                        </a:rPr>
                        <a:t>$105.00</a:t>
                      </a:r>
                      <a:endParaRPr lang="en-US" sz="12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a:effectLst/>
                        </a:rPr>
                        <a:t>1</a:t>
                      </a:r>
                      <a:endParaRPr lang="en-US" sz="12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a:effectLst/>
                        </a:rPr>
                        <a:t>$105.00</a:t>
                      </a:r>
                      <a:endParaRPr lang="en-US" sz="12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7979">
                <a:tc>
                  <a:txBody>
                    <a:bodyPr/>
                    <a:lstStyle/>
                    <a:p>
                      <a:pPr algn="l" fontAlgn="b"/>
                      <a:endParaRPr lang="en-US" sz="12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200" u="none" strike="noStrike">
                          <a:effectLst/>
                        </a:rPr>
                        <a:t>Total Expenses:</a:t>
                      </a:r>
                      <a:endParaRPr lang="en-US" sz="12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dirty="0">
                          <a:effectLst/>
                        </a:rPr>
                        <a:t>$557.72</a:t>
                      </a:r>
                      <a:endParaRPr lang="en-US" sz="12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7979">
                <a:tc>
                  <a:txBody>
                    <a:bodyPr/>
                    <a:lstStyle/>
                    <a:p>
                      <a:pPr algn="l" fontAlgn="b"/>
                      <a:endParaRPr lang="en-US" sz="12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200" u="none" strike="noStrike">
                          <a:effectLst/>
                        </a:rPr>
                        <a:t>Budget:</a:t>
                      </a:r>
                      <a:endParaRPr lang="en-US" sz="12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200" u="none" strike="noStrike" dirty="0">
                          <a:effectLst/>
                        </a:rPr>
                        <a:t>$192.28</a:t>
                      </a:r>
                      <a:endParaRPr lang="en-US" sz="12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491995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Going over budget is the biggest risk we have right now. Additional glue will push us over budget</a:t>
            </a:r>
          </a:p>
          <a:p>
            <a:pPr lvl="1"/>
            <a:r>
              <a:rPr lang="en-US" dirty="0" smtClean="0"/>
              <a:t>Fix: In mass production the parts will become less expensive</a:t>
            </a:r>
          </a:p>
          <a:p>
            <a:r>
              <a:rPr lang="en-US" dirty="0" smtClean="0"/>
              <a:t>Completion of the programming for the </a:t>
            </a:r>
            <a:r>
              <a:rPr lang="en-US" dirty="0" err="1"/>
              <a:t>A</a:t>
            </a:r>
            <a:r>
              <a:rPr lang="en-US" dirty="0" err="1" smtClean="0"/>
              <a:t>rduino</a:t>
            </a:r>
            <a:r>
              <a:rPr lang="en-US" dirty="0" smtClean="0"/>
              <a:t> is not on schedule </a:t>
            </a:r>
          </a:p>
          <a:p>
            <a:pPr lvl="1"/>
            <a:r>
              <a:rPr lang="en-US" dirty="0" smtClean="0"/>
              <a:t>Fix: Allot more members to assist on programming</a:t>
            </a:r>
          </a:p>
          <a:p>
            <a:r>
              <a:rPr lang="en-US" dirty="0" smtClean="0"/>
              <a:t>Bolts not strong enough to hold the cube structure together </a:t>
            </a:r>
          </a:p>
          <a:p>
            <a:pPr lvl="1"/>
            <a:r>
              <a:rPr lang="en-US" dirty="0" smtClean="0"/>
              <a:t>Fix: Glue sides together</a:t>
            </a:r>
          </a:p>
          <a:p>
            <a:pPr lvl="1"/>
            <a:endParaRPr lang="en-US" dirty="0" smtClean="0"/>
          </a:p>
          <a:p>
            <a:pPr lvl="1"/>
            <a:endParaRPr lang="en-US" dirty="0"/>
          </a:p>
          <a:p>
            <a:pPr marL="457200" lvl="1" indent="0">
              <a:buNone/>
            </a:pPr>
            <a:endParaRPr lang="en-US" dirty="0" smtClean="0"/>
          </a:p>
        </p:txBody>
      </p:sp>
      <p:pic>
        <p:nvPicPr>
          <p:cNvPr id="4" name="Picture 2" descr="http://profile.ak.fbcdn.net/hprofile-ak-prn1/41781_145489972139872_2489_n.jpg"/>
          <p:cNvPicPr>
            <a:picLocks noChangeAspect="1" noChangeArrowheads="1"/>
          </p:cNvPicPr>
          <p:nvPr/>
        </p:nvPicPr>
        <p:blipFill>
          <a:blip r:embed="rId2" cstate="print"/>
          <a:srcRect/>
          <a:stretch>
            <a:fillRect/>
          </a:stretch>
        </p:blipFill>
        <p:spPr bwMode="auto">
          <a:xfrm>
            <a:off x="8077200" y="0"/>
            <a:ext cx="1066800" cy="1066800"/>
          </a:xfrm>
          <a:prstGeom prst="rect">
            <a:avLst/>
          </a:prstGeom>
          <a:noFill/>
        </p:spPr>
      </p:pic>
      <p:pic>
        <p:nvPicPr>
          <p:cNvPr id="5" name="Picture 4" descr="http://www.famu.edu/wfe/UserFiles/Image/famu-logo.jpg"/>
          <p:cNvPicPr>
            <a:picLocks noChangeAspect="1" noChangeArrowheads="1"/>
          </p:cNvPicPr>
          <p:nvPr/>
        </p:nvPicPr>
        <p:blipFill>
          <a:blip r:embed="rId3" cstate="print"/>
          <a:srcRect/>
          <a:stretch>
            <a:fillRect/>
          </a:stretch>
        </p:blipFill>
        <p:spPr bwMode="auto">
          <a:xfrm>
            <a:off x="0" y="5791200"/>
            <a:ext cx="1066800" cy="1066800"/>
          </a:xfrm>
          <a:prstGeom prst="rect">
            <a:avLst/>
          </a:prstGeom>
          <a:noFill/>
        </p:spPr>
      </p:pic>
      <p:pic>
        <p:nvPicPr>
          <p:cNvPr id="6" name="Picture 5" descr="http://upload.wikimedia.org/wikipedia/en/thumb/e/e5/FSU_seal.svg/220px-FSU_seal.svg.png"/>
          <p:cNvPicPr>
            <a:picLocks noChangeAspect="1" noChangeArrowheads="1"/>
          </p:cNvPicPr>
          <p:nvPr/>
        </p:nvPicPr>
        <p:blipFill>
          <a:blip r:embed="rId4" cstate="print"/>
          <a:srcRect/>
          <a:stretch>
            <a:fillRect/>
          </a:stretch>
        </p:blipFill>
        <p:spPr bwMode="auto">
          <a:xfrm>
            <a:off x="8077200" y="5791199"/>
            <a:ext cx="1066800" cy="1066801"/>
          </a:xfrm>
          <a:prstGeom prst="rect">
            <a:avLst/>
          </a:prstGeom>
          <a:noFill/>
        </p:spPr>
      </p:pic>
    </p:spTree>
    <p:extLst>
      <p:ext uri="{BB962C8B-B14F-4D97-AF65-F5344CB8AC3E}">
        <p14:creationId xmlns:p14="http://schemas.microsoft.com/office/powerpoint/2010/main" val="9955256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a:t>
            </a:r>
            <a:endParaRPr lang="en-US" dirty="0"/>
          </a:p>
        </p:txBody>
      </p:sp>
      <p:sp>
        <p:nvSpPr>
          <p:cNvPr id="3" name="Content Placeholder 2"/>
          <p:cNvSpPr>
            <a:spLocks noGrp="1"/>
          </p:cNvSpPr>
          <p:nvPr>
            <p:ph idx="1"/>
          </p:nvPr>
        </p:nvSpPr>
        <p:spPr/>
        <p:txBody>
          <a:bodyPr/>
          <a:lstStyle/>
          <a:p>
            <a:r>
              <a:rPr lang="en-US" dirty="0" smtClean="0"/>
              <a:t>On schedule with all parts being ordered and testing and programming being done</a:t>
            </a:r>
          </a:p>
          <a:p>
            <a:r>
              <a:rPr lang="en-US" dirty="0" smtClean="0"/>
              <a:t>The presentation at the end of February will include demos on units currently working but not all integrated together. </a:t>
            </a:r>
            <a:endParaRPr lang="en-US" dirty="0"/>
          </a:p>
        </p:txBody>
      </p:sp>
      <p:pic>
        <p:nvPicPr>
          <p:cNvPr id="4" name="Picture 2" descr="http://profile.ak.fbcdn.net/hprofile-ak-prn1/41781_145489972139872_2489_n.jpg"/>
          <p:cNvPicPr>
            <a:picLocks noChangeAspect="1" noChangeArrowheads="1"/>
          </p:cNvPicPr>
          <p:nvPr/>
        </p:nvPicPr>
        <p:blipFill>
          <a:blip r:embed="rId2" cstate="print"/>
          <a:srcRect/>
          <a:stretch>
            <a:fillRect/>
          </a:stretch>
        </p:blipFill>
        <p:spPr bwMode="auto">
          <a:xfrm>
            <a:off x="8077200" y="0"/>
            <a:ext cx="1066800" cy="1066800"/>
          </a:xfrm>
          <a:prstGeom prst="rect">
            <a:avLst/>
          </a:prstGeom>
          <a:noFill/>
        </p:spPr>
      </p:pic>
      <p:pic>
        <p:nvPicPr>
          <p:cNvPr id="5" name="Picture 4" descr="http://www.famu.edu/wfe/UserFiles/Image/famu-logo.jpg"/>
          <p:cNvPicPr>
            <a:picLocks noChangeAspect="1" noChangeArrowheads="1"/>
          </p:cNvPicPr>
          <p:nvPr/>
        </p:nvPicPr>
        <p:blipFill>
          <a:blip r:embed="rId3" cstate="print"/>
          <a:srcRect/>
          <a:stretch>
            <a:fillRect/>
          </a:stretch>
        </p:blipFill>
        <p:spPr bwMode="auto">
          <a:xfrm>
            <a:off x="0" y="5791200"/>
            <a:ext cx="1066800" cy="1066800"/>
          </a:xfrm>
          <a:prstGeom prst="rect">
            <a:avLst/>
          </a:prstGeom>
          <a:noFill/>
        </p:spPr>
      </p:pic>
      <p:pic>
        <p:nvPicPr>
          <p:cNvPr id="6" name="Picture 6" descr="http://upload.wikimedia.org/wikipedia/en/thumb/e/e5/FSU_seal.svg/220px-FSU_seal.svg.png"/>
          <p:cNvPicPr>
            <a:picLocks noChangeAspect="1" noChangeArrowheads="1"/>
          </p:cNvPicPr>
          <p:nvPr/>
        </p:nvPicPr>
        <p:blipFill>
          <a:blip r:embed="rId4" cstate="print"/>
          <a:srcRect/>
          <a:stretch>
            <a:fillRect/>
          </a:stretch>
        </p:blipFill>
        <p:spPr bwMode="auto">
          <a:xfrm>
            <a:off x="8077200" y="5791199"/>
            <a:ext cx="1066800" cy="1066801"/>
          </a:xfrm>
          <a:prstGeom prst="rect">
            <a:avLst/>
          </a:prstGeom>
          <a:noFill/>
        </p:spPr>
      </p:pic>
    </p:spTree>
    <p:extLst>
      <p:ext uri="{BB962C8B-B14F-4D97-AF65-F5344CB8AC3E}">
        <p14:creationId xmlns:p14="http://schemas.microsoft.com/office/powerpoint/2010/main" val="6934752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4000" cy="6858000"/>
            <a:chOff x="0" y="0"/>
            <a:chExt cx="9144000" cy="6858000"/>
          </a:xfrm>
        </p:grpSpPr>
        <p:pic>
          <p:nvPicPr>
            <p:cNvPr id="5" name="Picture 2" descr="http://profile.ak.fbcdn.net/hprofile-ak-prn1/41781_145489972139872_2489_n.jpg"/>
            <p:cNvPicPr>
              <a:picLocks noChangeAspect="1" noChangeArrowheads="1"/>
            </p:cNvPicPr>
            <p:nvPr/>
          </p:nvPicPr>
          <p:blipFill>
            <a:blip r:embed="rId2" cstate="print"/>
            <a:srcRect/>
            <a:stretch>
              <a:fillRect/>
            </a:stretch>
          </p:blipFill>
          <p:spPr bwMode="auto">
            <a:xfrm>
              <a:off x="8077200" y="0"/>
              <a:ext cx="1066800" cy="1066800"/>
            </a:xfrm>
            <a:prstGeom prst="rect">
              <a:avLst/>
            </a:prstGeom>
            <a:noFill/>
          </p:spPr>
        </p:pic>
        <p:grpSp>
          <p:nvGrpSpPr>
            <p:cNvPr id="6" name="Group 8"/>
            <p:cNvGrpSpPr/>
            <p:nvPr/>
          </p:nvGrpSpPr>
          <p:grpSpPr>
            <a:xfrm>
              <a:off x="0" y="5791199"/>
              <a:ext cx="9144000" cy="1066801"/>
              <a:chOff x="0" y="5791199"/>
              <a:chExt cx="9144000" cy="1066801"/>
            </a:xfrm>
          </p:grpSpPr>
          <p:pic>
            <p:nvPicPr>
              <p:cNvPr id="7" name="Picture 4" descr="http://www.famu.edu/wfe/UserFiles/Image/famu-logo.jpg"/>
              <p:cNvPicPr>
                <a:picLocks noChangeAspect="1" noChangeArrowheads="1"/>
              </p:cNvPicPr>
              <p:nvPr/>
            </p:nvPicPr>
            <p:blipFill>
              <a:blip r:embed="rId3" cstate="print"/>
              <a:srcRect/>
              <a:stretch>
                <a:fillRect/>
              </a:stretch>
            </p:blipFill>
            <p:spPr bwMode="auto">
              <a:xfrm>
                <a:off x="0" y="5791200"/>
                <a:ext cx="1066800" cy="1066800"/>
              </a:xfrm>
              <a:prstGeom prst="rect">
                <a:avLst/>
              </a:prstGeom>
              <a:noFill/>
            </p:spPr>
          </p:pic>
          <p:pic>
            <p:nvPicPr>
              <p:cNvPr id="8" name="Picture 6" descr="http://upload.wikimedia.org/wikipedia/en/thumb/e/e5/FSU_seal.svg/220px-FSU_seal.svg.png"/>
              <p:cNvPicPr>
                <a:picLocks noChangeAspect="1" noChangeArrowheads="1"/>
              </p:cNvPicPr>
              <p:nvPr/>
            </p:nvPicPr>
            <p:blipFill>
              <a:blip r:embed="rId4" cstate="print"/>
              <a:srcRect/>
              <a:stretch>
                <a:fillRect/>
              </a:stretch>
            </p:blipFill>
            <p:spPr bwMode="auto">
              <a:xfrm>
                <a:off x="8077200" y="5791199"/>
                <a:ext cx="1066800" cy="1066801"/>
              </a:xfrm>
              <a:prstGeom prst="rect">
                <a:avLst/>
              </a:prstGeom>
              <a:noFill/>
            </p:spPr>
          </p:pic>
        </p:grpSp>
      </p:grpSp>
      <p:sp>
        <p:nvSpPr>
          <p:cNvPr id="2" name="Title 1"/>
          <p:cNvSpPr>
            <a:spLocks noGrp="1"/>
          </p:cNvSpPr>
          <p:nvPr>
            <p:ph type="ctrTitle"/>
          </p:nvPr>
        </p:nvSpPr>
        <p:spPr>
          <a:xfrm>
            <a:off x="304800" y="990600"/>
            <a:ext cx="8458200" cy="1470025"/>
          </a:xfrm>
        </p:spPr>
        <p:txBody>
          <a:bodyPr/>
          <a:lstStyle/>
          <a:p>
            <a:pPr algn="ctr"/>
            <a:r>
              <a:rPr lang="en-US" b="1" dirty="0"/>
              <a:t>Cosmic Cube</a:t>
            </a:r>
            <a:endParaRPr lang="en-US" dirty="0"/>
          </a:p>
        </p:txBody>
      </p:sp>
      <p:sp>
        <p:nvSpPr>
          <p:cNvPr id="3" name="Subtitle 2"/>
          <p:cNvSpPr>
            <a:spLocks noGrp="1"/>
          </p:cNvSpPr>
          <p:nvPr>
            <p:ph type="subTitle" idx="1"/>
          </p:nvPr>
        </p:nvSpPr>
        <p:spPr>
          <a:xfrm>
            <a:off x="1905000" y="3048000"/>
            <a:ext cx="5334000" cy="1752600"/>
          </a:xfrm>
        </p:spPr>
        <p:txBody>
          <a:bodyPr>
            <a:normAutofit/>
          </a:bodyPr>
          <a:lstStyle/>
          <a:p>
            <a:r>
              <a:rPr lang="en-US" dirty="0" smtClean="0"/>
              <a:t>Lead ECE: Matthew Gibson</a:t>
            </a:r>
          </a:p>
          <a:p>
            <a:endParaRPr lang="en-US" dirty="0"/>
          </a:p>
        </p:txBody>
      </p:sp>
    </p:spTree>
    <p:extLst>
      <p:ext uri="{BB962C8B-B14F-4D97-AF65-F5344CB8AC3E}">
        <p14:creationId xmlns:p14="http://schemas.microsoft.com/office/powerpoint/2010/main" val="3529090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AutoShape 1"/>
          <p:cNvSpPr>
            <a:spLocks/>
          </p:cNvSpPr>
          <p:nvPr/>
        </p:nvSpPr>
        <p:spPr bwMode="auto">
          <a:xfrm>
            <a:off x="2895600" y="0"/>
            <a:ext cx="3352800" cy="1066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7" tIns="35717" rIns="35717" bIns="35717" anchor="ctr"/>
          <a:lstStyle/>
          <a:p>
            <a:r>
              <a:rPr lang="en-US" sz="4400" b="1" dirty="0">
                <a:latin typeface="+mj-lt"/>
              </a:rPr>
              <a:t>SCINTILLATOR</a:t>
            </a:r>
          </a:p>
          <a:p>
            <a:endParaRPr lang="en-US" b="1" u="sng" dirty="0"/>
          </a:p>
        </p:txBody>
      </p:sp>
      <p:pic>
        <p:nvPicPr>
          <p:cNvPr id="3074" name="Picture 2" descr="asset-small.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447800"/>
            <a:ext cx="6096000" cy="45717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 name="Picture 2" descr="http://profile.ak.fbcdn.net/hprofile-ak-prn1/41781_145489972139872_2489_n.jpg"/>
          <p:cNvPicPr>
            <a:picLocks noChangeAspect="1" noChangeArrowheads="1"/>
          </p:cNvPicPr>
          <p:nvPr/>
        </p:nvPicPr>
        <p:blipFill>
          <a:blip r:embed="rId3" cstate="print"/>
          <a:srcRect/>
          <a:stretch>
            <a:fillRect/>
          </a:stretch>
        </p:blipFill>
        <p:spPr bwMode="auto">
          <a:xfrm>
            <a:off x="8077200" y="0"/>
            <a:ext cx="1066800" cy="1066800"/>
          </a:xfrm>
          <a:prstGeom prst="rect">
            <a:avLst/>
          </a:prstGeom>
          <a:noFill/>
        </p:spPr>
      </p:pic>
      <p:pic>
        <p:nvPicPr>
          <p:cNvPr id="5" name="Picture 4" descr="http://www.famu.edu/wfe/UserFiles/Image/famu-logo.jpg"/>
          <p:cNvPicPr>
            <a:picLocks noChangeAspect="1" noChangeArrowheads="1"/>
          </p:cNvPicPr>
          <p:nvPr/>
        </p:nvPicPr>
        <p:blipFill>
          <a:blip r:embed="rId4" cstate="print"/>
          <a:srcRect/>
          <a:stretch>
            <a:fillRect/>
          </a:stretch>
        </p:blipFill>
        <p:spPr bwMode="auto">
          <a:xfrm>
            <a:off x="0" y="5791200"/>
            <a:ext cx="1066800" cy="1066800"/>
          </a:xfrm>
          <a:prstGeom prst="rect">
            <a:avLst/>
          </a:prstGeom>
          <a:noFill/>
        </p:spPr>
      </p:pic>
      <p:pic>
        <p:nvPicPr>
          <p:cNvPr id="6" name="Picture 6" descr="http://upload.wikimedia.org/wikipedia/en/thumb/e/e5/FSU_seal.svg/220px-FSU_seal.svg.png"/>
          <p:cNvPicPr>
            <a:picLocks noChangeAspect="1" noChangeArrowheads="1"/>
          </p:cNvPicPr>
          <p:nvPr/>
        </p:nvPicPr>
        <p:blipFill>
          <a:blip r:embed="rId5" cstate="print"/>
          <a:srcRect/>
          <a:stretch>
            <a:fillRect/>
          </a:stretch>
        </p:blipFill>
        <p:spPr bwMode="auto">
          <a:xfrm>
            <a:off x="8077200" y="5791199"/>
            <a:ext cx="1066800" cy="1066801"/>
          </a:xfrm>
          <a:prstGeom prst="rect">
            <a:avLst/>
          </a:prstGeom>
          <a:noFill/>
        </p:spPr>
      </p:pic>
    </p:spTree>
    <p:extLst>
      <p:ext uri="{BB962C8B-B14F-4D97-AF65-F5344CB8AC3E}">
        <p14:creationId xmlns:p14="http://schemas.microsoft.com/office/powerpoint/2010/main" val="1642820447"/>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AutoShape 1"/>
          <p:cNvSpPr>
            <a:spLocks/>
          </p:cNvSpPr>
          <p:nvPr/>
        </p:nvSpPr>
        <p:spPr bwMode="auto">
          <a:xfrm>
            <a:off x="3789537" y="444253"/>
            <a:ext cx="2916063" cy="77494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7" tIns="35717" rIns="35717" bIns="35717" anchor="ctr"/>
          <a:lstStyle/>
          <a:p>
            <a:r>
              <a:rPr lang="en-US" sz="4400" b="1" dirty="0">
                <a:latin typeface="+mj-lt"/>
              </a:rPr>
              <a:t>TESTING</a:t>
            </a:r>
          </a:p>
        </p:txBody>
      </p:sp>
      <p:sp>
        <p:nvSpPr>
          <p:cNvPr id="4098" name="AutoShape 2"/>
          <p:cNvSpPr>
            <a:spLocks/>
          </p:cNvSpPr>
          <p:nvPr/>
        </p:nvSpPr>
        <p:spPr bwMode="auto">
          <a:xfrm>
            <a:off x="694284" y="1608460"/>
            <a:ext cx="3566294" cy="4822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7" tIns="35717" rIns="35717" bIns="35717" anchor="ctr"/>
          <a:lstStyle/>
          <a:p>
            <a:pPr marL="267881" indent="-267881">
              <a:spcBef>
                <a:spcPts val="2953"/>
              </a:spcBef>
              <a:buSzPct val="100000"/>
              <a:buFontTx/>
              <a:buChar char="•"/>
            </a:pPr>
            <a:r>
              <a:rPr lang="en-US" sz="2700" dirty="0"/>
              <a:t>Need Optical Grease</a:t>
            </a:r>
            <a:endParaRPr lang="en-US" dirty="0"/>
          </a:p>
        </p:txBody>
      </p:sp>
      <p:sp>
        <p:nvSpPr>
          <p:cNvPr id="4099" name="AutoShape 3"/>
          <p:cNvSpPr>
            <a:spLocks/>
          </p:cNvSpPr>
          <p:nvPr/>
        </p:nvSpPr>
        <p:spPr bwMode="auto">
          <a:xfrm>
            <a:off x="675308" y="2271490"/>
            <a:ext cx="5866805" cy="4822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7" tIns="35717" rIns="35717" bIns="35717" anchor="ctr"/>
          <a:lstStyle/>
          <a:p>
            <a:pPr marL="267881" indent="-267881">
              <a:spcBef>
                <a:spcPts val="2953"/>
              </a:spcBef>
              <a:buSzPct val="100000"/>
              <a:buFontTx/>
              <a:buChar char="•"/>
            </a:pPr>
            <a:r>
              <a:rPr lang="en-US" sz="2700"/>
              <a:t>Measure Amplitude and Pulse Width</a:t>
            </a:r>
            <a:endParaRPr lang="en-US"/>
          </a:p>
        </p:txBody>
      </p:sp>
      <p:sp>
        <p:nvSpPr>
          <p:cNvPr id="4100" name="AutoShape 4"/>
          <p:cNvSpPr>
            <a:spLocks/>
          </p:cNvSpPr>
          <p:nvPr/>
        </p:nvSpPr>
        <p:spPr bwMode="auto">
          <a:xfrm>
            <a:off x="680889" y="2935635"/>
            <a:ext cx="3422303" cy="4822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7" tIns="35717" rIns="35717" bIns="35717" anchor="ctr"/>
          <a:lstStyle/>
          <a:p>
            <a:pPr marL="267881" indent="-267881">
              <a:spcBef>
                <a:spcPts val="2953"/>
              </a:spcBef>
              <a:buSzPct val="100000"/>
              <a:buFontTx/>
              <a:buChar char="•"/>
            </a:pPr>
            <a:r>
              <a:rPr lang="en-US" sz="2700"/>
              <a:t>Half cube for testing</a:t>
            </a:r>
            <a:endParaRPr lang="en-US"/>
          </a:p>
        </p:txBody>
      </p:sp>
      <p:pic>
        <p:nvPicPr>
          <p:cNvPr id="6" name="Picture 2" descr="http://profile.ak.fbcdn.net/hprofile-ak-prn1/41781_145489972139872_2489_n.jpg"/>
          <p:cNvPicPr>
            <a:picLocks noChangeAspect="1" noChangeArrowheads="1"/>
          </p:cNvPicPr>
          <p:nvPr/>
        </p:nvPicPr>
        <p:blipFill>
          <a:blip r:embed="rId2" cstate="print"/>
          <a:srcRect/>
          <a:stretch>
            <a:fillRect/>
          </a:stretch>
        </p:blipFill>
        <p:spPr bwMode="auto">
          <a:xfrm>
            <a:off x="8077200" y="0"/>
            <a:ext cx="1066800" cy="1066800"/>
          </a:xfrm>
          <a:prstGeom prst="rect">
            <a:avLst/>
          </a:prstGeom>
          <a:noFill/>
        </p:spPr>
      </p:pic>
      <p:pic>
        <p:nvPicPr>
          <p:cNvPr id="7" name="Picture 4" descr="http://www.famu.edu/wfe/UserFiles/Image/famu-logo.jpg"/>
          <p:cNvPicPr>
            <a:picLocks noChangeAspect="1" noChangeArrowheads="1"/>
          </p:cNvPicPr>
          <p:nvPr/>
        </p:nvPicPr>
        <p:blipFill>
          <a:blip r:embed="rId3" cstate="print"/>
          <a:srcRect/>
          <a:stretch>
            <a:fillRect/>
          </a:stretch>
        </p:blipFill>
        <p:spPr bwMode="auto">
          <a:xfrm>
            <a:off x="0" y="5791200"/>
            <a:ext cx="1066800" cy="1066800"/>
          </a:xfrm>
          <a:prstGeom prst="rect">
            <a:avLst/>
          </a:prstGeom>
          <a:noFill/>
        </p:spPr>
      </p:pic>
      <p:pic>
        <p:nvPicPr>
          <p:cNvPr id="8" name="Picture 6" descr="http://upload.wikimedia.org/wikipedia/en/thumb/e/e5/FSU_seal.svg/220px-FSU_seal.svg.png"/>
          <p:cNvPicPr>
            <a:picLocks noChangeAspect="1" noChangeArrowheads="1"/>
          </p:cNvPicPr>
          <p:nvPr/>
        </p:nvPicPr>
        <p:blipFill>
          <a:blip r:embed="rId4" cstate="print"/>
          <a:srcRect/>
          <a:stretch>
            <a:fillRect/>
          </a:stretch>
        </p:blipFill>
        <p:spPr bwMode="auto">
          <a:xfrm>
            <a:off x="8077200" y="5791199"/>
            <a:ext cx="1066800" cy="1066801"/>
          </a:xfrm>
          <a:prstGeom prst="rect">
            <a:avLst/>
          </a:prstGeom>
          <a:noFill/>
        </p:spPr>
      </p:pic>
    </p:spTree>
    <p:extLst>
      <p:ext uri="{BB962C8B-B14F-4D97-AF65-F5344CB8AC3E}">
        <p14:creationId xmlns:p14="http://schemas.microsoft.com/office/powerpoint/2010/main" val="627327972"/>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TotalTime>
  <Words>1523</Words>
  <Application>Microsoft Office PowerPoint</Application>
  <PresentationFormat>On-screen Show (4:3)</PresentationFormat>
  <Paragraphs>278</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Cosmic Cube</vt:lpstr>
      <vt:lpstr>Cosmic Cube</vt:lpstr>
      <vt:lpstr>Current Status</vt:lpstr>
      <vt:lpstr>Budget</vt:lpstr>
      <vt:lpstr>Risks</vt:lpstr>
      <vt:lpstr>Schedule</vt:lpstr>
      <vt:lpstr>Cosmic Cube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Cosmic Cube</vt:lpstr>
      <vt:lpstr>GPS and Wi-Fi Shields</vt:lpstr>
      <vt:lpstr>Current Structure of Shields</vt:lpstr>
      <vt:lpstr>GPS Shield</vt:lpstr>
      <vt:lpstr>Wi-Fi Shield</vt:lpstr>
      <vt:lpstr>Cosmic Cube</vt:lpstr>
      <vt:lpstr>PowerPoint Presentation</vt:lpstr>
      <vt:lpstr>Current Architecture </vt:lpstr>
      <vt:lpstr>Current Functions/Programs </vt:lpstr>
      <vt:lpstr>PowerPoint Presentation</vt:lpstr>
      <vt:lpstr>CPU &amp; TPU Integration</vt:lpstr>
      <vt:lpstr>CPU &amp; TPU Pin Connections</vt:lpstr>
      <vt:lpstr>Producer/Consumer Communication Protocol </vt:lpstr>
      <vt:lpstr>Communication (Part 2)</vt:lpstr>
      <vt:lpstr>Cosmic Cube</vt:lpstr>
      <vt:lpstr>Sub-Cube Structure</vt:lpstr>
      <vt:lpstr>Sub-Cube Structure</vt:lpstr>
      <vt:lpstr>Top Compartment</vt:lpstr>
      <vt:lpstr>Bottom Compartment</vt:lpstr>
      <vt:lpstr>Cube Structure</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Kenneth</dc:creator>
  <cp:lastModifiedBy>studentpro</cp:lastModifiedBy>
  <cp:revision>26</cp:revision>
  <dcterms:created xsi:type="dcterms:W3CDTF">2013-02-15T13:12:39Z</dcterms:created>
  <dcterms:modified xsi:type="dcterms:W3CDTF">2013-02-15T21:40:20Z</dcterms:modified>
</cp:coreProperties>
</file>