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  <p:sldId id="269" r:id="rId7"/>
    <p:sldId id="293" r:id="rId8"/>
    <p:sldId id="266" r:id="rId9"/>
    <p:sldId id="267" r:id="rId10"/>
    <p:sldId id="268" r:id="rId11"/>
    <p:sldId id="270" r:id="rId12"/>
    <p:sldId id="288" r:id="rId13"/>
    <p:sldId id="292" r:id="rId14"/>
    <p:sldId id="289" r:id="rId15"/>
    <p:sldId id="29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4" d="100"/>
          <a:sy n="74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7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94A0-79F7-44B3-A194-25CF3ACF9FB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9DCC-FE63-4F4D-A366-D742FBF3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0"/>
            <a:ext cx="5334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Team Lead/Programmer: Kenneth </a:t>
            </a:r>
            <a:r>
              <a:rPr lang="en-US" dirty="0"/>
              <a:t>Spradley  </a:t>
            </a:r>
          </a:p>
          <a:p>
            <a:r>
              <a:rPr lang="en-US" dirty="0" smtClean="0"/>
              <a:t>Lead ECE: Matthew Gibson</a:t>
            </a:r>
          </a:p>
          <a:p>
            <a:r>
              <a:rPr lang="en-US" dirty="0" smtClean="0"/>
              <a:t>ECE Assistant: Don </a:t>
            </a:r>
            <a:r>
              <a:rPr lang="en-US" dirty="0"/>
              <a:t>Lundi </a:t>
            </a:r>
          </a:p>
          <a:p>
            <a:r>
              <a:rPr lang="en-US" dirty="0" smtClean="0"/>
              <a:t>Lead ME: Cole Gray</a:t>
            </a:r>
          </a:p>
          <a:p>
            <a:r>
              <a:rPr lang="en-US" dirty="0" smtClean="0"/>
              <a:t>Financial Advisor: Crystal Hill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im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 descr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89613"/>
            <a:ext cx="10668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1962150" y="211138"/>
            <a:ext cx="542925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4400" b="1" dirty="0">
                <a:latin typeface="+mj-lt"/>
              </a:rPr>
              <a:t>PULSE STRETCH</a:t>
            </a:r>
            <a:endParaRPr lang="en-US" sz="4400" dirty="0">
              <a:latin typeface="+mj-lt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376238" y="4470400"/>
            <a:ext cx="1673225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000" u="sng"/>
              <a:t>INPUT PULSE</a:t>
            </a:r>
            <a:endParaRPr lang="en-US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173038" y="4953000"/>
            <a:ext cx="2079625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PULSE WIDTH: 50nS</a:t>
            </a:r>
          </a:p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AMPLITUDE: 50mV</a:t>
            </a:r>
            <a:endParaRPr lang="en-US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6743700" y="4470400"/>
            <a:ext cx="1955800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000" u="sng"/>
              <a:t>OUTPUT PULSE</a:t>
            </a:r>
            <a:endParaRPr lang="en-US"/>
          </a:p>
        </p:txBody>
      </p:sp>
      <p:sp>
        <p:nvSpPr>
          <p:cNvPr id="7176" name="AutoShape 8"/>
          <p:cNvSpPr>
            <a:spLocks/>
          </p:cNvSpPr>
          <p:nvPr/>
        </p:nvSpPr>
        <p:spPr bwMode="auto">
          <a:xfrm>
            <a:off x="6700838" y="4953000"/>
            <a:ext cx="2078037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PULSE WIDTH:20mS</a:t>
            </a:r>
          </a:p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AMPLITUDE: 2v</a:t>
            </a:r>
            <a:endParaRPr lang="en-US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295275" y="1379538"/>
            <a:ext cx="1833563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000" u="sng"/>
              <a:t>COMPONENTS</a:t>
            </a:r>
            <a:endParaRPr lang="en-US"/>
          </a:p>
        </p:txBody>
      </p:sp>
      <p:sp>
        <p:nvSpPr>
          <p:cNvPr id="7178" name="AutoShape 10"/>
          <p:cNvSpPr>
            <a:spLocks/>
          </p:cNvSpPr>
          <p:nvPr/>
        </p:nvSpPr>
        <p:spPr bwMode="auto">
          <a:xfrm>
            <a:off x="149225" y="1816100"/>
            <a:ext cx="2125663" cy="88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CAPACITOR: 0.001uF</a:t>
            </a:r>
          </a:p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RESISTOR: 10Mohm</a:t>
            </a:r>
          </a:p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DIODE: 1N4148</a:t>
            </a:r>
            <a:endParaRPr lang="en-US"/>
          </a:p>
        </p:txBody>
      </p:sp>
      <p:sp>
        <p:nvSpPr>
          <p:cNvPr id="7179" name="AutoShape 11"/>
          <p:cNvSpPr>
            <a:spLocks/>
          </p:cNvSpPr>
          <p:nvPr/>
        </p:nvSpPr>
        <p:spPr bwMode="auto">
          <a:xfrm>
            <a:off x="6977063" y="1379538"/>
            <a:ext cx="1489075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000" u="sng"/>
              <a:t>EQUATIONS</a:t>
            </a:r>
            <a:endParaRPr lang="en-US"/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>
            <a:off x="6756400" y="1824038"/>
            <a:ext cx="2295525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Vc = Vs(1 - exp(-(t/RC)))</a:t>
            </a:r>
          </a:p>
          <a:p>
            <a:pPr marL="160338" indent="-160338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1500"/>
              <a:t>T(Discharge) = RC</a:t>
            </a:r>
            <a:endParaRPr lang="en-US"/>
          </a:p>
        </p:txBody>
      </p:sp>
      <p:pic>
        <p:nvPicPr>
          <p:cNvPr id="7181" name="Picture 13" descr="ass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17725"/>
            <a:ext cx="4445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723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705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ECE Programmer/Assistant: Don </a:t>
            </a:r>
            <a:r>
              <a:rPr lang="en-US" dirty="0"/>
              <a:t>Lundi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73607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Progress: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Connect to Satellites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Send/Receiver data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Interfaced with TPU to send PPS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Provides Time, Date, Position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4484" r="22248" b="20712"/>
          <a:stretch/>
        </p:blipFill>
        <p:spPr bwMode="auto">
          <a:xfrm>
            <a:off x="497113" y="1673609"/>
            <a:ext cx="3168387" cy="259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4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Obtain GPS Data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72780" b="23416"/>
          <a:stretch/>
        </p:blipFill>
        <p:spPr bwMode="auto">
          <a:xfrm>
            <a:off x="494763" y="990600"/>
            <a:ext cx="3541690" cy="44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26959" r="55494" b="25682"/>
          <a:stretch/>
        </p:blipFill>
        <p:spPr bwMode="auto">
          <a:xfrm>
            <a:off x="3810001" y="1125828"/>
            <a:ext cx="5029200" cy="34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Wi-Fi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676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Progress: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Able to search for local networks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Can connect to local networks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Able to receive network status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0912" r="26040" b="19732"/>
          <a:stretch/>
        </p:blipFill>
        <p:spPr bwMode="auto">
          <a:xfrm>
            <a:off x="228601" y="1676400"/>
            <a:ext cx="3581400" cy="271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4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Access Local Networks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r="67929" b="25881"/>
          <a:stretch/>
        </p:blipFill>
        <p:spPr bwMode="auto">
          <a:xfrm>
            <a:off x="457200" y="1035676"/>
            <a:ext cx="4495800" cy="438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70093" b="23987"/>
          <a:stretch/>
        </p:blipFill>
        <p:spPr bwMode="auto">
          <a:xfrm>
            <a:off x="5102180" y="1035676"/>
            <a:ext cx="3891164" cy="434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4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Access Local Networks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68721" b="28345"/>
          <a:stretch/>
        </p:blipFill>
        <p:spPr bwMode="auto">
          <a:xfrm>
            <a:off x="730876" y="1143000"/>
            <a:ext cx="4069724" cy="409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4" r="76940" b="23064"/>
          <a:stretch/>
        </p:blipFill>
        <p:spPr bwMode="auto">
          <a:xfrm>
            <a:off x="5229225" y="1143000"/>
            <a:ext cx="3000375" cy="10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0"/>
            <a:ext cx="533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Team Lead/Programmer: Kenneth </a:t>
            </a:r>
            <a:r>
              <a:rPr lang="en-US" dirty="0"/>
              <a:t>Spradley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Time Processing Unit (TPU)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3716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Successful Systems: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Detect Incoming Signal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Count GPS PPS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Count Nanosecond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Signal Incoming Event Interrupt Routine (</a:t>
            </a:r>
            <a:r>
              <a:rPr lang="en-US" sz="2000" b="1" dirty="0" err="1" smtClean="0"/>
              <a:t>Arduino</a:t>
            </a:r>
            <a:r>
              <a:rPr lang="en-US" sz="2000" b="1" dirty="0" smtClean="0"/>
              <a:t>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Debugging Issues: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8 bit bridge (Transferring time data precision)</a:t>
            </a:r>
            <a:endParaRPr lang="en-US" sz="2000" b="1" dirty="0"/>
          </a:p>
        </p:txBody>
      </p:sp>
      <p:pic>
        <p:nvPicPr>
          <p:cNvPr id="14338" name="Picture 2" descr="http://i3.ytimg.com/vi/jUf_E4Wa8a0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0"/>
            <a:ext cx="3835400" cy="2157413"/>
          </a:xfrm>
          <a:prstGeom prst="rect">
            <a:avLst/>
          </a:prstGeom>
          <a:noFill/>
        </p:spPr>
      </p:pic>
      <p:pic>
        <p:nvPicPr>
          <p:cNvPr id="8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  <p:pic>
        <p:nvPicPr>
          <p:cNvPr id="5122" name="Picture 2" descr="C:\Users\Kenneth\Downloads\20130417_085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8100" y="1714500"/>
            <a:ext cx="39624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6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914224" cy="5195887"/>
          </a:xfrm>
          <a:prstGeom prst="rect">
            <a:avLst/>
          </a:prstGeom>
        </p:spPr>
      </p:pic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Time Stamp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23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0"/>
            <a:ext cx="533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Advisor: Crystal Hill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572500" cy="5133975"/>
          </a:xfrm>
          <a:prstGeom prst="rect">
            <a:avLst/>
          </a:prstGeom>
        </p:spPr>
      </p:pic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Time Stamp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8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47975"/>
            <a:ext cx="6972300" cy="3552825"/>
          </a:xfrm>
          <a:prstGeom prst="rect">
            <a:avLst/>
          </a:prstGeom>
        </p:spPr>
      </p:pic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Board Communication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pic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50" y="1038225"/>
            <a:ext cx="8096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neth\Pictures\pi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" y="900112"/>
            <a:ext cx="8486775" cy="5057775"/>
          </a:xfrm>
          <a:prstGeom prst="rect">
            <a:avLst/>
          </a:prstGeom>
          <a:noFill/>
        </p:spPr>
      </p:pic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Board Communication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21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Board Communication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1066800"/>
            <a:ext cx="7000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Central Processing Unit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 descr="C:\Users\Kenneth\Downloads\IMG-20130214-0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57600"/>
            <a:ext cx="3149600" cy="2362200"/>
          </a:xfrm>
          <a:prstGeom prst="rect">
            <a:avLst/>
          </a:prstGeom>
          <a:noFill/>
        </p:spPr>
      </p:pic>
      <p:pic>
        <p:nvPicPr>
          <p:cNvPr id="8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16" y="5767680"/>
            <a:ext cx="1066800" cy="1066800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867399"/>
            <a:ext cx="1066800" cy="10668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24400" y="11430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Successful Systems: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Obtain Current Time/Position from GPS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ISR Magnitude of Incoming Pulse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Debugging Issues: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8 bit bridge (Transferring time data precision)</a:t>
            </a:r>
            <a:endParaRPr lang="en-US" sz="2000" b="1" dirty="0"/>
          </a:p>
        </p:txBody>
      </p:sp>
      <p:pic>
        <p:nvPicPr>
          <p:cNvPr id="6146" name="Picture 2" descr="C:\Users\Kenneth\Downloads\20130417_095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9812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1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384" y="5791199"/>
            <a:ext cx="1066800" cy="1066801"/>
          </a:xfrm>
          <a:prstGeom prst="rect">
            <a:avLst/>
          </a:prstGeom>
          <a:noFill/>
        </p:spPr>
      </p:pic>
      <p:pic>
        <p:nvPicPr>
          <p:cNvPr id="8" name="Picture 7" descr="cod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0152" y="1066800"/>
            <a:ext cx="6960848" cy="49961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Interrupt Service Routine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1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0"/>
            <a:ext cx="533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Lead ME: Cole Gray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10400" cy="52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Single-Unit Cube Structure</a:t>
            </a:r>
            <a:endParaRPr lang="en-US" dirty="0"/>
          </a:p>
        </p:txBody>
      </p:sp>
      <p:pic>
        <p:nvPicPr>
          <p:cNvPr id="6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0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Sub-Cube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sub-cube will be 8” on a side</a:t>
            </a:r>
          </a:p>
          <a:p>
            <a:r>
              <a:rPr lang="en-US" dirty="0"/>
              <a:t>There will be two compartments within the </a:t>
            </a:r>
            <a:r>
              <a:rPr lang="en-US" dirty="0" smtClean="0"/>
              <a:t>sub-cube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top compartment will house the </a:t>
            </a:r>
            <a:r>
              <a:rPr lang="en-US" dirty="0" smtClean="0"/>
              <a:t>scintillator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bottom compartment will contain the electronics of the system</a:t>
            </a:r>
            <a:r>
              <a:rPr lang="en-US" dirty="0" smtClean="0"/>
              <a:t>.</a:t>
            </a:r>
          </a:p>
          <a:p>
            <a:r>
              <a:rPr lang="en-US" dirty="0"/>
              <a:t>The electronics will be </a:t>
            </a:r>
            <a:r>
              <a:rPr lang="en-US" dirty="0" smtClean="0"/>
              <a:t>attached to the cube using </a:t>
            </a:r>
            <a:r>
              <a:rPr lang="en-US" dirty="0" err="1" smtClean="0"/>
              <a:t>velcro</a:t>
            </a:r>
            <a:r>
              <a:rPr lang="en-US" dirty="0" smtClean="0"/>
              <a:t> dots, this allows the electronics to be configured in any way necessary and easily moved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2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 </a:t>
            </a:r>
            <a:r>
              <a:rPr lang="en-US" b="1" dirty="0" smtClean="0"/>
              <a:t>Compartment</a:t>
            </a:r>
            <a:endParaRPr lang="en-US" dirty="0"/>
          </a:p>
        </p:txBody>
      </p:sp>
      <p:pic>
        <p:nvPicPr>
          <p:cNvPr id="7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2" y="1219200"/>
            <a:ext cx="7017657" cy="52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3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327" y="60036"/>
            <a:ext cx="8458200" cy="1470025"/>
          </a:xfrm>
        </p:spPr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94000"/>
            <a:ext cx="410956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Bottom </a:t>
            </a:r>
            <a:r>
              <a:rPr lang="en-US" b="1" dirty="0" smtClean="0"/>
              <a:t>Compartment</a:t>
            </a:r>
            <a:endParaRPr lang="en-US" dirty="0"/>
          </a:p>
        </p:txBody>
      </p:sp>
      <p:pic>
        <p:nvPicPr>
          <p:cNvPr id="7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2" y="1162664"/>
            <a:ext cx="6992257" cy="52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8415">
            <a:off x="-87696" y="1735940"/>
            <a:ext cx="4406152" cy="40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1055914"/>
            <a:ext cx="4848340" cy="47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Multi-Unit Cube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7086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8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Multi-Unit Cube 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9616"/>
            <a:ext cx="7239000" cy="54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10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5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http://profile.ak.fbcdn.net/hprofile-ak-prn1/41781_145489972139872_24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4" descr="http://www.famu.edu/wfe/UserFiles/Image/fam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199"/>
            <a:ext cx="106680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05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Budget</a:t>
            </a:r>
            <a:endParaRPr lang="en-US" dirty="0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7543800" cy="52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Schedule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22097" cy="50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http://profile.ak.fbcdn.net/hprofile-ak-prn1/41781_145489972139872_2489_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0"/>
              <a:ext cx="1066800" cy="1066800"/>
            </a:xfrm>
            <a:prstGeom prst="rect">
              <a:avLst/>
            </a:prstGeom>
            <a:noFill/>
          </p:spPr>
        </p:pic>
        <p:grpSp>
          <p:nvGrpSpPr>
            <p:cNvPr id="6" name="Group 8"/>
            <p:cNvGrpSpPr/>
            <p:nvPr/>
          </p:nvGrpSpPr>
          <p:grpSpPr>
            <a:xfrm>
              <a:off x="0" y="5791199"/>
              <a:ext cx="9144000" cy="1066801"/>
              <a:chOff x="0" y="5791199"/>
              <a:chExt cx="9144000" cy="1066801"/>
            </a:xfrm>
          </p:grpSpPr>
          <p:pic>
            <p:nvPicPr>
              <p:cNvPr id="7" name="Picture 4" descr="http://www.famu.edu/wfe/UserFiles/Image/famu-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791200"/>
                <a:ext cx="1066800" cy="1066800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http://upload.wikimedia.org/wikipedia/en/thumb/e/e5/FSU_seal.svg/220px-FSU_seal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77200" y="5791199"/>
                <a:ext cx="1066800" cy="10668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048000"/>
            <a:ext cx="533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Lead ECE: Matthew Gibson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im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89613"/>
            <a:ext cx="10668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AutoShape 4"/>
          <p:cNvSpPr>
            <a:spLocks/>
          </p:cNvSpPr>
          <p:nvPr/>
        </p:nvSpPr>
        <p:spPr bwMode="auto">
          <a:xfrm>
            <a:off x="2233612" y="76200"/>
            <a:ext cx="447198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4400" b="1" dirty="0">
                <a:latin typeface="+mj-lt"/>
              </a:rPr>
              <a:t>COSMIC RAYS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3086100" y="3871913"/>
            <a:ext cx="2733675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u="sng"/>
              <a:t>OUTPUT PULSE</a:t>
            </a:r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2911475" y="4506913"/>
            <a:ext cx="3319463" cy="838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PULSE WIDTH: 50nS</a:t>
            </a:r>
          </a:p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AMPLITUDE: 50mV</a:t>
            </a:r>
            <a:endParaRPr lang="en-US"/>
          </a:p>
        </p:txBody>
      </p:sp>
      <p:pic>
        <p:nvPicPr>
          <p:cNvPr id="4103" name="Picture 7" descr="ass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733425"/>
            <a:ext cx="7299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835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2054225" y="233363"/>
            <a:ext cx="5033963" cy="573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 defTabSz="914400"/>
            <a:r>
              <a:rPr lang="en-US" sz="4400" b="1" dirty="0">
                <a:latin typeface="+mj-lt"/>
              </a:rPr>
              <a:t>AMPLIFIER(AD8000)</a:t>
            </a:r>
            <a:endParaRPr lang="en-US" sz="4400" dirty="0">
              <a:latin typeface="+mj-lt"/>
            </a:endParaRPr>
          </a:p>
        </p:txBody>
      </p:sp>
      <p:pic>
        <p:nvPicPr>
          <p:cNvPr id="5122" name="Picture 2" descr="Inserted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r="21989"/>
          <a:stretch>
            <a:fillRect/>
          </a:stretch>
        </p:blipFill>
        <p:spPr bwMode="auto">
          <a:xfrm>
            <a:off x="3906838" y="1128713"/>
            <a:ext cx="3917950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imag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imag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89613"/>
            <a:ext cx="10668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AutoShape 6"/>
          <p:cNvSpPr>
            <a:spLocks/>
          </p:cNvSpPr>
          <p:nvPr/>
        </p:nvSpPr>
        <p:spPr bwMode="auto">
          <a:xfrm>
            <a:off x="763588" y="1128713"/>
            <a:ext cx="2436812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u="sng"/>
              <a:t>PARAMETERS</a:t>
            </a:r>
            <a:endParaRPr lang="en-US"/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347663" y="1882775"/>
            <a:ext cx="2551112" cy="1308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GAIN: 36</a:t>
            </a:r>
          </a:p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PSU: 4.5v, -4.5v</a:t>
            </a:r>
          </a:p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INVERTING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40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im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 descr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89613"/>
            <a:ext cx="10668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1676400" y="200025"/>
            <a:ext cx="5770563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4400" b="1" dirty="0">
                <a:latin typeface="+mj-lt"/>
              </a:rPr>
              <a:t>AMPLIFICATION</a:t>
            </a:r>
            <a:endParaRPr lang="en-US" sz="4400" dirty="0">
              <a:latin typeface="+mj-lt"/>
            </a:endParaRPr>
          </a:p>
        </p:txBody>
      </p:sp>
      <p:pic>
        <p:nvPicPr>
          <p:cNvPr id="6149" name="Picture 5" descr="ass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27125"/>
            <a:ext cx="6262687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AutoShape 6"/>
          <p:cNvSpPr>
            <a:spLocks/>
          </p:cNvSpPr>
          <p:nvPr/>
        </p:nvSpPr>
        <p:spPr bwMode="auto">
          <a:xfrm>
            <a:off x="874713" y="3984625"/>
            <a:ext cx="2338387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u="sng"/>
              <a:t>INPUT PULSE</a:t>
            </a:r>
            <a:endParaRPr lang="en-US"/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384175" y="4540250"/>
            <a:ext cx="3319463" cy="838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PULSE WIDTH: 50nS</a:t>
            </a:r>
          </a:p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AMPLITUDE: 50mV</a:t>
            </a:r>
            <a:endParaRPr lang="en-US"/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5383213" y="3984625"/>
            <a:ext cx="2733675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800" u="sng"/>
              <a:t>OUTPUT PULSE</a:t>
            </a:r>
            <a:endParaRPr lang="en-US"/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5005388" y="4540250"/>
            <a:ext cx="3489325" cy="838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PULSE WIDTH: 100nS</a:t>
            </a:r>
          </a:p>
          <a:p>
            <a:pPr marL="257175" indent="-257175" defTabSz="914400">
              <a:spcBef>
                <a:spcPts val="700"/>
              </a:spcBef>
              <a:buSzPct val="100000"/>
              <a:buFont typeface="ArialMT" charset="0"/>
              <a:buChar char="•"/>
            </a:pPr>
            <a:r>
              <a:rPr lang="en-US" sz="2400"/>
              <a:t>AMPLITUDE: -1.18V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6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362</Words>
  <Application>Microsoft Office PowerPoint</Application>
  <PresentationFormat>On-screen Show (4:3)</PresentationFormat>
  <Paragraphs>97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Cosmic Cube</vt:lpstr>
      <vt:lpstr>Cosmic Cube</vt:lpstr>
      <vt:lpstr>Overview</vt:lpstr>
      <vt:lpstr>Budget</vt:lpstr>
      <vt:lpstr>Schedule</vt:lpstr>
      <vt:lpstr>Cosmic Cube</vt:lpstr>
      <vt:lpstr>PowerPoint Presentation</vt:lpstr>
      <vt:lpstr>PowerPoint Presentation</vt:lpstr>
      <vt:lpstr>PowerPoint Presentation</vt:lpstr>
      <vt:lpstr>PowerPoint Presentation</vt:lpstr>
      <vt:lpstr>Cosmic Cube</vt:lpstr>
      <vt:lpstr>GPS</vt:lpstr>
      <vt:lpstr>PowerPoint Presentation</vt:lpstr>
      <vt:lpstr>Wi-Fi</vt:lpstr>
      <vt:lpstr>PowerPoint Presentation</vt:lpstr>
      <vt:lpstr>PowerPoint Presentation</vt:lpstr>
      <vt:lpstr>Cosmic Cube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Cosmic Cube</vt:lpstr>
      <vt:lpstr>Single-Unit Cube Structure</vt:lpstr>
      <vt:lpstr>Sub-Cube Structure</vt:lpstr>
      <vt:lpstr>Top Compartment</vt:lpstr>
      <vt:lpstr>Bottom Compartment</vt:lpstr>
      <vt:lpstr>Multi-Unit Cube Structure</vt:lpstr>
      <vt:lpstr>Multi-Unit Cube Structure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Cube</dc:title>
  <dc:creator>studentpro</dc:creator>
  <cp:lastModifiedBy>Don Lundi</cp:lastModifiedBy>
  <cp:revision>18</cp:revision>
  <dcterms:created xsi:type="dcterms:W3CDTF">2013-04-17T15:09:04Z</dcterms:created>
  <dcterms:modified xsi:type="dcterms:W3CDTF">2013-04-17T17:45:17Z</dcterms:modified>
</cp:coreProperties>
</file>