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76" r:id="rId3"/>
    <p:sldId id="278" r:id="rId4"/>
    <p:sldId id="295" r:id="rId5"/>
    <p:sldId id="299" r:id="rId6"/>
    <p:sldId id="300" r:id="rId7"/>
    <p:sldId id="296" r:id="rId8"/>
    <p:sldId id="297" r:id="rId9"/>
    <p:sldId id="298" r:id="rId10"/>
    <p:sldId id="301" r:id="rId11"/>
    <p:sldId id="279" r:id="rId12"/>
    <p:sldId id="332" r:id="rId13"/>
    <p:sldId id="333" r:id="rId14"/>
    <p:sldId id="331" r:id="rId15"/>
    <p:sldId id="328" r:id="rId16"/>
    <p:sldId id="329" r:id="rId17"/>
    <p:sldId id="330" r:id="rId18"/>
    <p:sldId id="280" r:id="rId19"/>
    <p:sldId id="308" r:id="rId20"/>
    <p:sldId id="309" r:id="rId21"/>
    <p:sldId id="310" r:id="rId22"/>
    <p:sldId id="311" r:id="rId23"/>
    <p:sldId id="312" r:id="rId24"/>
    <p:sldId id="313" r:id="rId25"/>
    <p:sldId id="314" r:id="rId26"/>
    <p:sldId id="315" r:id="rId27"/>
    <p:sldId id="282" r:id="rId28"/>
    <p:sldId id="316" r:id="rId29"/>
    <p:sldId id="317" r:id="rId30"/>
    <p:sldId id="318" r:id="rId31"/>
    <p:sldId id="319" r:id="rId32"/>
    <p:sldId id="320" r:id="rId33"/>
    <p:sldId id="321" r:id="rId34"/>
    <p:sldId id="283" r:id="rId35"/>
    <p:sldId id="259" r:id="rId36"/>
    <p:sldId id="284" r:id="rId37"/>
    <p:sldId id="285" r:id="rId38"/>
    <p:sldId id="286" r:id="rId39"/>
    <p:sldId id="287" r:id="rId40"/>
    <p:sldId id="288" r:id="rId41"/>
    <p:sldId id="289" r:id="rId42"/>
    <p:sldId id="324" r:id="rId43"/>
    <p:sldId id="290" r:id="rId44"/>
    <p:sldId id="291" r:id="rId45"/>
    <p:sldId id="323" r:id="rId46"/>
    <p:sldId id="292" r:id="rId47"/>
    <p:sldId id="293" r:id="rId48"/>
    <p:sldId id="294" r:id="rId49"/>
    <p:sldId id="325" r:id="rId50"/>
    <p:sldId id="322" r:id="rId51"/>
    <p:sldId id="27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2870" autoAdjust="0"/>
  </p:normalViewPr>
  <p:slideViewPr>
    <p:cSldViewPr>
      <p:cViewPr>
        <p:scale>
          <a:sx n="74" d="100"/>
          <a:sy n="74" d="100"/>
        </p:scale>
        <p:origin x="-1044" y="-8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00F29-D423-416F-9DFD-8264769450F2}" type="datetimeFigureOut">
              <a:rPr lang="en-US" smtClean="0"/>
              <a:pPr/>
              <a:t>11/13/2012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D72B1-C276-4630-8616-D5F362DE0675}" type="slidenum">
              <a:rPr lang="en-US" smtClean="0"/>
              <a:pPr/>
              <a:t>‹#›</a:t>
            </a:fld>
            <a:endParaRPr lang="en-US"/>
          </a:p>
        </p:txBody>
      </p:sp>
    </p:spTree>
    <p:extLst>
      <p:ext uri="{BB962C8B-B14F-4D97-AF65-F5344CB8AC3E}">
        <p14:creationId xmlns:p14="http://schemas.microsoft.com/office/powerpoint/2010/main" val="334930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24885-5760-4E72-ADCA-219777E0C810}" type="slidenum">
              <a:rPr lang="en-US" smtClean="0"/>
              <a:t>15</a:t>
            </a:fld>
            <a:endParaRPr lang="en-US"/>
          </a:p>
        </p:txBody>
      </p:sp>
    </p:spTree>
    <p:extLst>
      <p:ext uri="{BB962C8B-B14F-4D97-AF65-F5344CB8AC3E}">
        <p14:creationId xmlns:p14="http://schemas.microsoft.com/office/powerpoint/2010/main" val="361473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BC58E-DD4F-4E5F-9099-09159F07927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BC58E-DD4F-4E5F-9099-09159F079278}"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BC58E-DD4F-4E5F-9099-09159F079278}"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BC58E-DD4F-4E5F-9099-09159F079278}"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DE62E-396D-41FB-BB7C-F359915FC2B7}"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BC58E-DD4F-4E5F-9099-09159F0792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21DE62E-396D-41FB-BB7C-F359915FC2B7}" type="datetimeFigureOut">
              <a:rPr lang="en-US" smtClean="0"/>
              <a:pPr/>
              <a:t>11/13/2012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02BC58E-DD4F-4E5F-9099-09159F0792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6.pn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609600" y="3657600"/>
            <a:ext cx="5334000" cy="1752600"/>
          </a:xfrm>
        </p:spPr>
        <p:txBody>
          <a:bodyPr>
            <a:normAutofit fontScale="85000" lnSpcReduction="10000"/>
          </a:bodyPr>
          <a:lstStyle/>
          <a:p>
            <a:r>
              <a:rPr lang="en-US" dirty="0" smtClean="0"/>
              <a:t>Team Lead/Programmer: Kenneth </a:t>
            </a:r>
            <a:r>
              <a:rPr lang="en-US" dirty="0"/>
              <a:t>Spradley  </a:t>
            </a:r>
          </a:p>
          <a:p>
            <a:r>
              <a:rPr lang="en-US" dirty="0" smtClean="0"/>
              <a:t>Lead ECE: Matthew Gibson</a:t>
            </a:r>
          </a:p>
          <a:p>
            <a:r>
              <a:rPr lang="en-US" dirty="0" smtClean="0"/>
              <a:t>ECE Assistant: Don </a:t>
            </a:r>
            <a:r>
              <a:rPr lang="en-US" dirty="0"/>
              <a:t>Lundi </a:t>
            </a:r>
          </a:p>
          <a:p>
            <a:r>
              <a:rPr lang="en-US" dirty="0" smtClean="0"/>
              <a:t>Lead ME: Cole Gray</a:t>
            </a:r>
          </a:p>
          <a:p>
            <a:r>
              <a:rPr lang="en-US" dirty="0" smtClean="0"/>
              <a:t>Financial Advisor: Crystal Hill </a:t>
            </a:r>
          </a:p>
          <a:p>
            <a:endParaRPr lang="en-US" dirty="0"/>
          </a:p>
        </p:txBody>
      </p:sp>
    </p:spTree>
    <p:extLst>
      <p:ext uri="{BB962C8B-B14F-4D97-AF65-F5344CB8AC3E}">
        <p14:creationId xmlns:p14="http://schemas.microsoft.com/office/powerpoint/2010/main" val="1670309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Deliverables</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a:bodyPr>
          <a:lstStyle/>
          <a:p>
            <a:pPr lvl="0">
              <a:spcBef>
                <a:spcPct val="20000"/>
              </a:spcBef>
              <a:defRPr/>
            </a:pP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11" name="TextBox 10"/>
          <p:cNvSpPr txBox="1"/>
          <p:nvPr/>
        </p:nvSpPr>
        <p:spPr>
          <a:xfrm>
            <a:off x="685800" y="1676400"/>
            <a:ext cx="7467600" cy="4431983"/>
          </a:xfrm>
          <a:prstGeom prst="rect">
            <a:avLst/>
          </a:prstGeom>
          <a:noFill/>
        </p:spPr>
        <p:txBody>
          <a:bodyPr wrap="square" rtlCol="0">
            <a:spAutoFit/>
          </a:bodyPr>
          <a:lstStyle/>
          <a:p>
            <a:pPr marL="285750" lvl="0" indent="-285750">
              <a:buFont typeface="Arial"/>
              <a:buChar char="•"/>
            </a:pPr>
            <a:r>
              <a:rPr lang="en-US" sz="2400" dirty="0">
                <a:latin typeface="Arial (Body)"/>
                <a:cs typeface="Arial (Body)"/>
              </a:rPr>
              <a:t>User’s Manual</a:t>
            </a:r>
          </a:p>
          <a:p>
            <a:pPr marL="285750" lvl="0" indent="-285750">
              <a:buFont typeface="Arial"/>
              <a:buChar char="•"/>
            </a:pPr>
            <a:r>
              <a:rPr lang="en-US" sz="2400" dirty="0">
                <a:latin typeface="Arial (Body)"/>
                <a:cs typeface="Arial (Body)"/>
              </a:rPr>
              <a:t>1 cube segment complete with</a:t>
            </a:r>
          </a:p>
          <a:p>
            <a:pPr marL="742950" lvl="1" indent="-285750">
              <a:buFont typeface="Arial"/>
              <a:buChar char="•"/>
            </a:pPr>
            <a:r>
              <a:rPr lang="en-US" sz="2400" dirty="0">
                <a:latin typeface="Arial (Body)"/>
                <a:cs typeface="Arial (Body)"/>
              </a:rPr>
              <a:t>Enclosure</a:t>
            </a:r>
          </a:p>
          <a:p>
            <a:pPr marL="742950" lvl="1" indent="-285750">
              <a:buFont typeface="Arial"/>
              <a:buChar char="•"/>
            </a:pPr>
            <a:r>
              <a:rPr lang="en-US" sz="2400" dirty="0">
                <a:latin typeface="Arial (Body)"/>
                <a:cs typeface="Arial (Body)"/>
              </a:rPr>
              <a:t>Scintillator</a:t>
            </a:r>
          </a:p>
          <a:p>
            <a:pPr marL="742950" lvl="1" indent="-285750">
              <a:buFont typeface="Arial"/>
              <a:buChar char="•"/>
            </a:pPr>
            <a:r>
              <a:rPr lang="en-US" sz="2400" dirty="0">
                <a:latin typeface="Arial (Body)"/>
                <a:cs typeface="Arial (Body)"/>
              </a:rPr>
              <a:t>Solid-state Photodiode</a:t>
            </a:r>
          </a:p>
          <a:p>
            <a:pPr marL="742950" lvl="1" indent="-285750">
              <a:buFont typeface="Arial"/>
              <a:buChar char="•"/>
            </a:pPr>
            <a:r>
              <a:rPr lang="en-US" sz="2400" dirty="0">
                <a:latin typeface="Arial (Body)"/>
                <a:cs typeface="Arial (Body)"/>
              </a:rPr>
              <a:t>GPS Module</a:t>
            </a:r>
          </a:p>
          <a:p>
            <a:pPr marL="742950" lvl="1" indent="-285750">
              <a:buFont typeface="Arial"/>
              <a:buChar char="•"/>
            </a:pPr>
            <a:r>
              <a:rPr lang="en-US" sz="2400" dirty="0">
                <a:latin typeface="Arial (Body)"/>
                <a:cs typeface="Arial (Body)"/>
              </a:rPr>
              <a:t>DAC board</a:t>
            </a:r>
          </a:p>
          <a:p>
            <a:pPr marL="742950" lvl="1" indent="-285750">
              <a:buFont typeface="Arial"/>
              <a:buChar char="•"/>
            </a:pPr>
            <a:r>
              <a:rPr lang="en-US" sz="2400" dirty="0">
                <a:latin typeface="Arial (Body)"/>
                <a:cs typeface="Arial (Body)"/>
              </a:rPr>
              <a:t>Wi-Fi Module</a:t>
            </a:r>
          </a:p>
          <a:p>
            <a:pPr marL="742950" lvl="1" indent="-285750">
              <a:buFont typeface="Arial"/>
              <a:buChar char="•"/>
            </a:pPr>
            <a:r>
              <a:rPr lang="en-US" sz="2400" dirty="0" smtClean="0">
                <a:latin typeface="Arial (Body)"/>
                <a:cs typeface="Arial (Body)"/>
              </a:rPr>
              <a:t>Power </a:t>
            </a:r>
            <a:r>
              <a:rPr lang="en-US" sz="2400" dirty="0">
                <a:latin typeface="Arial (Body)"/>
                <a:cs typeface="Arial (Body)"/>
              </a:rPr>
              <a:t>Supply</a:t>
            </a:r>
          </a:p>
          <a:p>
            <a:pPr marL="285750" lvl="0" indent="-285750">
              <a:buFont typeface="Arial"/>
              <a:buChar char="•"/>
            </a:pPr>
            <a:r>
              <a:rPr lang="en-US" sz="2400" dirty="0">
                <a:latin typeface="Arial (Body)"/>
                <a:cs typeface="Arial (Body)"/>
              </a:rPr>
              <a:t>Design schematics</a:t>
            </a:r>
          </a:p>
          <a:p>
            <a:pPr marL="285750" lvl="0" indent="-285750">
              <a:buFont typeface="Arial"/>
              <a:buChar char="•"/>
            </a:pPr>
            <a:r>
              <a:rPr lang="en-US" sz="2400" dirty="0">
                <a:latin typeface="Arial (Body)"/>
                <a:cs typeface="Arial (Body)"/>
              </a:rPr>
              <a:t>All </a:t>
            </a:r>
            <a:r>
              <a:rPr lang="en-US" sz="2400" dirty="0" smtClean="0">
                <a:latin typeface="Arial (Body)"/>
                <a:cs typeface="Arial (Body)"/>
              </a:rPr>
              <a:t>code </a:t>
            </a:r>
            <a:r>
              <a:rPr lang="en-US" sz="2400" dirty="0">
                <a:latin typeface="Arial (Body)"/>
                <a:cs typeface="Arial (Body)"/>
              </a:rPr>
              <a:t>files developed for microcontrollers</a:t>
            </a:r>
          </a:p>
          <a:p>
            <a:endParaRPr lang="en-US" dirty="0"/>
          </a:p>
        </p:txBody>
      </p:sp>
    </p:spTree>
    <p:extLst>
      <p:ext uri="{BB962C8B-B14F-4D97-AF65-F5344CB8AC3E}">
        <p14:creationId xmlns:p14="http://schemas.microsoft.com/office/powerpoint/2010/main" val="1744774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lstStyle/>
          <a:p>
            <a:pPr algn="ctr"/>
            <a:r>
              <a:rPr lang="en-US" dirty="0" smtClean="0">
                <a:latin typeface="+mn-lt"/>
              </a:rPr>
              <a:t>Don Lundi</a:t>
            </a:r>
            <a:endParaRPr lang="en-US" dirty="0">
              <a:latin typeface="+mn-lt"/>
            </a:endParaRPr>
          </a:p>
        </p:txBody>
      </p:sp>
      <p:sp>
        <p:nvSpPr>
          <p:cNvPr id="6" name="Content Placeholder 2"/>
          <p:cNvSpPr txBox="1">
            <a:spLocks/>
          </p:cNvSpPr>
          <p:nvPr/>
        </p:nvSpPr>
        <p:spPr>
          <a:xfrm>
            <a:off x="609600" y="3429000"/>
            <a:ext cx="8229600" cy="2971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Statement of the Problem </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Assumptions and Limitations </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Global Position Systems (GPS)</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Light Emitting Diodes (LEDs)</a:t>
            </a:r>
          </a:p>
        </p:txBody>
      </p:sp>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7" name="Group 8"/>
            <p:cNvGrpSpPr/>
            <p:nvPr/>
          </p:nvGrpSpPr>
          <p:grpSpPr>
            <a:xfrm>
              <a:off x="0" y="5791199"/>
              <a:ext cx="9144000" cy="1066801"/>
              <a:chOff x="0" y="5791199"/>
              <a:chExt cx="9144000" cy="1066801"/>
            </a:xfrm>
          </p:grpSpPr>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167030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533400"/>
            <a:ext cx="6781800" cy="707886"/>
          </a:xfrm>
          <a:prstGeom prst="rect">
            <a:avLst/>
          </a:prstGeom>
          <a:noFill/>
        </p:spPr>
        <p:txBody>
          <a:bodyPr wrap="square" rtlCol="0">
            <a:spAutoFit/>
          </a:bodyPr>
          <a:lstStyle/>
          <a:p>
            <a:pPr algn="ctr"/>
            <a:r>
              <a:rPr lang="en-US" sz="4000" b="1" dirty="0" smtClean="0">
                <a:solidFill>
                  <a:schemeClr val="tx2"/>
                </a:solidFill>
              </a:rPr>
              <a:t>Statement of Problem</a:t>
            </a:r>
            <a:endParaRPr lang="en-US" sz="4000" b="1" dirty="0">
              <a:solidFill>
                <a:schemeClr val="tx2"/>
              </a:solidFill>
            </a:endParaRPr>
          </a:p>
        </p:txBody>
      </p:sp>
      <p:sp>
        <p:nvSpPr>
          <p:cNvPr id="6" name="TextBox 5"/>
          <p:cNvSpPr txBox="1"/>
          <p:nvPr/>
        </p:nvSpPr>
        <p:spPr>
          <a:xfrm>
            <a:off x="609600" y="1752600"/>
            <a:ext cx="8077200" cy="3046988"/>
          </a:xfrm>
          <a:prstGeom prst="rect">
            <a:avLst/>
          </a:prstGeom>
          <a:noFill/>
        </p:spPr>
        <p:txBody>
          <a:bodyPr wrap="square" rtlCol="0">
            <a:spAutoFit/>
          </a:bodyPr>
          <a:lstStyle/>
          <a:p>
            <a:pPr marL="285750" indent="-285750">
              <a:buFont typeface="Arial" pitchFamily="34" charset="0"/>
              <a:buChar char="•"/>
            </a:pPr>
            <a:r>
              <a:rPr lang="en-US" sz="2400" dirty="0" smtClean="0"/>
              <a:t>There is a need for detectors that can measure high-energy cosmic rays</a:t>
            </a:r>
          </a:p>
          <a:p>
            <a:pPr marL="285750" indent="-285750">
              <a:buFont typeface="Arial" pitchFamily="34" charset="0"/>
              <a:buChar char="•"/>
            </a:pPr>
            <a:endParaRPr lang="en-US" sz="2400" dirty="0" smtClean="0"/>
          </a:p>
          <a:p>
            <a:pPr marL="1200150" lvl="2" indent="-285750">
              <a:buFont typeface="Courier New" pitchFamily="49" charset="0"/>
              <a:buChar char="o"/>
            </a:pPr>
            <a:r>
              <a:rPr lang="en-US" sz="2400" dirty="0" smtClean="0"/>
              <a:t>Research is being done in particle astronomy</a:t>
            </a:r>
          </a:p>
          <a:p>
            <a:pPr marL="1657350" lvl="3" indent="-285750">
              <a:buFont typeface="Arial" pitchFamily="34" charset="0"/>
              <a:buChar char="•"/>
            </a:pPr>
            <a:r>
              <a:rPr lang="en-US" sz="2400" dirty="0" smtClean="0"/>
              <a:t>Finding the exact origins of the Cosmic Events</a:t>
            </a:r>
          </a:p>
          <a:p>
            <a:pPr marL="1657350" lvl="3" indent="-285750">
              <a:buFont typeface="Arial" pitchFamily="34" charset="0"/>
              <a:buChar char="•"/>
            </a:pPr>
            <a:r>
              <a:rPr lang="en-US" sz="2400" dirty="0" smtClean="0"/>
              <a:t>Discovering the frequency at which these events occur</a:t>
            </a:r>
          </a:p>
        </p:txBody>
      </p:sp>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2163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533400"/>
            <a:ext cx="6781800" cy="707886"/>
          </a:xfrm>
          <a:prstGeom prst="rect">
            <a:avLst/>
          </a:prstGeom>
          <a:noFill/>
        </p:spPr>
        <p:txBody>
          <a:bodyPr wrap="square" rtlCol="0">
            <a:spAutoFit/>
          </a:bodyPr>
          <a:lstStyle/>
          <a:p>
            <a:pPr algn="ctr"/>
            <a:r>
              <a:rPr lang="en-US" sz="4000" b="1" dirty="0">
                <a:solidFill>
                  <a:schemeClr val="tx2"/>
                </a:solidFill>
                <a:latin typeface="+mj-lt"/>
              </a:rPr>
              <a:t>Why the Cosmic Cube?</a:t>
            </a:r>
          </a:p>
        </p:txBody>
      </p:sp>
      <p:sp>
        <p:nvSpPr>
          <p:cNvPr id="5" name="TextBox 4"/>
          <p:cNvSpPr txBox="1"/>
          <p:nvPr/>
        </p:nvSpPr>
        <p:spPr>
          <a:xfrm>
            <a:off x="0" y="2057400"/>
            <a:ext cx="9677400" cy="2677656"/>
          </a:xfrm>
          <a:prstGeom prst="rect">
            <a:avLst/>
          </a:prstGeom>
          <a:noFill/>
        </p:spPr>
        <p:txBody>
          <a:bodyPr wrap="square" rtlCol="0">
            <a:spAutoFit/>
          </a:bodyPr>
          <a:lstStyle/>
          <a:p>
            <a:pPr marL="1257300" lvl="2" indent="-342900">
              <a:buFont typeface="Arial" pitchFamily="34" charset="0"/>
              <a:buChar char="•"/>
            </a:pPr>
            <a:r>
              <a:rPr lang="en-US" sz="2400" dirty="0" smtClean="0"/>
              <a:t>Compact</a:t>
            </a:r>
          </a:p>
          <a:p>
            <a:pPr marL="1257300" lvl="2" indent="-342900">
              <a:buFont typeface="Arial" pitchFamily="34" charset="0"/>
              <a:buChar char="•"/>
            </a:pPr>
            <a:r>
              <a:rPr lang="en-US" sz="2400" dirty="0" smtClean="0"/>
              <a:t>Visually Stimulating</a:t>
            </a:r>
          </a:p>
          <a:p>
            <a:pPr marL="1257300" lvl="2" indent="-342900">
              <a:buFont typeface="Arial" pitchFamily="34" charset="0"/>
              <a:buChar char="•"/>
            </a:pPr>
            <a:r>
              <a:rPr lang="en-US" sz="2400" dirty="0" smtClean="0"/>
              <a:t>Fully Functioning Detector</a:t>
            </a:r>
          </a:p>
          <a:p>
            <a:pPr marL="1714500" lvl="3" indent="-342900">
              <a:buFont typeface="Courier New" pitchFamily="49" charset="0"/>
              <a:buChar char="o"/>
            </a:pPr>
            <a:r>
              <a:rPr lang="en-US" sz="2400" dirty="0" smtClean="0"/>
              <a:t>Detect the presence  a cosmic shower</a:t>
            </a:r>
          </a:p>
          <a:p>
            <a:pPr marL="1714500" lvl="3" indent="-342900">
              <a:buFont typeface="Courier New" pitchFamily="49" charset="0"/>
              <a:buChar char="o"/>
            </a:pPr>
            <a:r>
              <a:rPr lang="en-US" sz="2400" dirty="0" smtClean="0"/>
              <a:t>Record the time</a:t>
            </a:r>
          </a:p>
          <a:p>
            <a:pPr marL="1714500" lvl="3" indent="-342900">
              <a:buFont typeface="Courier New" pitchFamily="49" charset="0"/>
              <a:buChar char="o"/>
            </a:pPr>
            <a:r>
              <a:rPr lang="en-US" sz="2400" dirty="0" smtClean="0"/>
              <a:t>Measure the energy levels of the incoming particles</a:t>
            </a:r>
          </a:p>
          <a:p>
            <a:pPr marL="1714500" lvl="3" indent="-342900">
              <a:buFont typeface="Courier New" pitchFamily="49" charset="0"/>
              <a:buChar char="o"/>
            </a:pPr>
            <a:r>
              <a:rPr lang="en-US" sz="2400" dirty="0" smtClean="0"/>
              <a:t>Track the trajectory of the particles</a:t>
            </a:r>
          </a:p>
        </p:txBody>
      </p:sp>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02402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63714"/>
            <a:ext cx="7924800" cy="707886"/>
          </a:xfrm>
          <a:prstGeom prst="rect">
            <a:avLst/>
          </a:prstGeom>
          <a:noFill/>
        </p:spPr>
        <p:txBody>
          <a:bodyPr wrap="square" rtlCol="0">
            <a:spAutoFit/>
          </a:bodyPr>
          <a:lstStyle/>
          <a:p>
            <a:pPr algn="ctr"/>
            <a:r>
              <a:rPr lang="en-US" sz="4000" b="1" dirty="0">
                <a:solidFill>
                  <a:schemeClr val="tx2"/>
                </a:solidFill>
              </a:rPr>
              <a:t>Assumptions and Limitations </a:t>
            </a:r>
          </a:p>
        </p:txBody>
      </p:sp>
      <p:sp>
        <p:nvSpPr>
          <p:cNvPr id="5" name="TextBox 4"/>
          <p:cNvSpPr txBox="1"/>
          <p:nvPr/>
        </p:nvSpPr>
        <p:spPr>
          <a:xfrm>
            <a:off x="609600" y="1757065"/>
            <a:ext cx="8001000" cy="1200329"/>
          </a:xfrm>
          <a:prstGeom prst="rect">
            <a:avLst/>
          </a:prstGeom>
          <a:noFill/>
        </p:spPr>
        <p:txBody>
          <a:bodyPr wrap="square" rtlCol="0">
            <a:spAutoFit/>
          </a:bodyPr>
          <a:lstStyle/>
          <a:p>
            <a:pPr marL="285750" indent="-285750">
              <a:buFont typeface="Arial" pitchFamily="34" charset="0"/>
              <a:buChar char="•"/>
            </a:pPr>
            <a:r>
              <a:rPr lang="en-US" sz="2400" dirty="0" smtClean="0"/>
              <a:t>Assumptions</a:t>
            </a:r>
          </a:p>
          <a:p>
            <a:pPr marL="742950" lvl="1" indent="-285750">
              <a:buFont typeface="Courier New" pitchFamily="49" charset="0"/>
              <a:buChar char="o"/>
            </a:pPr>
            <a:r>
              <a:rPr lang="en-US" sz="2400" dirty="0"/>
              <a:t>The particles that strike the scintillator will be in the range of 1-4GeV range.</a:t>
            </a:r>
          </a:p>
        </p:txBody>
      </p:sp>
      <p:sp>
        <p:nvSpPr>
          <p:cNvPr id="6" name="TextBox 5"/>
          <p:cNvSpPr txBox="1"/>
          <p:nvPr/>
        </p:nvSpPr>
        <p:spPr>
          <a:xfrm>
            <a:off x="609600" y="3352800"/>
            <a:ext cx="8001000" cy="3046988"/>
          </a:xfrm>
          <a:prstGeom prst="rect">
            <a:avLst/>
          </a:prstGeom>
          <a:noFill/>
        </p:spPr>
        <p:txBody>
          <a:bodyPr wrap="square" rtlCol="0">
            <a:spAutoFit/>
          </a:bodyPr>
          <a:lstStyle/>
          <a:p>
            <a:pPr marL="285750" indent="-285750">
              <a:buFont typeface="Arial" pitchFamily="34" charset="0"/>
              <a:buChar char="•"/>
            </a:pPr>
            <a:r>
              <a:rPr lang="en-US" sz="2400" dirty="0" smtClean="0"/>
              <a:t>Limitations</a:t>
            </a:r>
          </a:p>
          <a:p>
            <a:pPr marL="742950" lvl="1" indent="-285750">
              <a:buFont typeface="Courier New" pitchFamily="49" charset="0"/>
              <a:buChar char="o"/>
            </a:pPr>
            <a:r>
              <a:rPr lang="en-US" sz="2400" dirty="0"/>
              <a:t>No greater than 30 cm on a given side of </a:t>
            </a:r>
            <a:r>
              <a:rPr lang="en-US" sz="2400" dirty="0" smtClean="0"/>
              <a:t>a cube segment. </a:t>
            </a:r>
            <a:endParaRPr lang="en-US" sz="2400" dirty="0"/>
          </a:p>
          <a:p>
            <a:pPr marL="742950" lvl="1" indent="-285750">
              <a:buFont typeface="Courier New" pitchFamily="49" charset="0"/>
              <a:buChar char="o"/>
            </a:pPr>
            <a:r>
              <a:rPr lang="en-US" sz="2400" dirty="0"/>
              <a:t>The time resolution of the device will be no slower than 100 nanoseconds. </a:t>
            </a:r>
            <a:endParaRPr lang="en-US" sz="2400" dirty="0" smtClean="0"/>
          </a:p>
          <a:p>
            <a:pPr marL="742950" lvl="1" indent="-285750">
              <a:buFont typeface="Courier New" pitchFamily="49" charset="0"/>
              <a:buChar char="o"/>
            </a:pPr>
            <a:r>
              <a:rPr lang="en-US" sz="2400" dirty="0" smtClean="0"/>
              <a:t>A cosmic cube segment along with a master cube should cost the user approximately $1000 to purchase</a:t>
            </a:r>
            <a:endParaRPr lang="en-US" sz="2400" dirty="0"/>
          </a:p>
        </p:txBody>
      </p:sp>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41878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533400"/>
            <a:ext cx="6705600" cy="707886"/>
          </a:xfrm>
          <a:prstGeom prst="rect">
            <a:avLst/>
          </a:prstGeom>
          <a:noFill/>
        </p:spPr>
        <p:txBody>
          <a:bodyPr wrap="square" rtlCol="0">
            <a:spAutoFit/>
          </a:bodyPr>
          <a:lstStyle/>
          <a:p>
            <a:pPr marL="0" lvl="2" algn="ctr"/>
            <a:r>
              <a:rPr lang="en-US" sz="4000" b="1" dirty="0" smtClean="0">
                <a:solidFill>
                  <a:schemeClr val="tx2"/>
                </a:solidFill>
              </a:rPr>
              <a:t>GPS Module</a:t>
            </a:r>
            <a:endParaRPr lang="en-US" sz="4000" dirty="0" smtClean="0">
              <a:solidFill>
                <a:schemeClr val="tx2"/>
              </a:solidFill>
            </a:endParaRPr>
          </a:p>
        </p:txBody>
      </p:sp>
      <p:sp>
        <p:nvSpPr>
          <p:cNvPr id="7" name="Rectangle 6"/>
          <p:cNvSpPr/>
          <p:nvPr/>
        </p:nvSpPr>
        <p:spPr>
          <a:xfrm>
            <a:off x="609600" y="1595735"/>
            <a:ext cx="8229600" cy="461665"/>
          </a:xfrm>
          <a:prstGeom prst="rect">
            <a:avLst/>
          </a:prstGeom>
        </p:spPr>
        <p:txBody>
          <a:bodyPr wrap="square">
            <a:spAutoFit/>
          </a:bodyPr>
          <a:lstStyle/>
          <a:p>
            <a:pPr marL="285750" indent="-285750">
              <a:buFont typeface="Arial" pitchFamily="34" charset="0"/>
              <a:buChar char="•"/>
            </a:pPr>
            <a:r>
              <a:rPr lang="en-US" sz="2400" dirty="0" smtClean="0"/>
              <a:t>The GPS will be used as a “real time” timing reference </a:t>
            </a:r>
          </a:p>
        </p:txBody>
      </p:sp>
      <p:sp>
        <p:nvSpPr>
          <p:cNvPr id="8" name="Rectangle 7"/>
          <p:cNvSpPr/>
          <p:nvPr/>
        </p:nvSpPr>
        <p:spPr>
          <a:xfrm>
            <a:off x="609600" y="2612410"/>
            <a:ext cx="8229600" cy="2492990"/>
          </a:xfrm>
          <a:prstGeom prst="rect">
            <a:avLst/>
          </a:prstGeom>
        </p:spPr>
        <p:txBody>
          <a:bodyPr wrap="square">
            <a:spAutoFit/>
          </a:bodyPr>
          <a:lstStyle/>
          <a:p>
            <a:pPr marL="285750" indent="-285750">
              <a:buFont typeface="Arial" pitchFamily="34" charset="0"/>
              <a:buChar char="•"/>
            </a:pPr>
            <a:r>
              <a:rPr lang="en-US" sz="2400" dirty="0" smtClean="0"/>
              <a:t>The GPS Module Chosen:</a:t>
            </a:r>
          </a:p>
          <a:p>
            <a:pPr marL="742950" lvl="1" indent="-285750">
              <a:buFont typeface="Courier New" pitchFamily="49" charset="0"/>
              <a:buChar char="o"/>
            </a:pPr>
            <a:r>
              <a:rPr lang="en-US" sz="2400" dirty="0" smtClean="0"/>
              <a:t>The Resolution T GPS Timing Receiver</a:t>
            </a:r>
          </a:p>
          <a:p>
            <a:pPr marL="1200150" lvl="2" indent="-285750">
              <a:buFont typeface="Arial" pitchFamily="34" charset="0"/>
              <a:buChar char="•"/>
            </a:pPr>
            <a:r>
              <a:rPr lang="en-US" sz="2400" dirty="0" smtClean="0"/>
              <a:t>15ns</a:t>
            </a:r>
          </a:p>
          <a:p>
            <a:pPr marL="1200150" lvl="2" indent="-285750">
              <a:buFont typeface="Arial" pitchFamily="34" charset="0"/>
              <a:buChar char="•"/>
            </a:pPr>
            <a:r>
              <a:rPr lang="en-US" sz="2400" dirty="0" smtClean="0"/>
              <a:t>10MHz output from the on board oscillator</a:t>
            </a:r>
          </a:p>
          <a:p>
            <a:pPr marL="1200150" lvl="2" indent="-285750">
              <a:buFont typeface="Arial" pitchFamily="34" charset="0"/>
              <a:buChar char="•"/>
            </a:pPr>
            <a:r>
              <a:rPr lang="en-US" sz="2400" dirty="0" smtClean="0"/>
              <a:t>Easy integration with in the circuit </a:t>
            </a:r>
          </a:p>
          <a:p>
            <a:pPr marL="285750" indent="-285750">
              <a:buFont typeface="Arial" pitchFamily="34" charset="0"/>
              <a:buChar char="•"/>
            </a:pPr>
            <a:endParaRPr lang="en-US" dirty="0" smtClean="0"/>
          </a:p>
          <a:p>
            <a:pPr marL="742950" lvl="1" indent="-285750">
              <a:buFont typeface="Arial" pitchFamily="34" charset="0"/>
              <a:buChar char="•"/>
            </a:pP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4800600"/>
            <a:ext cx="43053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profile.ak.fbcdn.net/hprofile-ak-prn1/41781_145489972139872_2489_n.jpg"/>
          <p:cNvPicPr>
            <a:picLocks noChangeAspect="1" noChangeArrowheads="1"/>
          </p:cNvPicPr>
          <p:nvPr/>
        </p:nvPicPr>
        <p:blipFill>
          <a:blip r:embed="rId4" cstate="print"/>
          <a:srcRect/>
          <a:stretch>
            <a:fillRect/>
          </a:stretch>
        </p:blipFill>
        <p:spPr bwMode="auto">
          <a:xfrm>
            <a:off x="8077200" y="0"/>
            <a:ext cx="1066800" cy="1066800"/>
          </a:xfrm>
          <a:prstGeom prst="rect">
            <a:avLst/>
          </a:prstGeom>
          <a:noFill/>
        </p:spPr>
      </p:pic>
      <p:pic>
        <p:nvPicPr>
          <p:cNvPr id="9" name="Picture 4" descr="http://www.famu.edu/wfe/UserFiles/Image/famu-logo.jpg"/>
          <p:cNvPicPr>
            <a:picLocks noChangeAspect="1" noChangeArrowheads="1"/>
          </p:cNvPicPr>
          <p:nvPr/>
        </p:nvPicPr>
        <p:blipFill>
          <a:blip r:embed="rId5"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6"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428968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447800"/>
            <a:ext cx="7924800" cy="830997"/>
          </a:xfrm>
          <a:prstGeom prst="rect">
            <a:avLst/>
          </a:prstGeom>
        </p:spPr>
        <p:txBody>
          <a:bodyPr wrap="square">
            <a:spAutoFit/>
          </a:bodyPr>
          <a:lstStyle/>
          <a:p>
            <a:pPr marL="285750" indent="-285750">
              <a:buFont typeface="Arial" pitchFamily="34" charset="0"/>
              <a:buChar char="•"/>
            </a:pPr>
            <a:r>
              <a:rPr lang="en-US" sz="2400" dirty="0" smtClean="0"/>
              <a:t>To test the accuracy of the GPS the GPS module will be connected to a computer via USB cable. </a:t>
            </a:r>
            <a:endParaRPr lang="en-US" sz="2400" dirty="0"/>
          </a:p>
        </p:txBody>
      </p:sp>
      <p:sp>
        <p:nvSpPr>
          <p:cNvPr id="5" name="TextBox 4"/>
          <p:cNvSpPr txBox="1"/>
          <p:nvPr/>
        </p:nvSpPr>
        <p:spPr>
          <a:xfrm>
            <a:off x="1447800" y="381000"/>
            <a:ext cx="5715000" cy="707886"/>
          </a:xfrm>
          <a:prstGeom prst="rect">
            <a:avLst/>
          </a:prstGeom>
          <a:noFill/>
        </p:spPr>
        <p:txBody>
          <a:bodyPr wrap="square" rtlCol="0">
            <a:spAutoFit/>
          </a:bodyPr>
          <a:lstStyle/>
          <a:p>
            <a:pPr marL="0" lvl="3" algn="ctr"/>
            <a:r>
              <a:rPr lang="en-US" sz="4000" b="1" dirty="0" smtClean="0">
                <a:solidFill>
                  <a:schemeClr val="tx2"/>
                </a:solidFill>
              </a:rPr>
              <a:t> Test/Verification Plan </a:t>
            </a:r>
            <a:endParaRPr lang="en-US" sz="4000" dirty="0" smtClean="0">
              <a:solidFill>
                <a:schemeClr val="tx2"/>
              </a:solidFill>
            </a:endParaRPr>
          </a:p>
        </p:txBody>
      </p:sp>
      <p:sp>
        <p:nvSpPr>
          <p:cNvPr id="7" name="TextBox 6"/>
          <p:cNvSpPr txBox="1"/>
          <p:nvPr/>
        </p:nvSpPr>
        <p:spPr>
          <a:xfrm>
            <a:off x="762000" y="4596984"/>
            <a:ext cx="7696200" cy="1938992"/>
          </a:xfrm>
          <a:prstGeom prst="rect">
            <a:avLst/>
          </a:prstGeom>
          <a:noFill/>
        </p:spPr>
        <p:txBody>
          <a:bodyPr wrap="square" rtlCol="0">
            <a:spAutoFit/>
          </a:bodyPr>
          <a:lstStyle/>
          <a:p>
            <a:pPr marL="285750" indent="-285750">
              <a:buFont typeface="Arial" pitchFamily="34" charset="0"/>
              <a:buChar char="•"/>
            </a:pPr>
            <a:r>
              <a:rPr lang="en-US" sz="2400" dirty="0" smtClean="0"/>
              <a:t>The software provided with the GPS module can determine how many satellites the GPS is currently communicating with and within how many nanoseconds of accuracy the GPS time is with real time.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79" t="26252" r="31273" b="51502"/>
          <a:stretch/>
        </p:blipFill>
        <p:spPr bwMode="auto">
          <a:xfrm>
            <a:off x="2286000" y="2765118"/>
            <a:ext cx="2613286" cy="182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53" t="55124" r="29722" b="15368"/>
          <a:stretch/>
        </p:blipFill>
        <p:spPr bwMode="auto">
          <a:xfrm>
            <a:off x="5573842" y="2438400"/>
            <a:ext cx="3177916" cy="215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profile.ak.fbcdn.net/hprofile-ak-prn1/41781_145489972139872_2489_n.jpg"/>
          <p:cNvPicPr>
            <a:picLocks noChangeAspect="1" noChangeArrowheads="1"/>
          </p:cNvPicPr>
          <p:nvPr/>
        </p:nvPicPr>
        <p:blipFill>
          <a:blip r:embed="rId4" cstate="print"/>
          <a:srcRect/>
          <a:stretch>
            <a:fillRect/>
          </a:stretch>
        </p:blipFill>
        <p:spPr bwMode="auto">
          <a:xfrm>
            <a:off x="8077200" y="0"/>
            <a:ext cx="1066800" cy="1066800"/>
          </a:xfrm>
          <a:prstGeom prst="rect">
            <a:avLst/>
          </a:prstGeom>
          <a:noFill/>
        </p:spPr>
      </p:pic>
      <p:pic>
        <p:nvPicPr>
          <p:cNvPr id="9" name="Picture 4" descr="http://www.famu.edu/wfe/UserFiles/Image/famu-logo.jpg"/>
          <p:cNvPicPr>
            <a:picLocks noChangeAspect="1" noChangeArrowheads="1"/>
          </p:cNvPicPr>
          <p:nvPr/>
        </p:nvPicPr>
        <p:blipFill>
          <a:blip r:embed="rId5"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6"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82414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53534"/>
            <a:ext cx="7848600" cy="707886"/>
          </a:xfrm>
          <a:prstGeom prst="rect">
            <a:avLst/>
          </a:prstGeom>
          <a:noFill/>
        </p:spPr>
        <p:txBody>
          <a:bodyPr wrap="square" rtlCol="0">
            <a:spAutoFit/>
          </a:bodyPr>
          <a:lstStyle/>
          <a:p>
            <a:pPr marL="0" lvl="2" algn="ctr"/>
            <a:r>
              <a:rPr lang="en-US" sz="4000" b="1" dirty="0" smtClean="0">
                <a:solidFill>
                  <a:schemeClr val="tx2"/>
                </a:solidFill>
              </a:rPr>
              <a:t>Light Emitting Diode (LED)</a:t>
            </a:r>
            <a:endParaRPr lang="en-US" sz="4000" dirty="0" smtClean="0">
              <a:solidFill>
                <a:schemeClr val="tx2"/>
              </a:solidFill>
            </a:endParaRPr>
          </a:p>
        </p:txBody>
      </p:sp>
      <p:sp>
        <p:nvSpPr>
          <p:cNvPr id="6" name="TextBox 5"/>
          <p:cNvSpPr txBox="1"/>
          <p:nvPr/>
        </p:nvSpPr>
        <p:spPr>
          <a:xfrm>
            <a:off x="685800" y="1828800"/>
            <a:ext cx="8153400" cy="830997"/>
          </a:xfrm>
          <a:prstGeom prst="rect">
            <a:avLst/>
          </a:prstGeom>
          <a:noFill/>
        </p:spPr>
        <p:txBody>
          <a:bodyPr wrap="square" rtlCol="0">
            <a:spAutoFit/>
          </a:bodyPr>
          <a:lstStyle/>
          <a:p>
            <a:pPr marL="285750" indent="-285750">
              <a:buFont typeface="Arial" pitchFamily="34" charset="0"/>
              <a:buChar char="•"/>
              <a:tabLst>
                <a:tab pos="6110288" algn="l"/>
              </a:tabLst>
            </a:pPr>
            <a:r>
              <a:rPr lang="en-US" sz="2400" dirty="0" smtClean="0"/>
              <a:t>The cosmic cube will have a visual indicator that will light whenever a cosmic event is detected. </a:t>
            </a:r>
          </a:p>
        </p:txBody>
      </p:sp>
      <p:sp>
        <p:nvSpPr>
          <p:cNvPr id="7" name="TextBox 6"/>
          <p:cNvSpPr txBox="1"/>
          <p:nvPr/>
        </p:nvSpPr>
        <p:spPr>
          <a:xfrm>
            <a:off x="685800" y="3124200"/>
            <a:ext cx="8153399" cy="830997"/>
          </a:xfrm>
          <a:prstGeom prst="rect">
            <a:avLst/>
          </a:prstGeom>
          <a:noFill/>
        </p:spPr>
        <p:txBody>
          <a:bodyPr wrap="square" rtlCol="0">
            <a:spAutoFit/>
          </a:bodyPr>
          <a:lstStyle/>
          <a:p>
            <a:pPr marL="285750" indent="-285750">
              <a:buFont typeface="Arial" pitchFamily="34" charset="0"/>
              <a:buChar char="•"/>
            </a:pPr>
            <a:r>
              <a:rPr lang="en-US" sz="2400" dirty="0" smtClean="0"/>
              <a:t>A multicolor LED will be used that will flash a different color depending on the type of particle detected.</a:t>
            </a:r>
            <a:endParaRPr lang="en-US" sz="2400" dirty="0"/>
          </a:p>
        </p:txBody>
      </p:sp>
      <p:sp>
        <p:nvSpPr>
          <p:cNvPr id="8" name="TextBox 7"/>
          <p:cNvSpPr txBox="1"/>
          <p:nvPr/>
        </p:nvSpPr>
        <p:spPr>
          <a:xfrm>
            <a:off x="685800" y="4438471"/>
            <a:ext cx="7848600" cy="1200329"/>
          </a:xfrm>
          <a:prstGeom prst="rect">
            <a:avLst/>
          </a:prstGeom>
          <a:noFill/>
        </p:spPr>
        <p:txBody>
          <a:bodyPr wrap="square" rtlCol="0">
            <a:spAutoFit/>
          </a:bodyPr>
          <a:lstStyle/>
          <a:p>
            <a:pPr marL="285750" indent="-285750">
              <a:buFont typeface="Arial" pitchFamily="34" charset="0"/>
              <a:buChar char="•"/>
            </a:pPr>
            <a:r>
              <a:rPr lang="en-US" sz="2400" dirty="0" smtClean="0"/>
              <a:t>Since the Cosmic Cube is to be commercial product using LEDs provides a cheap and entertaining method of engaging the audience.</a:t>
            </a:r>
          </a:p>
        </p:txBody>
      </p:sp>
      <p:pic>
        <p:nvPicPr>
          <p:cNvPr id="9"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10"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1"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19963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lstStyle/>
          <a:p>
            <a:pPr algn="ctr"/>
            <a:r>
              <a:rPr lang="en-US" dirty="0" smtClean="0">
                <a:latin typeface="+mn-lt"/>
              </a:rPr>
              <a:t>Cole Gray</a:t>
            </a:r>
            <a:endParaRPr lang="en-US" dirty="0">
              <a:latin typeface="+mn-lt"/>
            </a:endParaRPr>
          </a:p>
        </p:txBody>
      </p:sp>
      <p:sp>
        <p:nvSpPr>
          <p:cNvPr id="6" name="Content Placeholder 2"/>
          <p:cNvSpPr txBox="1">
            <a:spLocks/>
          </p:cNvSpPr>
          <p:nvPr/>
        </p:nvSpPr>
        <p:spPr>
          <a:xfrm>
            <a:off x="609600" y="3429000"/>
            <a:ext cx="8229600" cy="2971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Overview of the Cube </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Structure of Cube </a:t>
            </a:r>
          </a:p>
        </p:txBody>
      </p:sp>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7" name="Group 8"/>
            <p:cNvGrpSpPr/>
            <p:nvPr/>
          </p:nvGrpSpPr>
          <p:grpSpPr>
            <a:xfrm>
              <a:off x="0" y="5791199"/>
              <a:ext cx="9144000" cy="1066801"/>
              <a:chOff x="0" y="5791199"/>
              <a:chExt cx="9144000" cy="1066801"/>
            </a:xfrm>
          </p:grpSpPr>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1670309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981200"/>
            <a:ext cx="5714999" cy="493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b="1" dirty="0" smtClean="0"/>
              <a:t>Structure</a:t>
            </a:r>
            <a:endParaRPr lang="en-US" b="1" dirty="0"/>
          </a:p>
        </p:txBody>
      </p:sp>
      <p:sp>
        <p:nvSpPr>
          <p:cNvPr id="3" name="Content Placeholder 2"/>
          <p:cNvSpPr>
            <a:spLocks noGrp="1"/>
          </p:cNvSpPr>
          <p:nvPr>
            <p:ph idx="1"/>
          </p:nvPr>
        </p:nvSpPr>
        <p:spPr/>
        <p:txBody>
          <a:bodyPr/>
          <a:lstStyle/>
          <a:p>
            <a:pPr marL="0" indent="0" algn="ctr">
              <a:buNone/>
            </a:pPr>
            <a:r>
              <a:rPr lang="en-US" dirty="0" smtClean="0"/>
              <a:t>Cole Gray: Lead Mechanical Engineer</a:t>
            </a:r>
          </a:p>
          <a:p>
            <a:pPr marL="0" indent="0" algn="ctr">
              <a:buNone/>
            </a:pPr>
            <a:endParaRPr lang="en-US" dirty="0"/>
          </a:p>
        </p:txBody>
      </p:sp>
      <p:pic>
        <p:nvPicPr>
          <p:cNvPr id="5"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7"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27571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a:r>
              <a:rPr lang="en-US" b="1" dirty="0" smtClean="0"/>
              <a:t>Presentation Outline </a:t>
            </a:r>
            <a:endParaRPr lang="en-US" b="1" dirty="0"/>
          </a:p>
        </p:txBody>
      </p:sp>
      <p:sp>
        <p:nvSpPr>
          <p:cNvPr id="3" name="Content Placeholder 2"/>
          <p:cNvSpPr>
            <a:spLocks noGrp="1"/>
          </p:cNvSpPr>
          <p:nvPr>
            <p:ph idx="1"/>
          </p:nvPr>
        </p:nvSpPr>
        <p:spPr>
          <a:xfrm>
            <a:off x="990600" y="1295400"/>
            <a:ext cx="8229600" cy="5562600"/>
          </a:xfrm>
        </p:spPr>
        <p:txBody>
          <a:bodyPr>
            <a:normAutofit fontScale="77500" lnSpcReduction="20000"/>
          </a:bodyPr>
          <a:lstStyle/>
          <a:p>
            <a:r>
              <a:rPr lang="en-US" dirty="0" smtClean="0"/>
              <a:t>Crystal Hill </a:t>
            </a:r>
          </a:p>
          <a:p>
            <a:pPr lvl="1"/>
            <a:r>
              <a:rPr lang="en-US" dirty="0" smtClean="0"/>
              <a:t>Project Executive Summary</a:t>
            </a:r>
          </a:p>
          <a:p>
            <a:pPr lvl="1"/>
            <a:r>
              <a:rPr lang="en-US" dirty="0" smtClean="0"/>
              <a:t>Risk Assessment</a:t>
            </a:r>
          </a:p>
          <a:p>
            <a:pPr lvl="1"/>
            <a:r>
              <a:rPr lang="en-US" dirty="0" smtClean="0"/>
              <a:t>Schedule </a:t>
            </a:r>
          </a:p>
          <a:p>
            <a:pPr lvl="1"/>
            <a:r>
              <a:rPr lang="en-US" dirty="0" smtClean="0"/>
              <a:t>Budget </a:t>
            </a:r>
          </a:p>
          <a:p>
            <a:pPr lvl="1"/>
            <a:r>
              <a:rPr lang="en-US" dirty="0" smtClean="0"/>
              <a:t>Deliverables </a:t>
            </a:r>
          </a:p>
          <a:p>
            <a:r>
              <a:rPr lang="en-US" dirty="0" smtClean="0"/>
              <a:t>Don </a:t>
            </a:r>
            <a:r>
              <a:rPr lang="en-US" dirty="0" err="1" smtClean="0"/>
              <a:t>Lundi</a:t>
            </a:r>
            <a:r>
              <a:rPr lang="en-US" dirty="0" smtClean="0"/>
              <a:t> </a:t>
            </a:r>
          </a:p>
          <a:p>
            <a:pPr lvl="1"/>
            <a:r>
              <a:rPr lang="en-US" dirty="0" smtClean="0"/>
              <a:t>Statement of the Problem </a:t>
            </a:r>
          </a:p>
          <a:p>
            <a:pPr lvl="1"/>
            <a:r>
              <a:rPr lang="en-US" dirty="0" smtClean="0"/>
              <a:t>Assumptions and Limitations </a:t>
            </a:r>
          </a:p>
          <a:p>
            <a:pPr lvl="1"/>
            <a:r>
              <a:rPr lang="en-US" dirty="0" smtClean="0"/>
              <a:t>Global Position System (GPS) </a:t>
            </a:r>
          </a:p>
          <a:p>
            <a:pPr lvl="1"/>
            <a:r>
              <a:rPr lang="en-US" dirty="0" smtClean="0"/>
              <a:t>Light Emitting Diodes (LEDs)</a:t>
            </a:r>
          </a:p>
          <a:p>
            <a:r>
              <a:rPr lang="en-US" dirty="0" smtClean="0"/>
              <a:t>Cole Gray</a:t>
            </a:r>
          </a:p>
          <a:p>
            <a:pPr lvl="1"/>
            <a:r>
              <a:rPr lang="en-US" dirty="0" smtClean="0"/>
              <a:t>Overview of Cube </a:t>
            </a:r>
          </a:p>
          <a:p>
            <a:pPr lvl="1"/>
            <a:r>
              <a:rPr lang="en-US" dirty="0" smtClean="0"/>
              <a:t>Structure of Cube </a:t>
            </a:r>
          </a:p>
          <a:p>
            <a:r>
              <a:rPr lang="en-US" dirty="0" smtClean="0"/>
              <a:t>Matthew Gibson</a:t>
            </a:r>
          </a:p>
          <a:p>
            <a:pPr lvl="1"/>
            <a:r>
              <a:rPr lang="en-US" dirty="0" smtClean="0"/>
              <a:t>Scintillator </a:t>
            </a:r>
          </a:p>
          <a:p>
            <a:pPr lvl="1"/>
            <a:r>
              <a:rPr lang="en-US" dirty="0" smtClean="0"/>
              <a:t>Photo-detector </a:t>
            </a:r>
          </a:p>
          <a:p>
            <a:pPr lvl="1"/>
            <a:r>
              <a:rPr lang="en-US" dirty="0" smtClean="0"/>
              <a:t>Radioactive Isotope </a:t>
            </a:r>
          </a:p>
          <a:p>
            <a:r>
              <a:rPr lang="en-US" dirty="0" smtClean="0"/>
              <a:t>Kenneth Spradley</a:t>
            </a:r>
          </a:p>
          <a:p>
            <a:pPr lvl="1"/>
            <a:r>
              <a:rPr lang="en-US" dirty="0" smtClean="0"/>
              <a:t>Microcontroller/CPU</a:t>
            </a:r>
          </a:p>
          <a:p>
            <a:pPr lvl="1"/>
            <a:r>
              <a:rPr lang="en-US" dirty="0" smtClean="0"/>
              <a:t>WI-FI</a:t>
            </a:r>
          </a:p>
        </p:txBody>
      </p:sp>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2786746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amu.edu/wfe/UserFiles/Image/famu-logo.jpg"/>
          <p:cNvPicPr>
            <a:picLocks noChangeAspect="1" noChangeArrowheads="1"/>
          </p:cNvPicPr>
          <p:nvPr/>
        </p:nvPicPr>
        <p:blipFill>
          <a:blip r:embed="rId2" cstate="print"/>
          <a:srcRect/>
          <a:stretch>
            <a:fillRect/>
          </a:stretch>
        </p:blipFill>
        <p:spPr bwMode="auto">
          <a:xfrm>
            <a:off x="0" y="5791200"/>
            <a:ext cx="1066800" cy="1066800"/>
          </a:xfrm>
          <a:prstGeom prst="rect">
            <a:avLst/>
          </a:prstGeom>
          <a:noFill/>
        </p:spPr>
      </p:pic>
      <p:sp>
        <p:nvSpPr>
          <p:cNvPr id="2" name="Title 1"/>
          <p:cNvSpPr>
            <a:spLocks noGrp="1"/>
          </p:cNvSpPr>
          <p:nvPr>
            <p:ph type="title"/>
          </p:nvPr>
        </p:nvSpPr>
        <p:spPr>
          <a:xfrm>
            <a:off x="457200" y="381000"/>
            <a:ext cx="8229600" cy="990600"/>
          </a:xfrm>
        </p:spPr>
        <p:txBody>
          <a:bodyPr/>
          <a:lstStyle/>
          <a:p>
            <a:pPr algn="ctr"/>
            <a:r>
              <a:rPr lang="en-US" b="1" dirty="0" smtClean="0"/>
              <a:t>The Sub-Cube</a:t>
            </a:r>
            <a:endParaRPr lang="en-US" b="1" dirty="0"/>
          </a:p>
        </p:txBody>
      </p:sp>
      <p:sp>
        <p:nvSpPr>
          <p:cNvPr id="3" name="Content Placeholder 2"/>
          <p:cNvSpPr>
            <a:spLocks noGrp="1"/>
          </p:cNvSpPr>
          <p:nvPr>
            <p:ph idx="1"/>
          </p:nvPr>
        </p:nvSpPr>
        <p:spPr>
          <a:xfrm>
            <a:off x="457200" y="1295400"/>
            <a:ext cx="8229600" cy="4876800"/>
          </a:xfrm>
        </p:spPr>
        <p:txBody>
          <a:bodyPr>
            <a:noAutofit/>
          </a:bodyPr>
          <a:lstStyle/>
          <a:p>
            <a:pPr>
              <a:buNone/>
            </a:pPr>
            <a:r>
              <a:rPr lang="en-US" dirty="0" smtClean="0"/>
              <a:t>The sub-cube will have two compartments</a:t>
            </a:r>
          </a:p>
          <a:p>
            <a:r>
              <a:rPr lang="en-US" dirty="0" smtClean="0"/>
              <a:t>The top compartment will contain the scintillator and the deflector material</a:t>
            </a:r>
          </a:p>
          <a:p>
            <a:pPr lvl="1"/>
            <a:r>
              <a:rPr lang="en-US" sz="2400" dirty="0" smtClean="0"/>
              <a:t>Sides are made out of Aluminum to help block out all light</a:t>
            </a:r>
          </a:p>
          <a:p>
            <a:pPr lvl="1"/>
            <a:r>
              <a:rPr lang="en-US" sz="2400" dirty="0" smtClean="0"/>
              <a:t>Deflector material often used is lead, but a possible safer substitute is bismuth</a:t>
            </a:r>
          </a:p>
          <a:p>
            <a:endParaRPr lang="en-US" dirty="0"/>
          </a:p>
          <a:p>
            <a:r>
              <a:rPr lang="en-US" dirty="0" smtClean="0"/>
              <a:t>The bottom compartment will contain the electronics, including the sensor</a:t>
            </a:r>
          </a:p>
          <a:p>
            <a:pPr lvl="1"/>
            <a:r>
              <a:rPr lang="en-US" sz="2400" dirty="0" smtClean="0"/>
              <a:t>Made out of clear Plexiglas to give an appealing look to consumers</a:t>
            </a:r>
          </a:p>
        </p:txBody>
      </p:sp>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71437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b="1" dirty="0" smtClean="0"/>
              <a:t>Sub-Cube Structure</a:t>
            </a: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15074"/>
            <a:ext cx="6934200" cy="5355062"/>
          </a:xfrm>
        </p:spPr>
      </p:pic>
      <p:sp>
        <p:nvSpPr>
          <p:cNvPr id="4" name="AutoShape 2" descr="https://campus.fsu.edu/courses/1/EEL4911C-01.fa12/blog/_29002_1/post/_92713_1/cube.jpg"/>
          <p:cNvSpPr>
            <a:spLocks noChangeAspect="1" noChangeArrowheads="1"/>
          </p:cNvSpPr>
          <p:nvPr/>
        </p:nvSpPr>
        <p:spPr bwMode="auto">
          <a:xfrm>
            <a:off x="155575" y="-3481388"/>
            <a:ext cx="9401175" cy="7267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7"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41262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Top Compartment</a:t>
            </a:r>
            <a:endParaRPr lang="en-US" b="1" dirty="0"/>
          </a:p>
        </p:txBody>
      </p:sp>
      <p:sp>
        <p:nvSpPr>
          <p:cNvPr id="3" name="Content Placeholder 2"/>
          <p:cNvSpPr>
            <a:spLocks noGrp="1"/>
          </p:cNvSpPr>
          <p:nvPr>
            <p:ph idx="1"/>
          </p:nvPr>
        </p:nvSpPr>
        <p:spPr/>
        <p:txBody>
          <a:bodyPr>
            <a:normAutofit/>
          </a:bodyPr>
          <a:lstStyle/>
          <a:p>
            <a:r>
              <a:rPr lang="en-US" dirty="0" smtClean="0"/>
              <a:t>All six sides will be made out of 3/16” Aluminum</a:t>
            </a:r>
          </a:p>
          <a:p>
            <a:pPr lvl="1"/>
            <a:r>
              <a:rPr lang="en-US" sz="2400" dirty="0" smtClean="0"/>
              <a:t>Each edge will have a gasket in place to improve water resistance and ensure that no light can enter</a:t>
            </a:r>
          </a:p>
          <a:p>
            <a:r>
              <a:rPr lang="en-US" dirty="0" smtClean="0"/>
              <a:t>The bottom side will have a small hole in the center, that allows the sensor lens to slightly fit through.</a:t>
            </a:r>
          </a:p>
          <a:p>
            <a:pPr>
              <a:buNone/>
            </a:pPr>
            <a:endParaRPr lang="en-US" dirty="0" smtClean="0"/>
          </a:p>
          <a:p>
            <a:r>
              <a:rPr lang="en-US" dirty="0" smtClean="0"/>
              <a:t>Angle Aluminum will be used to securely hold the scintillator and deflector material in place.</a:t>
            </a:r>
          </a:p>
          <a:p>
            <a:pPr>
              <a:buNone/>
            </a:pPr>
            <a:endParaRPr lang="en-US" sz="2400" dirty="0" smtClean="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622535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amu.edu/wfe/UserFiles/Image/famu-logo.jpg"/>
          <p:cNvPicPr>
            <a:picLocks noChangeAspect="1" noChangeArrowheads="1"/>
          </p:cNvPicPr>
          <p:nvPr/>
        </p:nvPicPr>
        <p:blipFill>
          <a:blip r:embed="rId2" cstate="print"/>
          <a:srcRect/>
          <a:stretch>
            <a:fillRect/>
          </a:stretch>
        </p:blipFill>
        <p:spPr bwMode="auto">
          <a:xfrm>
            <a:off x="0" y="5791200"/>
            <a:ext cx="1066800" cy="1066800"/>
          </a:xfrm>
          <a:prstGeom prst="rect">
            <a:avLst/>
          </a:prstGeom>
          <a:noFill/>
        </p:spPr>
      </p:pic>
      <p:sp>
        <p:nvSpPr>
          <p:cNvPr id="2" name="Title 1"/>
          <p:cNvSpPr>
            <a:spLocks noGrp="1"/>
          </p:cNvSpPr>
          <p:nvPr>
            <p:ph type="title"/>
          </p:nvPr>
        </p:nvSpPr>
        <p:spPr/>
        <p:txBody>
          <a:bodyPr/>
          <a:lstStyle/>
          <a:p>
            <a:pPr algn="ctr"/>
            <a:r>
              <a:rPr lang="en-US" b="1" dirty="0" smtClean="0"/>
              <a:t>Bottom Compartment</a:t>
            </a:r>
            <a:endParaRPr lang="en-US" b="1" dirty="0"/>
          </a:p>
        </p:txBody>
      </p:sp>
      <p:sp>
        <p:nvSpPr>
          <p:cNvPr id="3" name="Content Placeholder 2"/>
          <p:cNvSpPr>
            <a:spLocks noGrp="1"/>
          </p:cNvSpPr>
          <p:nvPr>
            <p:ph idx="1"/>
          </p:nvPr>
        </p:nvSpPr>
        <p:spPr/>
        <p:txBody>
          <a:bodyPr>
            <a:normAutofit/>
          </a:bodyPr>
          <a:lstStyle/>
          <a:p>
            <a:r>
              <a:rPr lang="en-US" dirty="0" smtClean="0"/>
              <a:t>The bottom compartment will contain a small cylinder in the top center of it for the sensor to securely fit in, as well as all of the electronics required to run the sub-cube</a:t>
            </a:r>
          </a:p>
          <a:p>
            <a:endParaRPr lang="en-US" dirty="0"/>
          </a:p>
          <a:p>
            <a:r>
              <a:rPr lang="en-US" dirty="0" smtClean="0"/>
              <a:t>The four walls, and the bottom side will be made out of 3/16” Plexiglas</a:t>
            </a:r>
          </a:p>
          <a:p>
            <a:pPr lvl="1"/>
            <a:r>
              <a:rPr lang="en-US" sz="2400" dirty="0" smtClean="0"/>
              <a:t>This will allow light through, but will allow the consumer to see the “brains” of the cube, and will be more appealing.</a:t>
            </a:r>
          </a:p>
          <a:p>
            <a:pPr lvl="1"/>
            <a:r>
              <a:rPr lang="en-US" sz="2400" dirty="0" smtClean="0"/>
              <a:t>A rubber gasket will also be added to all edges to improve water resistance</a:t>
            </a:r>
            <a:endParaRPr lang="en-US" sz="2400" dirty="0"/>
          </a:p>
          <a:p>
            <a:pPr lvl="1"/>
            <a:endParaRPr lang="en-US" sz="2000" dirty="0" smtClean="0"/>
          </a:p>
          <a:p>
            <a:pPr lvl="1"/>
            <a:endParaRPr lang="en-US" sz="2000" dirty="0"/>
          </a:p>
          <a:p>
            <a:pPr lvl="1"/>
            <a:endParaRPr lang="en-US" sz="2000" dirty="0" smtClean="0"/>
          </a:p>
          <a:p>
            <a:pPr lvl="1"/>
            <a:endParaRPr lang="en-US" sz="2000" dirty="0"/>
          </a:p>
          <a:p>
            <a:pPr lvl="1">
              <a:buNone/>
            </a:pPr>
            <a:endParaRPr lang="en-US" sz="2000" dirty="0"/>
          </a:p>
        </p:txBody>
      </p:sp>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890740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Cube Structure</a:t>
            </a:r>
            <a:endParaRPr lang="en-US"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19200"/>
            <a:ext cx="7505700" cy="54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7"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750980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b="1" dirty="0" smtClean="0"/>
              <a:t>Cube Structure</a:t>
            </a:r>
            <a:endParaRPr lang="en-US" b="1" dirty="0"/>
          </a:p>
        </p:txBody>
      </p:sp>
      <p:sp>
        <p:nvSpPr>
          <p:cNvPr id="3" name="Content Placeholder 2"/>
          <p:cNvSpPr>
            <a:spLocks noGrp="1"/>
          </p:cNvSpPr>
          <p:nvPr>
            <p:ph idx="1"/>
          </p:nvPr>
        </p:nvSpPr>
        <p:spPr>
          <a:xfrm>
            <a:off x="533400" y="1066800"/>
            <a:ext cx="8229600" cy="4876800"/>
          </a:xfrm>
        </p:spPr>
        <p:txBody>
          <a:bodyPr>
            <a:noAutofit/>
          </a:bodyPr>
          <a:lstStyle/>
          <a:p>
            <a:pPr marL="457200" lvl="1" indent="0">
              <a:buNone/>
            </a:pPr>
            <a:endParaRPr lang="en-US" sz="2400" dirty="0" smtClean="0"/>
          </a:p>
          <a:p>
            <a:r>
              <a:rPr lang="en-US" dirty="0" smtClean="0"/>
              <a:t>The current design is for up to 27 cubes</a:t>
            </a:r>
          </a:p>
          <a:p>
            <a:pPr lvl="1"/>
            <a:r>
              <a:rPr lang="en-US" sz="2400" dirty="0" smtClean="0"/>
              <a:t>More sections can be added, but will not form a “cubic” structure</a:t>
            </a:r>
          </a:p>
          <a:p>
            <a:pPr marL="457200" lvl="1" indent="0">
              <a:buNone/>
            </a:pPr>
            <a:endParaRPr lang="en-US" sz="2400" dirty="0" smtClean="0"/>
          </a:p>
          <a:p>
            <a:r>
              <a:rPr lang="en-US" dirty="0" smtClean="0"/>
              <a:t>Each section can hold up to three cubes</a:t>
            </a:r>
          </a:p>
          <a:p>
            <a:pPr lvl="1"/>
            <a:r>
              <a:rPr lang="en-US" sz="2400" dirty="0" smtClean="0"/>
              <a:t>The sections can be added side to side or  top to bottom</a:t>
            </a:r>
          </a:p>
          <a:p>
            <a:pPr marL="457200" lvl="1" indent="0">
              <a:buNone/>
            </a:pPr>
            <a:endParaRPr lang="en-US" sz="2400" dirty="0" smtClean="0"/>
          </a:p>
          <a:p>
            <a:r>
              <a:rPr lang="en-US" dirty="0"/>
              <a:t>The sections are bolted together</a:t>
            </a:r>
          </a:p>
          <a:p>
            <a:pPr lvl="1"/>
            <a:r>
              <a:rPr lang="en-US" sz="2400" dirty="0"/>
              <a:t>The bolts help hold the cubes in place from sliding </a:t>
            </a:r>
            <a:r>
              <a:rPr lang="en-US" sz="2400" dirty="0" smtClean="0"/>
              <a:t>around</a:t>
            </a:r>
            <a:endParaRPr lang="en-US" sz="2400"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243917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a:r>
              <a:rPr lang="en-US" b="1" dirty="0" smtClean="0"/>
              <a:t>Structure Assembly</a:t>
            </a:r>
            <a:endParaRPr lang="en-US"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19200"/>
            <a:ext cx="6248400" cy="538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7"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740402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lstStyle/>
          <a:p>
            <a:pPr algn="ctr"/>
            <a:r>
              <a:rPr lang="en-US" dirty="0" smtClean="0">
                <a:latin typeface="+mn-lt"/>
              </a:rPr>
              <a:t>Matthew Gibson</a:t>
            </a:r>
            <a:endParaRPr lang="en-US" dirty="0">
              <a:latin typeface="+mn-lt"/>
            </a:endParaRPr>
          </a:p>
        </p:txBody>
      </p:sp>
      <p:sp>
        <p:nvSpPr>
          <p:cNvPr id="6" name="Content Placeholder 2"/>
          <p:cNvSpPr txBox="1">
            <a:spLocks/>
          </p:cNvSpPr>
          <p:nvPr/>
        </p:nvSpPr>
        <p:spPr>
          <a:xfrm>
            <a:off x="609600" y="3429000"/>
            <a:ext cx="8229600" cy="2971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Scintillator</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Photo-Detector</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Radioactive Isotope  </a:t>
            </a:r>
            <a:endPar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7" name="Group 8"/>
            <p:cNvGrpSpPr/>
            <p:nvPr/>
          </p:nvGrpSpPr>
          <p:grpSpPr>
            <a:xfrm>
              <a:off x="0" y="5791199"/>
              <a:ext cx="9144000" cy="1066801"/>
              <a:chOff x="0" y="5791199"/>
              <a:chExt cx="9144000" cy="1066801"/>
            </a:xfrm>
          </p:grpSpPr>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1670309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148" y="4201418"/>
            <a:ext cx="3195712" cy="238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descr="Inser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457" y="1457772"/>
            <a:ext cx="3543970" cy="2359670"/>
          </a:xfrm>
          <a:prstGeom prst="rect">
            <a:avLst/>
          </a:prstGeom>
          <a:noFill/>
          <a:ln w="127000" cap="flat" cmpd="sng">
            <a:solidFill>
              <a:srgbClr val="70909B"/>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descr="Inser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2022" y="4318621"/>
            <a:ext cx="3106415" cy="2149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p:cNvSpPr>
            <a:spLocks/>
          </p:cNvSpPr>
          <p:nvPr/>
        </p:nvSpPr>
        <p:spPr bwMode="auto">
          <a:xfrm>
            <a:off x="1610097" y="175022"/>
            <a:ext cx="6162303" cy="1196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4000" b="1" dirty="0">
                <a:solidFill>
                  <a:schemeClr val="tx2"/>
                </a:solidFill>
                <a:latin typeface="+mj-lt"/>
              </a:rPr>
              <a:t>SCINTILLATORS</a:t>
            </a:r>
            <a:endParaRPr lang="en-US" sz="4000" dirty="0">
              <a:solidFill>
                <a:schemeClr val="tx2"/>
              </a:solidFill>
              <a:latin typeface="+mj-lt"/>
              <a:ea typeface="Helvetica Neue" charset="0"/>
              <a:cs typeface="Helvetica Neue" charset="0"/>
              <a:sym typeface="Helvetica Neue" charset="0"/>
            </a:endParaRPr>
          </a:p>
        </p:txBody>
      </p:sp>
      <p:pic>
        <p:nvPicPr>
          <p:cNvPr id="6" name="Picture 2" descr="http://profile.ak.fbcdn.net/hprofile-ak-prn1/41781_145489972139872_2489_n.jpg"/>
          <p:cNvPicPr>
            <a:picLocks noChangeAspect="1" noChangeArrowheads="1"/>
          </p:cNvPicPr>
          <p:nvPr/>
        </p:nvPicPr>
        <p:blipFill>
          <a:blip r:embed="rId5" cstate="print"/>
          <a:srcRect/>
          <a:stretch>
            <a:fillRect/>
          </a:stretch>
        </p:blipFill>
        <p:spPr bwMode="auto">
          <a:xfrm>
            <a:off x="8077200" y="0"/>
            <a:ext cx="1066800" cy="1066800"/>
          </a:xfrm>
          <a:prstGeom prst="rect">
            <a:avLst/>
          </a:prstGeom>
          <a:noFill/>
        </p:spPr>
      </p:pic>
      <p:pic>
        <p:nvPicPr>
          <p:cNvPr id="7" name="Picture 4" descr="http://www.famu.edu/wfe/UserFiles/Image/famu-logo.jpg"/>
          <p:cNvPicPr>
            <a:picLocks noChangeAspect="1" noChangeArrowheads="1"/>
          </p:cNvPicPr>
          <p:nvPr/>
        </p:nvPicPr>
        <p:blipFill>
          <a:blip r:embed="rId6"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7"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93032739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141" y="4038600"/>
            <a:ext cx="2230859" cy="2230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sp>
        <p:nvSpPr>
          <p:cNvPr id="4097" name="Rectangle 1"/>
          <p:cNvSpPr>
            <a:spLocks/>
          </p:cNvSpPr>
          <p:nvPr/>
        </p:nvSpPr>
        <p:spPr bwMode="auto">
          <a:xfrm>
            <a:off x="1066800" y="533400"/>
            <a:ext cx="6858000" cy="808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4000" b="1" dirty="0">
                <a:solidFill>
                  <a:schemeClr val="tx2"/>
                </a:solidFill>
                <a:latin typeface="+mj-lt"/>
              </a:rPr>
              <a:t>Preparing the Scintillator</a:t>
            </a:r>
            <a:endParaRPr lang="en-US" sz="4000" dirty="0">
              <a:solidFill>
                <a:schemeClr val="tx2"/>
              </a:solidFill>
              <a:latin typeface="+mj-lt"/>
            </a:endParaRPr>
          </a:p>
        </p:txBody>
      </p:sp>
      <p:sp>
        <p:nvSpPr>
          <p:cNvPr id="4098" name="Rectangle 2"/>
          <p:cNvSpPr>
            <a:spLocks/>
          </p:cNvSpPr>
          <p:nvPr/>
        </p:nvSpPr>
        <p:spPr bwMode="auto">
          <a:xfrm>
            <a:off x="404069" y="1478980"/>
            <a:ext cx="5726162"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dirty="0"/>
              <a:t>STEP 1: Sanding (Coarse, Medium, Fine)</a:t>
            </a:r>
          </a:p>
        </p:txBody>
      </p:sp>
      <p:sp>
        <p:nvSpPr>
          <p:cNvPr id="4099" name="Rectangle 3"/>
          <p:cNvSpPr>
            <a:spLocks/>
          </p:cNvSpPr>
          <p:nvPr/>
        </p:nvSpPr>
        <p:spPr bwMode="auto">
          <a:xfrm>
            <a:off x="391790" y="2071688"/>
            <a:ext cx="5344418"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dirty="0"/>
              <a:t>STEP 2: Polishing (Buffing compound)</a:t>
            </a:r>
          </a:p>
        </p:txBody>
      </p:sp>
      <p:sp>
        <p:nvSpPr>
          <p:cNvPr id="4100" name="Rectangle 4"/>
          <p:cNvSpPr>
            <a:spLocks/>
          </p:cNvSpPr>
          <p:nvPr/>
        </p:nvSpPr>
        <p:spPr bwMode="auto">
          <a:xfrm>
            <a:off x="398488" y="2664396"/>
            <a:ext cx="5926112"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dirty="0"/>
              <a:t>STEP 3: Light shielding (</a:t>
            </a:r>
            <a:r>
              <a:rPr lang="en-US" sz="2400" dirty="0" err="1"/>
              <a:t>Tyvek</a:t>
            </a:r>
            <a:r>
              <a:rPr lang="en-US" sz="2400" dirty="0"/>
              <a:t>)</a:t>
            </a:r>
          </a:p>
        </p:txBody>
      </p:sp>
      <p:pic>
        <p:nvPicPr>
          <p:cNvPr id="4101" name="Picture 5" descr="Inser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957" y="4239369"/>
            <a:ext cx="2776017" cy="20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Rectangle 7"/>
          <p:cNvSpPr>
            <a:spLocks/>
          </p:cNvSpPr>
          <p:nvPr/>
        </p:nvSpPr>
        <p:spPr bwMode="auto">
          <a:xfrm>
            <a:off x="380629" y="3255988"/>
            <a:ext cx="7346900" cy="45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2400" dirty="0"/>
              <a:t>STEP 4: Attach Photo-Detector (Optical grease/glue)</a:t>
            </a:r>
          </a:p>
        </p:txBody>
      </p:sp>
      <p:pic>
        <p:nvPicPr>
          <p:cNvPr id="4104" name="Picture 8" descr="InsertedImag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1420" y="4152305"/>
            <a:ext cx="2009180" cy="1562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descr="http://profile.ak.fbcdn.net/hprofile-ak-prn1/41781_145489972139872_2489_n.jpg"/>
          <p:cNvPicPr>
            <a:picLocks noChangeAspect="1" noChangeArrowheads="1"/>
          </p:cNvPicPr>
          <p:nvPr/>
        </p:nvPicPr>
        <p:blipFill>
          <a:blip r:embed="rId6" cstate="print"/>
          <a:srcRect/>
          <a:stretch>
            <a:fillRect/>
          </a:stretch>
        </p:blipFill>
        <p:spPr bwMode="auto">
          <a:xfrm>
            <a:off x="8077200" y="0"/>
            <a:ext cx="1066800" cy="1066800"/>
          </a:xfrm>
          <a:prstGeom prst="rect">
            <a:avLst/>
          </a:prstGeom>
          <a:noFill/>
        </p:spPr>
      </p:pic>
      <p:pic>
        <p:nvPicPr>
          <p:cNvPr id="12" name="Picture 6" descr="http://upload.wikimedia.org/wikipedia/en/thumb/e/e5/FSU_seal.svg/220px-FSU_seal.svg.png"/>
          <p:cNvPicPr>
            <a:picLocks noChangeAspect="1" noChangeArrowheads="1"/>
          </p:cNvPicPr>
          <p:nvPr/>
        </p:nvPicPr>
        <p:blipFill>
          <a:blip r:embed="rId7"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359681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lstStyle/>
          <a:p>
            <a:pPr algn="ctr"/>
            <a:r>
              <a:rPr lang="en-US" dirty="0" smtClean="0">
                <a:latin typeface="+mn-lt"/>
              </a:rPr>
              <a:t>C</a:t>
            </a:r>
            <a:r>
              <a:rPr lang="en-US" dirty="0" smtClean="0">
                <a:latin typeface="Arial" pitchFamily="34" charset="0"/>
                <a:cs typeface="Arial" pitchFamily="34" charset="0"/>
              </a:rPr>
              <a:t>rystal Hill</a:t>
            </a:r>
            <a:endParaRPr lang="en-US" dirty="0">
              <a:latin typeface="+mn-lt"/>
            </a:endParaRPr>
          </a:p>
        </p:txBody>
      </p:sp>
      <p:sp>
        <p:nvSpPr>
          <p:cNvPr id="6" name="Content Placeholder 2"/>
          <p:cNvSpPr txBox="1">
            <a:spLocks/>
          </p:cNvSpPr>
          <p:nvPr/>
        </p:nvSpPr>
        <p:spPr>
          <a:xfrm>
            <a:off x="609600" y="3429000"/>
            <a:ext cx="8229600" cy="2971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Project Executive Summary </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Risk</a:t>
            </a: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Assessment </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baseline="0" dirty="0" smtClean="0">
                <a:solidFill>
                  <a:schemeClr val="tx1">
                    <a:lumMod val="75000"/>
                    <a:lumOff val="25000"/>
                  </a:schemeClr>
                </a:solidFill>
              </a:rPr>
              <a:t>Schedule</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Budget </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baseline="0" dirty="0" smtClean="0">
                <a:solidFill>
                  <a:schemeClr val="tx1">
                    <a:lumMod val="75000"/>
                    <a:lumOff val="25000"/>
                  </a:schemeClr>
                </a:solidFill>
              </a:rPr>
              <a:t>Deliverable</a:t>
            </a:r>
            <a:r>
              <a:rPr lang="en-US" sz="2400" dirty="0" smtClean="0">
                <a:solidFill>
                  <a:schemeClr val="tx1">
                    <a:lumMod val="75000"/>
                    <a:lumOff val="25000"/>
                  </a:schemeClr>
                </a:solidFill>
              </a:rPr>
              <a:t>s </a:t>
            </a:r>
          </a:p>
        </p:txBody>
      </p:sp>
      <p:grpSp>
        <p:nvGrpSpPr>
          <p:cNvPr id="7" name="Group 6"/>
          <p:cNvGrpSpPr/>
          <p:nvPr/>
        </p:nvGrpSpPr>
        <p:grpSpPr>
          <a:xfrm>
            <a:off x="0" y="0"/>
            <a:ext cx="9144000" cy="6858000"/>
            <a:chOff x="0" y="0"/>
            <a:chExt cx="9144000" cy="6858000"/>
          </a:xfrm>
        </p:grpSpPr>
        <p:pic>
          <p:nvPicPr>
            <p:cNvPr id="8"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9" name="Group 8"/>
            <p:cNvGrpSpPr/>
            <p:nvPr/>
          </p:nvGrpSpPr>
          <p:grpSpPr>
            <a:xfrm>
              <a:off x="0" y="5791199"/>
              <a:ext cx="9144000" cy="1066801"/>
              <a:chOff x="0" y="5791199"/>
              <a:chExt cx="9144000" cy="1066801"/>
            </a:xfrm>
          </p:grpSpPr>
          <p:pic>
            <p:nvPicPr>
              <p:cNvPr id="10"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1"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1670309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famu.edu/wfe/UserFiles/Image/famu-logo.jpg"/>
          <p:cNvPicPr>
            <a:picLocks noChangeAspect="1" noChangeArrowheads="1"/>
          </p:cNvPicPr>
          <p:nvPr/>
        </p:nvPicPr>
        <p:blipFill>
          <a:blip r:embed="rId2" cstate="print"/>
          <a:srcRect/>
          <a:stretch>
            <a:fillRect/>
          </a:stretch>
        </p:blipFill>
        <p:spPr bwMode="auto">
          <a:xfrm>
            <a:off x="0" y="5791200"/>
            <a:ext cx="1066800" cy="1066800"/>
          </a:xfrm>
          <a:prstGeom prst="rect">
            <a:avLst/>
          </a:prstGeom>
          <a:noFill/>
        </p:spPr>
      </p:pic>
      <p:sp>
        <p:nvSpPr>
          <p:cNvPr id="5121" name="Rectangle 1"/>
          <p:cNvSpPr>
            <a:spLocks/>
          </p:cNvSpPr>
          <p:nvPr/>
        </p:nvSpPr>
        <p:spPr bwMode="auto">
          <a:xfrm>
            <a:off x="838200" y="252262"/>
            <a:ext cx="7162800" cy="8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4000" b="1" dirty="0">
                <a:solidFill>
                  <a:schemeClr val="tx2"/>
                </a:solidFill>
                <a:latin typeface="+mj-lt"/>
              </a:rPr>
              <a:t>SOLID STATE DETECTION</a:t>
            </a:r>
            <a:endParaRPr lang="en-US" sz="2800" dirty="0">
              <a:solidFill>
                <a:schemeClr val="tx2"/>
              </a:solidFill>
              <a:latin typeface="+mj-lt"/>
            </a:endParaRPr>
          </a:p>
        </p:txBody>
      </p:sp>
      <p:pic>
        <p:nvPicPr>
          <p:cNvPr id="5122" name="Picture 2" descr="Inser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543" y="5126757"/>
            <a:ext cx="2462361" cy="1329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3" name="Group 3"/>
          <p:cNvGraphicFramePr>
            <a:graphicFrameLocks noGrp="1"/>
          </p:cNvGraphicFramePr>
          <p:nvPr/>
        </p:nvGraphicFramePr>
        <p:xfrm>
          <a:off x="779116" y="1155279"/>
          <a:ext cx="7588002" cy="3821908"/>
        </p:xfrm>
        <a:graphic>
          <a:graphicData uri="http://schemas.openxmlformats.org/drawingml/2006/table">
            <a:tbl>
              <a:tblPr/>
              <a:tblGrid>
                <a:gridCol w="1264667"/>
                <a:gridCol w="1264667"/>
                <a:gridCol w="1264667"/>
                <a:gridCol w="1264667"/>
                <a:gridCol w="1264667"/>
                <a:gridCol w="1264667"/>
              </a:tblGrid>
              <a:tr h="955477">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Helvetica Neue" charset="0"/>
                          <a:ea typeface="Helvetica Neue" charset="0"/>
                          <a:cs typeface="Helvetica Neue" charset="0"/>
                          <a:sym typeface="Helvetica Neue" charset="0"/>
                        </a:rPr>
                        <a:t>PART #</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AREA (mm^2)</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PEAK WL (nm)</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PIXELS</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PIXEL (um)</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PRICE (usd)</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r>
              <a:tr h="95547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S10362-33-025c</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9</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440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14400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25x25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323.00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95547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S10362-11-100u</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440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100x100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144.00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95547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1"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S10362-33-025u</a:t>
                      </a:r>
                      <a:endPar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440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1600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25x25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343434"/>
                          </a:solidFill>
                          <a:effectLst/>
                          <a:latin typeface="Helvetica Neue" charset="0"/>
                          <a:ea typeface="Helvetica Neue" charset="0"/>
                          <a:cs typeface="Helvetica Neue" charset="0"/>
                          <a:sym typeface="Helvetica Neue" charset="0"/>
                        </a:rPr>
                        <a:t>144.00</a:t>
                      </a:r>
                      <a:endParaRPr kumimoji="0" lang="en-US" sz="1800" b="0" i="0" u="none" strike="noStrike" cap="none" normalizeH="0" baseline="0" dirty="0" smtClean="0">
                        <a:ln>
                          <a:noFill/>
                        </a:ln>
                        <a:solidFill>
                          <a:srgbClr val="74747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r>
            </a:tbl>
          </a:graphicData>
        </a:graphic>
      </p:graphicFrame>
      <p:graphicFrame>
        <p:nvGraphicFramePr>
          <p:cNvPr id="5206" name="Group 86"/>
          <p:cNvGraphicFramePr>
            <a:graphicFrameLocks noGrp="1"/>
          </p:cNvGraphicFramePr>
          <p:nvPr>
            <p:extLst>
              <p:ext uri="{D42A27DB-BD31-4B8C-83A1-F6EECF244321}">
                <p14:modId xmlns:p14="http://schemas.microsoft.com/office/powerpoint/2010/main" val="1149589730"/>
              </p:ext>
            </p:extLst>
          </p:nvPr>
        </p:nvGraphicFramePr>
        <p:xfrm>
          <a:off x="1129010" y="5385718"/>
          <a:ext cx="2147590" cy="1035844"/>
        </p:xfrm>
        <a:graphic>
          <a:graphicData uri="http://schemas.openxmlformats.org/drawingml/2006/table">
            <a:tbl>
              <a:tblPr/>
              <a:tblGrid>
                <a:gridCol w="2147590"/>
              </a:tblGrid>
              <a:tr h="10358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343434"/>
                          </a:solidFill>
                          <a:effectLst/>
                          <a:latin typeface="Helvetica Neue" charset="0"/>
                          <a:ea typeface="Helvetica Neue" charset="0"/>
                          <a:cs typeface="Helvetica Neue" charset="0"/>
                          <a:sym typeface="Helvetica Neue" charset="0"/>
                        </a:rPr>
                        <a:t>Hamamatsu</a:t>
                      </a:r>
                      <a:endParaRPr kumimoji="0" lang="en-US" sz="1800" b="0" i="0" u="none" strike="noStrike" cap="none" normalizeH="0" baseline="0" dirty="0" smtClean="0">
                        <a:ln>
                          <a:noFill/>
                        </a:ln>
                        <a:solidFill>
                          <a:srgbClr val="74747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r>
            </a:tbl>
          </a:graphicData>
        </a:graphic>
      </p:graphicFrame>
      <p:pic>
        <p:nvPicPr>
          <p:cNvPr id="6" name="Picture 2" descr="http://profile.ak.fbcdn.net/hprofile-ak-prn1/41781_145489972139872_2489_n.jpg"/>
          <p:cNvPicPr>
            <a:picLocks noChangeAspect="1" noChangeArrowheads="1"/>
          </p:cNvPicPr>
          <p:nvPr/>
        </p:nvPicPr>
        <p:blipFill>
          <a:blip r:embed="rId4" cstate="print"/>
          <a:srcRect/>
          <a:stretch>
            <a:fillRect/>
          </a:stretch>
        </p:blipFill>
        <p:spPr bwMode="auto">
          <a:xfrm>
            <a:off x="8077200" y="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440648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upload.wikimedia.org/wikipedia/en/thumb/e/e5/FSU_seal.svg/220px-FSU_seal.svg.png"/>
          <p:cNvPicPr>
            <a:picLocks noChangeAspect="1" noChangeArrowheads="1"/>
          </p:cNvPicPr>
          <p:nvPr/>
        </p:nvPicPr>
        <p:blipFill>
          <a:blip r:embed="rId2" cstate="print"/>
          <a:srcRect/>
          <a:stretch>
            <a:fillRect/>
          </a:stretch>
        </p:blipFill>
        <p:spPr bwMode="auto">
          <a:xfrm>
            <a:off x="8077200" y="5791199"/>
            <a:ext cx="1066800" cy="1066801"/>
          </a:xfrm>
          <a:prstGeom prst="rect">
            <a:avLst/>
          </a:prstGeom>
          <a:noFill/>
        </p:spPr>
      </p:pic>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203" name="Picture 59" descr="Inser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00200"/>
            <a:ext cx="1676400" cy="162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145" name="Group 1"/>
          <p:cNvGraphicFramePr>
            <a:graphicFrameLocks noGrp="1"/>
          </p:cNvGraphicFramePr>
          <p:nvPr>
            <p:extLst>
              <p:ext uri="{D42A27DB-BD31-4B8C-83A1-F6EECF244321}">
                <p14:modId xmlns:p14="http://schemas.microsoft.com/office/powerpoint/2010/main" val="2518198779"/>
              </p:ext>
            </p:extLst>
          </p:nvPr>
        </p:nvGraphicFramePr>
        <p:xfrm>
          <a:off x="887464" y="3336820"/>
          <a:ext cx="7265936" cy="2606780"/>
        </p:xfrm>
        <a:graphic>
          <a:graphicData uri="http://schemas.openxmlformats.org/drawingml/2006/table">
            <a:tbl>
              <a:tblPr/>
              <a:tblGrid>
                <a:gridCol w="1816484"/>
                <a:gridCol w="1816484"/>
                <a:gridCol w="1816484"/>
                <a:gridCol w="1816484"/>
              </a:tblGrid>
              <a:tr h="68029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Helvetica Neue" charset="0"/>
                          <a:ea typeface="Helvetica Neue" charset="0"/>
                          <a:cs typeface="Helvetica Neue" charset="0"/>
                          <a:sym typeface="Helvetica Neue" charset="0"/>
                        </a:rPr>
                        <a:t>ISOTOPE</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GAMMA (MeV)</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Half-Life (years)</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Helvetica Neue" charset="0"/>
                          <a:ea typeface="Helvetica Neue" charset="0"/>
                          <a:cs typeface="Helvetica Neue" charset="0"/>
                          <a:sym typeface="Helvetica Neue" charset="0"/>
                        </a:rPr>
                        <a:t>Cost ($)</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r>
              <a:tr h="611434">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1"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Co-60</a:t>
                      </a:r>
                      <a:endPar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1.2, 1.3</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5.27</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343434"/>
                          </a:solidFill>
                          <a:effectLst/>
                          <a:latin typeface="Helvetica Neue" charset="0"/>
                          <a:ea typeface="Helvetica Neue" charset="0"/>
                          <a:cs typeface="Helvetica Neue" charset="0"/>
                          <a:sym typeface="Helvetica Neue" charset="0"/>
                        </a:rPr>
                        <a:t>79.00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611434">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Cs-137</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.6</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30.1</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79.00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611434">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Eu-152</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1.4</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343434"/>
                          </a:solidFill>
                          <a:effectLst/>
                          <a:latin typeface="Helvetica Neue" charset="0"/>
                          <a:ea typeface="Helvetica Neue" charset="0"/>
                          <a:cs typeface="Helvetica Neue" charset="0"/>
                          <a:sym typeface="Helvetica Neue" charset="0"/>
                        </a:rPr>
                        <a:t>13.5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343434"/>
                          </a:solidFill>
                          <a:effectLst/>
                          <a:latin typeface="Helvetica Neue" charset="0"/>
                          <a:ea typeface="Helvetica Neue" charset="0"/>
                          <a:cs typeface="Helvetica Neue" charset="0"/>
                          <a:sym typeface="Helvetica Neue" charset="0"/>
                        </a:rPr>
                        <a:t>145.00</a:t>
                      </a:r>
                      <a:endParaRPr kumimoji="0" lang="en-US" sz="1800" b="0" i="0" u="none" strike="noStrike" cap="none" normalizeH="0" baseline="0" dirty="0" smtClean="0">
                        <a:ln>
                          <a:noFill/>
                        </a:ln>
                        <a:solidFill>
                          <a:srgbClr val="74747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r>
            </a:tbl>
          </a:graphicData>
        </a:graphic>
      </p:graphicFrame>
      <p:sp>
        <p:nvSpPr>
          <p:cNvPr id="6202" name="Rectangle 58"/>
          <p:cNvSpPr>
            <a:spLocks/>
          </p:cNvSpPr>
          <p:nvPr/>
        </p:nvSpPr>
        <p:spPr bwMode="auto">
          <a:xfrm>
            <a:off x="762000" y="465534"/>
            <a:ext cx="7162799"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4000" b="1" dirty="0">
                <a:solidFill>
                  <a:schemeClr val="tx2"/>
                </a:solidFill>
              </a:rPr>
              <a:t>RADIOACTIVE ISOTOPES</a:t>
            </a:r>
          </a:p>
          <a:p>
            <a:pPr algn="ctr"/>
            <a:r>
              <a:rPr lang="en-US" sz="4000" b="1" dirty="0">
                <a:solidFill>
                  <a:schemeClr val="tx2"/>
                </a:solidFill>
              </a:rPr>
              <a:t>(Calibration)</a:t>
            </a:r>
            <a:endParaRPr lang="en-US" sz="4000" dirty="0">
              <a:solidFill>
                <a:schemeClr val="tx2"/>
              </a:solidFill>
            </a:endParaRPr>
          </a:p>
        </p:txBody>
      </p:sp>
      <p:pic>
        <p:nvPicPr>
          <p:cNvPr id="6204" name="Picture 60" descr="InsertedImage.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367839"/>
            <a:ext cx="2472927" cy="1908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05" name="AutoShape 61"/>
          <p:cNvSpPr>
            <a:spLocks/>
          </p:cNvSpPr>
          <p:nvPr/>
        </p:nvSpPr>
        <p:spPr bwMode="auto">
          <a:xfrm>
            <a:off x="3384947" y="1981200"/>
            <a:ext cx="1949053" cy="1113011"/>
          </a:xfrm>
          <a:prstGeom prst="rightArrow">
            <a:avLst>
              <a:gd name="adj1" fmla="val 32000"/>
              <a:gd name="adj2" fmla="val 64000"/>
            </a:avLst>
          </a:prstGeom>
          <a:solidFill>
            <a:srgbClr val="274B5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endParaRPr lang="en-US"/>
          </a:p>
        </p:txBody>
      </p:sp>
      <p:pic>
        <p:nvPicPr>
          <p:cNvPr id="7" name="Picture 2" descr="http://profile.ak.fbcdn.net/hprofile-ak-prn1/41781_145489972139872_2489_n.jpg"/>
          <p:cNvPicPr>
            <a:picLocks noChangeAspect="1" noChangeArrowheads="1"/>
          </p:cNvPicPr>
          <p:nvPr/>
        </p:nvPicPr>
        <p:blipFill>
          <a:blip r:embed="rId6" cstate="print"/>
          <a:srcRect/>
          <a:stretch>
            <a:fillRect/>
          </a:stretch>
        </p:blipFill>
        <p:spPr bwMode="auto">
          <a:xfrm>
            <a:off x="8077200" y="0"/>
            <a:ext cx="1066800" cy="1066800"/>
          </a:xfrm>
          <a:prstGeom prst="rect">
            <a:avLst/>
          </a:prstGeom>
          <a:noFill/>
        </p:spPr>
      </p:pic>
    </p:spTree>
    <p:extLst>
      <p:ext uri="{BB962C8B-B14F-4D97-AF65-F5344CB8AC3E}">
        <p14:creationId xmlns:p14="http://schemas.microsoft.com/office/powerpoint/2010/main" val="29363775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2057400" y="381000"/>
            <a:ext cx="5257799" cy="767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4000" b="1" dirty="0">
                <a:solidFill>
                  <a:schemeClr val="tx2"/>
                </a:solidFill>
              </a:rPr>
              <a:t>Power Supply</a:t>
            </a:r>
            <a:endParaRPr lang="en-US" sz="4000" dirty="0">
              <a:solidFill>
                <a:schemeClr val="tx2"/>
              </a:solidFill>
            </a:endParaRPr>
          </a:p>
        </p:txBody>
      </p:sp>
      <p:graphicFrame>
        <p:nvGraphicFramePr>
          <p:cNvPr id="7170" name="Group 2"/>
          <p:cNvGraphicFramePr>
            <a:graphicFrameLocks noGrp="1"/>
          </p:cNvGraphicFramePr>
          <p:nvPr/>
        </p:nvGraphicFramePr>
        <p:xfrm>
          <a:off x="596057" y="1432099"/>
          <a:ext cx="8130480" cy="4098788"/>
        </p:xfrm>
        <a:graphic>
          <a:graphicData uri="http://schemas.openxmlformats.org/drawingml/2006/table">
            <a:tbl>
              <a:tblPr/>
              <a:tblGrid>
                <a:gridCol w="2710160"/>
                <a:gridCol w="2710160"/>
                <a:gridCol w="2710160"/>
              </a:tblGrid>
              <a:tr h="66526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Component</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Voltage (volts)</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Power (Watts)</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r>
              <a:tr h="665262">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WIFI</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3.3</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0.165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665262">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MEGA2560</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7-12</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665262">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GPS</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5</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0.35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757238">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PHOTO-DETECTOR</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60-80</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665262">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LED</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3.3</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.06</a:t>
                      </a:r>
                      <a:endParaRPr kumimoji="0" lang="en-US" sz="1800" b="0" i="0" u="none" strike="noStrike" cap="none" normalizeH="0" baseline="0" smtClean="0">
                        <a:ln>
                          <a:noFill/>
                        </a:ln>
                        <a:solidFill>
                          <a:srgbClr val="74747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r>
            </a:tbl>
          </a:graphicData>
        </a:graphic>
      </p:graphicFrame>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79981703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5" name="Picture 73"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181" y="4768379"/>
            <a:ext cx="2013420" cy="2013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64" name="Picture 72" descr="Inser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852" y="4859483"/>
            <a:ext cx="2864047" cy="1922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3" name="Rectangle 1"/>
          <p:cNvSpPr>
            <a:spLocks/>
          </p:cNvSpPr>
          <p:nvPr/>
        </p:nvSpPr>
        <p:spPr bwMode="auto">
          <a:xfrm>
            <a:off x="1371600" y="216544"/>
            <a:ext cx="6324599" cy="850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algn="ctr"/>
            <a:r>
              <a:rPr lang="en-US" sz="4000" b="1" dirty="0">
                <a:solidFill>
                  <a:schemeClr val="tx2"/>
                </a:solidFill>
              </a:rPr>
              <a:t>Power Supply</a:t>
            </a:r>
            <a:endParaRPr lang="en-US" sz="4000" dirty="0">
              <a:solidFill>
                <a:schemeClr val="tx2"/>
              </a:solidFill>
            </a:endParaRPr>
          </a:p>
        </p:txBody>
      </p:sp>
      <p:graphicFrame>
        <p:nvGraphicFramePr>
          <p:cNvPr id="8194" name="Group 2"/>
          <p:cNvGraphicFramePr>
            <a:graphicFrameLocks noGrp="1"/>
          </p:cNvGraphicFramePr>
          <p:nvPr>
            <p:extLst>
              <p:ext uri="{D42A27DB-BD31-4B8C-83A1-F6EECF244321}">
                <p14:modId xmlns:p14="http://schemas.microsoft.com/office/powerpoint/2010/main" val="1194835065"/>
              </p:ext>
            </p:extLst>
          </p:nvPr>
        </p:nvGraphicFramePr>
        <p:xfrm>
          <a:off x="1081607" y="1139552"/>
          <a:ext cx="7224192" cy="3737248"/>
        </p:xfrm>
        <a:graphic>
          <a:graphicData uri="http://schemas.openxmlformats.org/drawingml/2006/table">
            <a:tbl>
              <a:tblPr/>
              <a:tblGrid>
                <a:gridCol w="1806048"/>
                <a:gridCol w="1806048"/>
                <a:gridCol w="1806048"/>
                <a:gridCol w="1806048"/>
              </a:tblGrid>
              <a:tr h="674329">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PSU</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Voltage (Volts)</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Power (Watts)</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Helvetica Neue" charset="0"/>
                          <a:ea typeface="Helvetica Neue" charset="0"/>
                          <a:cs typeface="Helvetica Neue" charset="0"/>
                          <a:sym typeface="Helvetica Neue" charset="0"/>
                        </a:rPr>
                        <a:t>Price ($)</a:t>
                      </a:r>
                    </a:p>
                  </a:txBody>
                  <a:tcPr marL="35719" marR="35719" marT="35719" marB="35719" anchor="ctr" horzOverflow="overflow">
                    <a:lnL w="25400" cap="flat" cmpd="sng" algn="ctr">
                      <a:solidFill>
                        <a:srgbClr val="9A9472"/>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r>
              <a:tr h="67432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1"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VLT130-3100-S2</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12,5,3.3</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80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10.95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53464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OS40-302</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-12,+12, 5</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40</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6.95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53464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UPN65-31</a:t>
                      </a: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12,5,3.3</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65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4.95</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980314">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300" b="1"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E.G.</a:t>
                      </a:r>
                    </a:p>
                    <a:p>
                      <a:pPr marL="0" marR="0" lvl="0" indent="0" algn="ctr" defTabSz="0" rtl="0" eaLnBrk="1" fontAlgn="base" latinLnBrk="0" hangingPunct="0">
                        <a:lnSpc>
                          <a:spcPct val="100000"/>
                        </a:lnSpc>
                        <a:spcBef>
                          <a:spcPct val="0"/>
                        </a:spcBef>
                        <a:spcAft>
                          <a:spcPct val="0"/>
                        </a:spcAft>
                        <a:buClrTx/>
                        <a:buSzTx/>
                        <a:buFontTx/>
                        <a:buNone/>
                        <a:tabLst/>
                      </a:pPr>
                      <a:r>
                        <a:rPr kumimoji="0" lang="en-US" sz="2300" b="1"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 G19092</a:t>
                      </a:r>
                    </a:p>
                    <a:p>
                      <a:pPr marL="0" marR="0" lvl="0" indent="0" algn="ctr" defTabSz="0" rtl="0" eaLnBrk="1" fontAlgn="base" latinLnBrk="0" hangingPunct="0">
                        <a:lnSpc>
                          <a:spcPct val="100000"/>
                        </a:lnSpc>
                        <a:spcBef>
                          <a:spcPct val="0"/>
                        </a:spcBef>
                        <a:spcAft>
                          <a:spcPct val="0"/>
                        </a:spcAft>
                        <a:buClrTx/>
                        <a:buSzTx/>
                        <a:buFontTx/>
                        <a:buNone/>
                        <a:tabLst/>
                      </a:pPr>
                      <a:endParaRPr kumimoji="0" lang="en-US" sz="2300" b="1"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C4C3A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60</a:t>
                      </a:r>
                    </a:p>
                  </a:txBody>
                  <a:tcPr marL="35719" marR="35719" marT="35719" marB="35719" anchor="ctr" horzOverflow="overflow">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smtClean="0">
                          <a:ln>
                            <a:noFill/>
                          </a:ln>
                          <a:solidFill>
                            <a:srgbClr val="343434"/>
                          </a:solidFill>
                          <a:effectLst/>
                          <a:latin typeface="Helvetica Neue" charset="0"/>
                          <a:ea typeface="Helvetica Neue" charset="0"/>
                          <a:cs typeface="Helvetica Neue" charset="0"/>
                          <a:sym typeface="Helvetica Neue" charset="0"/>
                        </a:rPr>
                        <a:t>8.4</a:t>
                      </a: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EFEFE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343434"/>
                          </a:solidFill>
                          <a:effectLst/>
                          <a:latin typeface="Helvetica Neue" charset="0"/>
                          <a:ea typeface="Helvetica Neue" charset="0"/>
                          <a:cs typeface="Helvetica Neue" charset="0"/>
                          <a:sym typeface="Helvetica Neue" charset="0"/>
                        </a:rPr>
                        <a:t>8.00</a:t>
                      </a:r>
                      <a:endParaRPr kumimoji="0" lang="en-US" sz="1800" b="0" i="0" u="none" strike="noStrike" cap="none" normalizeH="0" baseline="0" dirty="0" smtClean="0">
                        <a:ln>
                          <a:noFill/>
                        </a:ln>
                        <a:solidFill>
                          <a:srgbClr val="747474"/>
                        </a:solidFill>
                        <a:effectLst/>
                        <a:latin typeface="Helvetica Neue" charset="0"/>
                        <a:ea typeface="Helvetica Neue" charset="0"/>
                        <a:cs typeface="Helvetica Neue" charset="0"/>
                        <a:sym typeface="Helvetica Neue" charset="0"/>
                      </a:endParaRPr>
                    </a:p>
                  </a:txBody>
                  <a:tcPr marL="35719" marR="35719" marT="35719" marB="35719" anchor="ctr" horzOverflow="overflow">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EFEFEF"/>
                    </a:solidFill>
                  </a:tcPr>
                </a:tc>
              </a:tr>
            </a:tbl>
          </a:graphicData>
        </a:graphic>
      </p:graphicFrame>
      <p:pic>
        <p:nvPicPr>
          <p:cNvPr id="6" name="Picture 2" descr="http://profile.ak.fbcdn.net/hprofile-ak-prn1/41781_145489972139872_2489_n.jpg"/>
          <p:cNvPicPr>
            <a:picLocks noChangeAspect="1" noChangeArrowheads="1"/>
          </p:cNvPicPr>
          <p:nvPr/>
        </p:nvPicPr>
        <p:blipFill>
          <a:blip r:embed="rId4" cstate="print"/>
          <a:srcRect/>
          <a:stretch>
            <a:fillRect/>
          </a:stretch>
        </p:blipFill>
        <p:spPr bwMode="auto">
          <a:xfrm>
            <a:off x="8077200" y="0"/>
            <a:ext cx="1066800" cy="1066800"/>
          </a:xfrm>
          <a:prstGeom prst="rect">
            <a:avLst/>
          </a:prstGeom>
          <a:noFill/>
        </p:spPr>
      </p:pic>
      <p:pic>
        <p:nvPicPr>
          <p:cNvPr id="7" name="Picture 4" descr="http://www.famu.edu/wfe/UserFiles/Image/famu-logo.jpg"/>
          <p:cNvPicPr>
            <a:picLocks noChangeAspect="1" noChangeArrowheads="1"/>
          </p:cNvPicPr>
          <p:nvPr/>
        </p:nvPicPr>
        <p:blipFill>
          <a:blip r:embed="rId5"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6"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46285765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lstStyle/>
          <a:p>
            <a:pPr algn="ctr"/>
            <a:r>
              <a:rPr lang="en-US" dirty="0" smtClean="0">
                <a:latin typeface="+mn-lt"/>
              </a:rPr>
              <a:t>Kenneth Spradley</a:t>
            </a:r>
            <a:endParaRPr lang="en-US" dirty="0">
              <a:latin typeface="+mn-lt"/>
            </a:endParaRPr>
          </a:p>
        </p:txBody>
      </p:sp>
      <p:sp>
        <p:nvSpPr>
          <p:cNvPr id="6" name="Content Placeholder 2"/>
          <p:cNvSpPr txBox="1">
            <a:spLocks/>
          </p:cNvSpPr>
          <p:nvPr/>
        </p:nvSpPr>
        <p:spPr>
          <a:xfrm>
            <a:off x="609600" y="3429000"/>
            <a:ext cx="8229600" cy="2971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400" dirty="0" smtClean="0">
                <a:solidFill>
                  <a:schemeClr val="tx1">
                    <a:lumMod val="75000"/>
                    <a:lumOff val="25000"/>
                  </a:schemeClr>
                </a:solidFill>
              </a:rPr>
              <a:t>Microcontroller/CPU</a:t>
            </a:r>
          </a:p>
          <a:p>
            <a:pPr marL="0" marR="0" lvl="0" indent="0"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WIFI</a:t>
            </a:r>
          </a:p>
        </p:txBody>
      </p:sp>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7" name="Group 8"/>
            <p:cNvGrpSpPr/>
            <p:nvPr/>
          </p:nvGrpSpPr>
          <p:grpSpPr>
            <a:xfrm>
              <a:off x="0" y="5791199"/>
              <a:ext cx="9144000" cy="1066801"/>
              <a:chOff x="0" y="5791199"/>
              <a:chExt cx="9144000" cy="1066801"/>
            </a:xfrm>
          </p:grpSpPr>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1670309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Topics </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fontScale="5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4400" dirty="0" smtClean="0">
                <a:latin typeface="Arial" pitchFamily="34" charset="0"/>
                <a:cs typeface="Arial" pitchFamily="34" charset="0"/>
              </a:rPr>
              <a:t>Microcontroller/CPU </a:t>
            </a:r>
          </a:p>
          <a:p>
            <a:pPr lvl="1">
              <a:spcBef>
                <a:spcPct val="20000"/>
              </a:spcBef>
              <a:buFont typeface="Arial" pitchFamily="34" charset="0"/>
              <a:buChar char="•"/>
            </a:pPr>
            <a:r>
              <a:rPr lang="en-US" sz="4400" dirty="0" smtClean="0">
                <a:latin typeface="Arial" pitchFamily="34" charset="0"/>
                <a:cs typeface="Arial" pitchFamily="34" charset="0"/>
              </a:rPr>
              <a:t>Objective </a:t>
            </a:r>
          </a:p>
          <a:p>
            <a:pPr lvl="1">
              <a:spcBef>
                <a:spcPct val="20000"/>
              </a:spcBef>
              <a:buFont typeface="Arial" pitchFamily="34" charset="0"/>
              <a:buChar char="•"/>
            </a:pPr>
            <a:r>
              <a:rPr kumimoji="0" lang="en-US" sz="4400" b="0" i="0" u="none" strike="noStrike" kern="1200" cap="none" spc="0" normalizeH="0" baseline="0" noProof="0" dirty="0" smtClean="0">
                <a:ln>
                  <a:noFill/>
                </a:ln>
                <a:effectLst/>
                <a:uLnTx/>
                <a:uFillTx/>
                <a:latin typeface="Arial" pitchFamily="34" charset="0"/>
                <a:cs typeface="Arial" pitchFamily="34" charset="0"/>
              </a:rPr>
              <a:t>Evaluation of</a:t>
            </a:r>
            <a:r>
              <a:rPr kumimoji="0" lang="en-US" sz="4400" b="0" i="0" u="none" strike="noStrike" kern="1200" cap="none" spc="0" normalizeH="0" noProof="0" dirty="0" smtClean="0">
                <a:ln>
                  <a:noFill/>
                </a:ln>
                <a:effectLst/>
                <a:uLnTx/>
                <a:uFillTx/>
                <a:latin typeface="Arial" pitchFamily="34" charset="0"/>
                <a:cs typeface="Arial" pitchFamily="34" charset="0"/>
              </a:rPr>
              <a:t> Characteristics</a:t>
            </a:r>
          </a:p>
          <a:p>
            <a:pPr lvl="1">
              <a:spcBef>
                <a:spcPct val="20000"/>
              </a:spcBef>
              <a:buFont typeface="Arial" pitchFamily="34" charset="0"/>
              <a:buChar char="•"/>
            </a:pPr>
            <a:r>
              <a:rPr lang="en-US" sz="4400" noProof="0" dirty="0" smtClean="0">
                <a:latin typeface="Arial" pitchFamily="34" charset="0"/>
                <a:cs typeface="Arial" pitchFamily="34" charset="0"/>
              </a:rPr>
              <a:t>Possible Component Choice </a:t>
            </a:r>
          </a:p>
          <a:p>
            <a:pPr lvl="1">
              <a:spcBef>
                <a:spcPct val="20000"/>
              </a:spcBef>
              <a:buFont typeface="Arial" pitchFamily="34" charset="0"/>
              <a:buChar char="•"/>
            </a:pPr>
            <a:r>
              <a:rPr lang="en-US" sz="4400" dirty="0" smtClean="0">
                <a:latin typeface="Arial" pitchFamily="34" charset="0"/>
                <a:cs typeface="Arial" pitchFamily="34" charset="0"/>
              </a:rPr>
              <a:t>Approach</a:t>
            </a:r>
          </a:p>
          <a:p>
            <a:pPr lvl="1">
              <a:spcBef>
                <a:spcPct val="20000"/>
              </a:spcBef>
              <a:buFont typeface="Arial" pitchFamily="34" charset="0"/>
              <a:buChar char="•"/>
            </a:pPr>
            <a:r>
              <a:rPr lang="en-US" sz="4400" dirty="0" smtClean="0">
                <a:latin typeface="Arial" pitchFamily="34" charset="0"/>
                <a:cs typeface="Arial" pitchFamily="34" charset="0"/>
              </a:rPr>
              <a:t>Test Plan </a:t>
            </a:r>
            <a:r>
              <a:rPr lang="en-US" sz="4400" noProof="0" dirty="0" smtClean="0">
                <a:latin typeface="Arial" pitchFamily="34" charset="0"/>
                <a:cs typeface="Arial" pitchFamily="34" charset="0"/>
              </a:rPr>
              <a:t> </a:t>
            </a:r>
          </a:p>
          <a:p>
            <a:pPr lvl="0">
              <a:spcBef>
                <a:spcPct val="20000"/>
              </a:spcBef>
              <a:buFont typeface="Arial" pitchFamily="34" charset="0"/>
              <a:buChar char="•"/>
              <a:defRPr/>
            </a:pPr>
            <a:r>
              <a:rPr lang="en-US" sz="4400" dirty="0" smtClean="0">
                <a:latin typeface="Arial" pitchFamily="34" charset="0"/>
                <a:cs typeface="Arial" pitchFamily="34" charset="0"/>
              </a:rPr>
              <a:t>WI-FI</a:t>
            </a:r>
          </a:p>
          <a:p>
            <a:pPr lvl="1">
              <a:spcBef>
                <a:spcPct val="20000"/>
              </a:spcBef>
              <a:buFont typeface="Arial" pitchFamily="34" charset="0"/>
              <a:buChar char="•"/>
            </a:pPr>
            <a:r>
              <a:rPr lang="en-US" sz="4400" dirty="0" smtClean="0">
                <a:latin typeface="Arial" pitchFamily="34" charset="0"/>
                <a:cs typeface="Arial" pitchFamily="34" charset="0"/>
              </a:rPr>
              <a:t>Objective </a:t>
            </a:r>
          </a:p>
          <a:p>
            <a:pPr lvl="1">
              <a:spcBef>
                <a:spcPct val="20000"/>
              </a:spcBef>
              <a:buFont typeface="Arial" pitchFamily="34" charset="0"/>
              <a:buChar char="•"/>
            </a:pPr>
            <a:r>
              <a:rPr lang="en-US" sz="4400" dirty="0" smtClean="0">
                <a:latin typeface="Arial" pitchFamily="34" charset="0"/>
                <a:cs typeface="Arial" pitchFamily="34" charset="0"/>
              </a:rPr>
              <a:t>Evaluation of Characteristics</a:t>
            </a:r>
          </a:p>
          <a:p>
            <a:pPr lvl="1">
              <a:spcBef>
                <a:spcPct val="20000"/>
              </a:spcBef>
              <a:buFont typeface="Arial" pitchFamily="34" charset="0"/>
              <a:buChar char="•"/>
            </a:pPr>
            <a:r>
              <a:rPr lang="en-US" sz="4400" dirty="0" smtClean="0">
                <a:latin typeface="Arial" pitchFamily="34" charset="0"/>
                <a:cs typeface="Arial" pitchFamily="34" charset="0"/>
              </a:rPr>
              <a:t>Possible Component Choice </a:t>
            </a:r>
          </a:p>
          <a:p>
            <a:pPr lvl="1">
              <a:spcBef>
                <a:spcPct val="20000"/>
              </a:spcBef>
              <a:buFont typeface="Arial" pitchFamily="34" charset="0"/>
              <a:buChar char="•"/>
            </a:pPr>
            <a:r>
              <a:rPr lang="en-US" sz="4400" dirty="0" smtClean="0">
                <a:latin typeface="Arial" pitchFamily="34" charset="0"/>
                <a:cs typeface="Arial" pitchFamily="34" charset="0"/>
              </a:rPr>
              <a:t>Approach</a:t>
            </a:r>
          </a:p>
          <a:p>
            <a:pPr lvl="1">
              <a:spcBef>
                <a:spcPct val="20000"/>
              </a:spcBef>
              <a:buFont typeface="Arial" pitchFamily="34" charset="0"/>
              <a:buChar char="•"/>
            </a:pPr>
            <a:r>
              <a:rPr lang="en-US" sz="4400" dirty="0" smtClean="0">
                <a:latin typeface="Arial" pitchFamily="34" charset="0"/>
                <a:cs typeface="Arial" pitchFamily="34" charset="0"/>
              </a:rPr>
              <a:t>Test Plan  </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altera.com/products/devkits/altera/images/stx3-fig1-dsp-dev-board.jpg"/>
          <p:cNvPicPr>
            <a:picLocks noChangeAspect="1" noChangeArrowheads="1"/>
          </p:cNvPicPr>
          <p:nvPr/>
        </p:nvPicPr>
        <p:blipFill>
          <a:blip r:embed="rId2" cstate="print"/>
          <a:srcRect/>
          <a:stretch>
            <a:fillRect/>
          </a:stretch>
        </p:blipFill>
        <p:spPr bwMode="auto">
          <a:xfrm>
            <a:off x="3352800" y="4038600"/>
            <a:ext cx="4082141" cy="2286000"/>
          </a:xfrm>
          <a:prstGeom prst="rect">
            <a:avLst/>
          </a:prstGeom>
          <a:noFill/>
        </p:spPr>
      </p:pic>
      <p:sp>
        <p:nvSpPr>
          <p:cNvPr id="2" name="Title 1"/>
          <p:cNvSpPr>
            <a:spLocks noGrp="1"/>
          </p:cNvSpPr>
          <p:nvPr>
            <p:ph type="title"/>
          </p:nvPr>
        </p:nvSpPr>
        <p:spPr/>
        <p:txBody>
          <a:bodyPr>
            <a:noAutofit/>
          </a:bodyPr>
          <a:lstStyle/>
          <a:p>
            <a:pPr lvl="0" algn="ctr"/>
            <a:r>
              <a:rPr lang="en-US" b="1" dirty="0" smtClean="0"/>
              <a:t>Microcontroller </a:t>
            </a:r>
            <a:endParaRPr lang="en-US" b="1" dirty="0"/>
          </a:p>
        </p:txBody>
      </p:sp>
      <p:sp>
        <p:nvSpPr>
          <p:cNvPr id="5" name="Content Placeholder 5"/>
          <p:cNvSpPr txBox="1">
            <a:spLocks/>
          </p:cNvSpPr>
          <p:nvPr/>
        </p:nvSpPr>
        <p:spPr>
          <a:xfrm>
            <a:off x="533400" y="1447800"/>
            <a:ext cx="6705600" cy="5486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Objective</a:t>
            </a:r>
          </a:p>
          <a:p>
            <a:pPr lvl="1">
              <a:spcBef>
                <a:spcPct val="20000"/>
              </a:spcBef>
              <a:buFont typeface="Arial" pitchFamily="34" charset="0"/>
              <a:buChar char="•"/>
            </a:pPr>
            <a:r>
              <a:rPr lang="en-US" sz="2400" dirty="0" smtClean="0">
                <a:latin typeface="Arial" pitchFamily="34" charset="0"/>
                <a:cs typeface="Arial" pitchFamily="34" charset="0"/>
              </a:rPr>
              <a:t>Analysis the incoming analog signal </a:t>
            </a:r>
          </a:p>
          <a:p>
            <a:pPr lvl="1">
              <a:spcBef>
                <a:spcPct val="20000"/>
              </a:spcBef>
              <a:buFont typeface="Arial" pitchFamily="34" charset="0"/>
              <a:buChar char="•"/>
            </a:pPr>
            <a:r>
              <a:rPr lang="en-US" sz="2400" dirty="0" smtClean="0">
                <a:latin typeface="Arial" pitchFamily="34" charset="0"/>
                <a:cs typeface="Arial" pitchFamily="34" charset="0"/>
              </a:rPr>
              <a:t>Time stamp using GPS Chip  to 100 ns precision </a:t>
            </a:r>
          </a:p>
          <a:p>
            <a:pPr lvl="1">
              <a:spcBef>
                <a:spcPct val="20000"/>
              </a:spcBef>
              <a:buFont typeface="Arial" pitchFamily="34" charset="0"/>
              <a:buChar char="•"/>
            </a:pPr>
            <a:r>
              <a:rPr lang="en-US" sz="2400" dirty="0" smtClean="0">
                <a:latin typeface="Arial" pitchFamily="34" charset="0"/>
                <a:cs typeface="Arial" pitchFamily="34" charset="0"/>
              </a:rPr>
              <a:t>Send data via WI-FI to user’s PC</a:t>
            </a:r>
          </a:p>
          <a:p>
            <a:pPr lvl="1">
              <a:spcBef>
                <a:spcPct val="20000"/>
              </a:spcBef>
              <a:buFont typeface="Arial" pitchFamily="34" charset="0"/>
              <a:buChar char="•"/>
            </a:pPr>
            <a:r>
              <a:rPr lang="en-US" sz="2400" dirty="0" smtClean="0">
                <a:latin typeface="Arial" pitchFamily="34" charset="0"/>
                <a:cs typeface="Arial" pitchFamily="34" charset="0"/>
              </a:rPr>
              <a:t>Record the data in a format that easy for the user to acquire</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Microcontroller </a:t>
            </a:r>
            <a:endParaRPr lang="en-US" b="1" dirty="0"/>
          </a:p>
        </p:txBody>
      </p:sp>
      <p:sp>
        <p:nvSpPr>
          <p:cNvPr id="5" name="Content Placeholder 5"/>
          <p:cNvSpPr txBox="1">
            <a:spLocks/>
          </p:cNvSpPr>
          <p:nvPr/>
        </p:nvSpPr>
        <p:spPr>
          <a:xfrm>
            <a:off x="533400" y="1447800"/>
            <a:ext cx="6705600" cy="5486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Evaluation of Characteristics</a:t>
            </a:r>
          </a:p>
          <a:p>
            <a:pPr lvl="1">
              <a:spcBef>
                <a:spcPct val="20000"/>
              </a:spcBef>
              <a:buFont typeface="Arial" pitchFamily="34" charset="0"/>
              <a:buChar char="•"/>
            </a:pPr>
            <a:r>
              <a:rPr lang="en-US" sz="2400" dirty="0" smtClean="0">
                <a:latin typeface="Arial" pitchFamily="34" charset="0"/>
                <a:cs typeface="Arial" pitchFamily="34" charset="0"/>
              </a:rPr>
              <a:t>Clock Speed </a:t>
            </a:r>
          </a:p>
          <a:p>
            <a:pPr lvl="1">
              <a:spcBef>
                <a:spcPct val="20000"/>
              </a:spcBef>
              <a:buFont typeface="Arial" pitchFamily="34" charset="0"/>
              <a:buChar char="•"/>
            </a:pPr>
            <a:r>
              <a:rPr lang="en-US" sz="2400" dirty="0" smtClean="0">
                <a:latin typeface="Arial" pitchFamily="34" charset="0"/>
                <a:cs typeface="Arial" pitchFamily="34" charset="0"/>
              </a:rPr>
              <a:t>Operating Voltage </a:t>
            </a:r>
          </a:p>
          <a:p>
            <a:pPr lvl="1">
              <a:spcBef>
                <a:spcPct val="20000"/>
              </a:spcBef>
              <a:buFont typeface="Arial" pitchFamily="34" charset="0"/>
              <a:buChar char="•"/>
            </a:pPr>
            <a:r>
              <a:rPr lang="en-US" sz="2400" dirty="0" smtClean="0">
                <a:latin typeface="Arial" pitchFamily="34" charset="0"/>
                <a:cs typeface="Arial" pitchFamily="34" charset="0"/>
              </a:rPr>
              <a:t> Input Voltage Limits </a:t>
            </a:r>
          </a:p>
          <a:p>
            <a:pPr lvl="1">
              <a:spcBef>
                <a:spcPct val="20000"/>
              </a:spcBef>
              <a:buFont typeface="Arial" pitchFamily="34" charset="0"/>
              <a:buChar char="•"/>
            </a:pPr>
            <a:r>
              <a:rPr lang="en-US" sz="2400" dirty="0" smtClean="0">
                <a:latin typeface="Arial" pitchFamily="34" charset="0"/>
                <a:cs typeface="Arial" pitchFamily="34" charset="0"/>
              </a:rPr>
              <a:t># of Channel </a:t>
            </a:r>
          </a:p>
          <a:p>
            <a:pPr lvl="1">
              <a:spcBef>
                <a:spcPct val="20000"/>
              </a:spcBef>
              <a:buFont typeface="Arial" pitchFamily="34" charset="0"/>
              <a:buChar char="•"/>
            </a:pPr>
            <a:r>
              <a:rPr lang="en-US" sz="2400" dirty="0" smtClean="0">
                <a:latin typeface="Arial" pitchFamily="34" charset="0"/>
                <a:cs typeface="Arial" pitchFamily="34" charset="0"/>
              </a:rPr>
              <a:t>Memory </a:t>
            </a:r>
          </a:p>
          <a:p>
            <a:pPr lvl="1">
              <a:spcBef>
                <a:spcPct val="20000"/>
              </a:spcBef>
              <a:buFont typeface="Arial" pitchFamily="34" charset="0"/>
              <a:buChar char="•"/>
            </a:pPr>
            <a:r>
              <a:rPr lang="en-US" sz="2400" dirty="0" smtClean="0">
                <a:latin typeface="Arial" pitchFamily="34" charset="0"/>
                <a:cs typeface="Arial" pitchFamily="34" charset="0"/>
              </a:rPr>
              <a:t>Price/Quantity </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Microcontroller </a:t>
            </a:r>
            <a:endParaRPr lang="en-US" b="1" dirty="0"/>
          </a:p>
        </p:txBody>
      </p:sp>
      <p:sp>
        <p:nvSpPr>
          <p:cNvPr id="5" name="Content Placeholder 5"/>
          <p:cNvSpPr txBox="1">
            <a:spLocks/>
          </p:cNvSpPr>
          <p:nvPr/>
        </p:nvSpPr>
        <p:spPr>
          <a:xfrm>
            <a:off x="533400" y="1447800"/>
            <a:ext cx="6705600" cy="5486400"/>
          </a:xfrm>
          <a:prstGeom prst="rect">
            <a:avLst/>
          </a:prstGeom>
        </p:spPr>
        <p:txBody>
          <a:bodyPr vert="horz" lIns="91440" tIns="45720" rIns="91440" bIns="45720" rtlCol="0">
            <a:normAutofit/>
          </a:bodyPr>
          <a:lstStyle/>
          <a:p>
            <a:pPr>
              <a:spcBef>
                <a:spcPct val="20000"/>
              </a:spcBef>
              <a:buFont typeface="Arial" pitchFamily="34" charset="0"/>
              <a:buChar char="•"/>
            </a:pPr>
            <a:r>
              <a:rPr lang="en-US" sz="2400" dirty="0" smtClean="0">
                <a:latin typeface="Arial" pitchFamily="34" charset="0"/>
                <a:cs typeface="Arial" pitchFamily="34" charset="0"/>
              </a:rPr>
              <a:t>Possible Component Choices</a:t>
            </a:r>
          </a:p>
          <a:p>
            <a:pPr lvl="1">
              <a:spcBef>
                <a:spcPct val="20000"/>
              </a:spcBef>
              <a:buFont typeface="Arial" pitchFamily="34" charset="0"/>
              <a:buChar char="•"/>
            </a:pPr>
            <a:r>
              <a:rPr lang="en-US" sz="2400" dirty="0" err="1" smtClean="0">
                <a:latin typeface="Arial" pitchFamily="34" charset="0"/>
                <a:cs typeface="Arial" pitchFamily="34" charset="0"/>
              </a:rPr>
              <a:t>Stratix</a:t>
            </a:r>
            <a:r>
              <a:rPr lang="en-US" sz="2400" dirty="0" smtClean="0">
                <a:latin typeface="Arial" pitchFamily="34" charset="0"/>
                <a:cs typeface="Arial" pitchFamily="34" charset="0"/>
              </a:rPr>
              <a:t> III</a:t>
            </a:r>
          </a:p>
          <a:p>
            <a:pPr lvl="1">
              <a:spcBef>
                <a:spcPct val="20000"/>
              </a:spcBef>
              <a:buFont typeface="Arial" pitchFamily="34" charset="0"/>
              <a:buChar char="•"/>
            </a:pPr>
            <a:r>
              <a:rPr lang="en-US" sz="2400" dirty="0" smtClean="0">
                <a:latin typeface="Arial" pitchFamily="34" charset="0"/>
                <a:cs typeface="Arial" pitchFamily="34" charset="0"/>
              </a:rPr>
              <a:t>Arduino Mega 2560 R3</a:t>
            </a:r>
          </a:p>
          <a:p>
            <a:pPr lvl="1">
              <a:spcBef>
                <a:spcPct val="20000"/>
              </a:spcBef>
              <a:buFont typeface="Arial" pitchFamily="34" charset="0"/>
              <a:buChar char="•"/>
            </a:pPr>
            <a:r>
              <a:rPr lang="en-US" sz="2400" dirty="0" smtClean="0">
                <a:latin typeface="Arial" pitchFamily="34" charset="0"/>
                <a:cs typeface="Arial" pitchFamily="34" charset="0"/>
              </a:rPr>
              <a:t>DAQ-2000</a:t>
            </a:r>
          </a:p>
          <a:p>
            <a:pPr lvl="1">
              <a:spcBef>
                <a:spcPct val="20000"/>
              </a:spcBef>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pic>
        <p:nvPicPr>
          <p:cNvPr id="11" name="Picture 2" descr="http://www.altera.com/products/devkits/altera/images/stx3-fig1-dsp-dev-board.jpg"/>
          <p:cNvPicPr>
            <a:picLocks noChangeAspect="1" noChangeArrowheads="1"/>
          </p:cNvPicPr>
          <p:nvPr/>
        </p:nvPicPr>
        <p:blipFill>
          <a:blip r:embed="rId5" cstate="print"/>
          <a:srcRect/>
          <a:stretch>
            <a:fillRect/>
          </a:stretch>
        </p:blipFill>
        <p:spPr bwMode="auto">
          <a:xfrm>
            <a:off x="5878287" y="1371600"/>
            <a:ext cx="3265713" cy="1828800"/>
          </a:xfrm>
          <a:prstGeom prst="rect">
            <a:avLst/>
          </a:prstGeom>
          <a:noFill/>
        </p:spPr>
      </p:pic>
      <p:pic>
        <p:nvPicPr>
          <p:cNvPr id="12" name="Picture 2" descr="https://dlnmh9ip6v2uc.cloudfront.net/images/products/1/1/0/6/1/11061-01a.jpg"/>
          <p:cNvPicPr>
            <a:picLocks noChangeAspect="1" noChangeArrowheads="1"/>
          </p:cNvPicPr>
          <p:nvPr/>
        </p:nvPicPr>
        <p:blipFill>
          <a:blip r:embed="rId6" cstate="print"/>
          <a:srcRect/>
          <a:stretch>
            <a:fillRect/>
          </a:stretch>
        </p:blipFill>
        <p:spPr bwMode="auto">
          <a:xfrm>
            <a:off x="2895600" y="3200400"/>
            <a:ext cx="2438400" cy="2438400"/>
          </a:xfrm>
          <a:prstGeom prst="rect">
            <a:avLst/>
          </a:prstGeom>
          <a:noFill/>
        </p:spPr>
      </p:pic>
      <p:pic>
        <p:nvPicPr>
          <p:cNvPr id="13" name="Picture 2" descr="http://www.adlinktech.com/PD/photo/display/DAQ-2000Series/DAQ-2000Series_bimg_4.jpg"/>
          <p:cNvPicPr>
            <a:picLocks noChangeAspect="1" noChangeArrowheads="1"/>
          </p:cNvPicPr>
          <p:nvPr/>
        </p:nvPicPr>
        <p:blipFill>
          <a:blip r:embed="rId7" cstate="print"/>
          <a:srcRect/>
          <a:stretch>
            <a:fillRect/>
          </a:stretch>
        </p:blipFill>
        <p:spPr bwMode="auto">
          <a:xfrm>
            <a:off x="6324600" y="3505200"/>
            <a:ext cx="2819400" cy="1879600"/>
          </a:xfrm>
          <a:prstGeom prst="rect">
            <a:avLst/>
          </a:prstGeom>
          <a:noFill/>
        </p:spPr>
      </p:pic>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err="1" smtClean="0"/>
              <a:t>Startix</a:t>
            </a:r>
            <a:r>
              <a:rPr lang="en-US" b="1" dirty="0" smtClean="0"/>
              <a:t> III (</a:t>
            </a:r>
            <a:r>
              <a:rPr lang="en-US" b="1" dirty="0" err="1" smtClean="0"/>
              <a:t>Altera</a:t>
            </a:r>
            <a:r>
              <a:rPr lang="en-US" b="1" dirty="0" smtClean="0"/>
              <a:t>)</a:t>
            </a:r>
            <a:endParaRPr lang="en-US" b="1" dirty="0"/>
          </a:p>
        </p:txBody>
      </p:sp>
      <p:sp>
        <p:nvSpPr>
          <p:cNvPr id="5" name="Content Placeholder 5"/>
          <p:cNvSpPr txBox="1">
            <a:spLocks/>
          </p:cNvSpPr>
          <p:nvPr/>
        </p:nvSpPr>
        <p:spPr>
          <a:xfrm>
            <a:off x="533400" y="1828800"/>
            <a:ext cx="6705600" cy="5486400"/>
          </a:xfrm>
          <a:prstGeom prst="rect">
            <a:avLst/>
          </a:prstGeom>
        </p:spPr>
        <p:txBody>
          <a:bodyPr vert="horz" lIns="91440" tIns="45720" rIns="91440" bIns="45720" rtlCol="0">
            <a:normAutofit fontScale="92500" lnSpcReduction="20000"/>
          </a:bodyPr>
          <a:lstStyle/>
          <a:p>
            <a:pPr>
              <a:lnSpc>
                <a:spcPct val="150000"/>
              </a:lnSpc>
            </a:pPr>
            <a:r>
              <a:rPr lang="en-US" sz="2600" dirty="0" smtClean="0">
                <a:latin typeface="Arial" pitchFamily="34" charset="0"/>
                <a:cs typeface="Arial" pitchFamily="34" charset="0"/>
              </a:rPr>
              <a:t>Characteristics </a:t>
            </a:r>
          </a:p>
          <a:p>
            <a:pPr lvl="1">
              <a:lnSpc>
                <a:spcPct val="150000"/>
              </a:lnSpc>
              <a:buFont typeface="Arial" pitchFamily="34" charset="0"/>
              <a:buChar char="•"/>
            </a:pPr>
            <a:r>
              <a:rPr lang="en-US" sz="2600" dirty="0" smtClean="0">
                <a:latin typeface="Arial" pitchFamily="34" charset="0"/>
                <a:cs typeface="Arial" pitchFamily="34" charset="0"/>
              </a:rPr>
              <a:t>Clock Speed:  500MHz= 2ns</a:t>
            </a:r>
          </a:p>
          <a:p>
            <a:pPr lvl="1">
              <a:lnSpc>
                <a:spcPct val="150000"/>
              </a:lnSpc>
              <a:buFont typeface="Arial" pitchFamily="34" charset="0"/>
              <a:buChar char="•"/>
            </a:pPr>
            <a:r>
              <a:rPr lang="en-US" sz="2600" dirty="0" smtClean="0">
                <a:latin typeface="Arial" pitchFamily="34" charset="0"/>
                <a:cs typeface="Arial" pitchFamily="34" charset="0"/>
              </a:rPr>
              <a:t>Operating Voltages: 4.0</a:t>
            </a:r>
          </a:p>
          <a:p>
            <a:pPr lvl="1">
              <a:lnSpc>
                <a:spcPct val="150000"/>
              </a:lnSpc>
              <a:buFont typeface="Arial" pitchFamily="34" charset="0"/>
              <a:buChar char="•"/>
            </a:pPr>
            <a:r>
              <a:rPr lang="en-US" sz="2600" dirty="0" smtClean="0">
                <a:latin typeface="Arial" pitchFamily="34" charset="0"/>
                <a:cs typeface="Arial" pitchFamily="34" charset="0"/>
              </a:rPr>
              <a:t>Input Voltage Limits: 1.2-3.3V</a:t>
            </a:r>
          </a:p>
          <a:p>
            <a:pPr lvl="1">
              <a:lnSpc>
                <a:spcPct val="150000"/>
              </a:lnSpc>
              <a:buFont typeface="Arial" pitchFamily="34" charset="0"/>
              <a:buChar char="•"/>
            </a:pPr>
            <a:r>
              <a:rPr lang="en-US" sz="2600" dirty="0" smtClean="0">
                <a:latin typeface="Arial" pitchFamily="34" charset="0"/>
                <a:cs typeface="Arial" pitchFamily="34" charset="0"/>
              </a:rPr>
              <a:t>Flash Memory: 144KB</a:t>
            </a:r>
          </a:p>
          <a:p>
            <a:pPr lvl="1">
              <a:lnSpc>
                <a:spcPct val="150000"/>
              </a:lnSpc>
              <a:buFont typeface="Arial" pitchFamily="34" charset="0"/>
              <a:buChar char="•"/>
            </a:pPr>
            <a:r>
              <a:rPr lang="en-US" sz="2600" dirty="0" smtClean="0">
                <a:latin typeface="Arial" pitchFamily="34" charset="0"/>
                <a:cs typeface="Arial" pitchFamily="34" charset="0"/>
              </a:rPr>
              <a:t>Channels :</a:t>
            </a:r>
          </a:p>
          <a:p>
            <a:pPr lvl="2">
              <a:lnSpc>
                <a:spcPct val="150000"/>
              </a:lnSpc>
              <a:buFont typeface="Arial" pitchFamily="34" charset="0"/>
              <a:buChar char="•"/>
            </a:pPr>
            <a:r>
              <a:rPr lang="en-US" sz="2600" dirty="0" smtClean="0">
                <a:latin typeface="Arial" pitchFamily="34" charset="0"/>
                <a:cs typeface="Arial" pitchFamily="34" charset="0"/>
              </a:rPr>
              <a:t>272 I/O</a:t>
            </a:r>
          </a:p>
          <a:p>
            <a:pPr lvl="1">
              <a:lnSpc>
                <a:spcPct val="150000"/>
              </a:lnSpc>
              <a:buFont typeface="Arial" pitchFamily="34" charset="0"/>
              <a:buChar char="•"/>
            </a:pPr>
            <a:r>
              <a:rPr lang="en-US" sz="2600" dirty="0" smtClean="0">
                <a:latin typeface="Arial" pitchFamily="34" charset="0"/>
                <a:cs typeface="Arial" pitchFamily="34" charset="0"/>
              </a:rPr>
              <a:t>Interrupts?  Yes</a:t>
            </a:r>
          </a:p>
          <a:p>
            <a:pPr lvl="1">
              <a:lnSpc>
                <a:spcPct val="150000"/>
              </a:lnSpc>
              <a:buFont typeface="Arial" pitchFamily="34" charset="0"/>
              <a:buChar char="•"/>
            </a:pPr>
            <a:r>
              <a:rPr lang="en-US" sz="2600" dirty="0" smtClean="0">
                <a:latin typeface="Arial" pitchFamily="34" charset="0"/>
                <a:cs typeface="Arial" pitchFamily="34" charset="0"/>
              </a:rPr>
              <a:t>$2895.00</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pic>
        <p:nvPicPr>
          <p:cNvPr id="11" name="Picture 2" descr="http://www.altera.com/products/devkits/altera/images/stx3-fig1-dsp-dev-board.jpg"/>
          <p:cNvPicPr>
            <a:picLocks noChangeAspect="1" noChangeArrowheads="1"/>
          </p:cNvPicPr>
          <p:nvPr/>
        </p:nvPicPr>
        <p:blipFill>
          <a:blip r:embed="rId5" cstate="print"/>
          <a:srcRect/>
          <a:stretch>
            <a:fillRect/>
          </a:stretch>
        </p:blipFill>
        <p:spPr bwMode="auto">
          <a:xfrm>
            <a:off x="4648200" y="3200400"/>
            <a:ext cx="4082141" cy="2286000"/>
          </a:xfrm>
          <a:prstGeom prst="rect">
            <a:avLst/>
          </a:prstGeom>
          <a:noFill/>
        </p:spPr>
      </p:pic>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Executive Summary</a:t>
            </a:r>
            <a:endParaRPr lang="en-US" b="1" dirty="0"/>
          </a:p>
        </p:txBody>
      </p:sp>
      <p:sp>
        <p:nvSpPr>
          <p:cNvPr id="5" name="Content Placeholder 5"/>
          <p:cNvSpPr txBox="1">
            <a:spLocks/>
          </p:cNvSpPr>
          <p:nvPr/>
        </p:nvSpPr>
        <p:spPr>
          <a:xfrm>
            <a:off x="36589" y="1981200"/>
            <a:ext cx="5105400" cy="3657600"/>
          </a:xfrm>
          <a:prstGeom prst="rect">
            <a:avLst/>
          </a:prstGeom>
        </p:spPr>
        <p:txBody>
          <a:bodyPr vert="horz" lIns="91440" tIns="45720" rIns="91440" bIns="45720" rtlCol="0">
            <a:normAutofit/>
          </a:bodyPr>
          <a:lstStyle/>
          <a:p>
            <a:pPr lvl="1">
              <a:spcBef>
                <a:spcPct val="20000"/>
              </a:spcBef>
              <a:buFont typeface="Arial" pitchFamily="34" charset="0"/>
              <a:buChar char="•"/>
              <a:defRPr/>
            </a:pPr>
            <a:r>
              <a:rPr lang="en-US" sz="2400" dirty="0" smtClean="0">
                <a:latin typeface="Arial (Body)"/>
                <a:cs typeface="Arial" pitchFamily="34" charset="0"/>
              </a:rPr>
              <a:t>Project Description</a:t>
            </a:r>
          </a:p>
          <a:p>
            <a:pPr lvl="1">
              <a:spcBef>
                <a:spcPct val="20000"/>
              </a:spcBef>
              <a:buFont typeface="Arial" pitchFamily="34" charset="0"/>
              <a:buChar char="•"/>
              <a:defRPr/>
            </a:pPr>
            <a:r>
              <a:rPr lang="en-US" sz="2400" noProof="0" dirty="0" smtClean="0">
                <a:latin typeface="Arial (Body)"/>
                <a:cs typeface="Arial" pitchFamily="34" charset="0"/>
              </a:rPr>
              <a:t>The Team</a:t>
            </a:r>
          </a:p>
          <a:p>
            <a:pPr lvl="1">
              <a:spcBef>
                <a:spcPct val="20000"/>
              </a:spcBef>
              <a:buFont typeface="Arial" pitchFamily="34" charset="0"/>
              <a:buChar char="•"/>
              <a:defRPr/>
            </a:pPr>
            <a:r>
              <a:rPr lang="en-US" sz="2400" dirty="0" smtClean="0">
                <a:latin typeface="Arial (Body)"/>
                <a:cs typeface="Arial" pitchFamily="34" charset="0"/>
              </a:rPr>
              <a:t>Target Market</a:t>
            </a:r>
          </a:p>
          <a:p>
            <a:pPr lvl="1">
              <a:spcBef>
                <a:spcPct val="20000"/>
              </a:spcBef>
              <a:buFont typeface="Arial" pitchFamily="34" charset="0"/>
              <a:buChar char="•"/>
              <a:defRPr/>
            </a:pPr>
            <a:r>
              <a:rPr lang="en-US" sz="2400" noProof="0" dirty="0" smtClean="0">
                <a:latin typeface="Arial (Body)"/>
                <a:cs typeface="Arial" pitchFamily="34" charset="0"/>
              </a:rPr>
              <a:t>Funding</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pic>
        <p:nvPicPr>
          <p:cNvPr id="3" name="Picture 2" descr="crshower2_nas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2590800"/>
            <a:ext cx="4267200" cy="3200400"/>
          </a:xfrm>
          <a:prstGeom prst="rect">
            <a:avLst/>
          </a:prstGeom>
        </p:spPr>
      </p:pic>
    </p:spTree>
    <p:extLst>
      <p:ext uri="{BB962C8B-B14F-4D97-AF65-F5344CB8AC3E}">
        <p14:creationId xmlns:p14="http://schemas.microsoft.com/office/powerpoint/2010/main" val="1988657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dlnmh9ip6v2uc.cloudfront.net/images/products/1/1/0/6/1/11061-01a.jpg"/>
          <p:cNvPicPr>
            <a:picLocks noChangeAspect="1" noChangeArrowheads="1"/>
          </p:cNvPicPr>
          <p:nvPr/>
        </p:nvPicPr>
        <p:blipFill>
          <a:blip r:embed="rId2" cstate="print"/>
          <a:srcRect/>
          <a:stretch>
            <a:fillRect/>
          </a:stretch>
        </p:blipFill>
        <p:spPr bwMode="auto">
          <a:xfrm>
            <a:off x="5105400" y="1828800"/>
            <a:ext cx="4038600" cy="4038600"/>
          </a:xfrm>
          <a:prstGeom prst="rect">
            <a:avLst/>
          </a:prstGeom>
          <a:noFill/>
        </p:spPr>
      </p:pic>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Arduino Mega 2560 R3 (Arduino)</a:t>
            </a:r>
            <a:endParaRPr lang="en-US" b="1" dirty="0"/>
          </a:p>
        </p:txBody>
      </p:sp>
      <p:sp>
        <p:nvSpPr>
          <p:cNvPr id="5" name="Content Placeholder 5"/>
          <p:cNvSpPr txBox="1">
            <a:spLocks/>
          </p:cNvSpPr>
          <p:nvPr/>
        </p:nvSpPr>
        <p:spPr>
          <a:xfrm>
            <a:off x="533400" y="1828800"/>
            <a:ext cx="6858000" cy="5638800"/>
          </a:xfrm>
          <a:prstGeom prst="rect">
            <a:avLst/>
          </a:prstGeom>
        </p:spPr>
        <p:txBody>
          <a:bodyPr vert="horz" lIns="91440" tIns="45720" rIns="91440" bIns="45720" rtlCol="0">
            <a:normAutofit fontScale="77500" lnSpcReduction="20000"/>
          </a:bodyPr>
          <a:lstStyle/>
          <a:p>
            <a:pPr>
              <a:lnSpc>
                <a:spcPct val="150000"/>
              </a:lnSpc>
            </a:pPr>
            <a:r>
              <a:rPr lang="en-US" sz="3100" dirty="0" smtClean="0">
                <a:latin typeface="Arial" pitchFamily="34" charset="0"/>
                <a:cs typeface="Arial" pitchFamily="34" charset="0"/>
              </a:rPr>
              <a:t>Characteristics </a:t>
            </a:r>
          </a:p>
          <a:p>
            <a:pPr lvl="1">
              <a:lnSpc>
                <a:spcPct val="150000"/>
              </a:lnSpc>
              <a:buFont typeface="Arial" pitchFamily="34" charset="0"/>
              <a:buChar char="•"/>
            </a:pPr>
            <a:r>
              <a:rPr lang="en-US" sz="3100" dirty="0" smtClean="0">
                <a:latin typeface="Arial" pitchFamily="34" charset="0"/>
                <a:cs typeface="Arial" pitchFamily="34" charset="0"/>
              </a:rPr>
              <a:t>Clock Speed:  16MHz = 63ns</a:t>
            </a:r>
          </a:p>
          <a:p>
            <a:pPr lvl="1">
              <a:lnSpc>
                <a:spcPct val="150000"/>
              </a:lnSpc>
              <a:buFont typeface="Arial" pitchFamily="34" charset="0"/>
              <a:buChar char="•"/>
            </a:pPr>
            <a:r>
              <a:rPr lang="en-US" sz="3100" dirty="0" smtClean="0">
                <a:latin typeface="Arial" pitchFamily="34" charset="0"/>
                <a:cs typeface="Arial" pitchFamily="34" charset="0"/>
              </a:rPr>
              <a:t>Operating Voltages: 5V</a:t>
            </a:r>
          </a:p>
          <a:p>
            <a:pPr lvl="1">
              <a:lnSpc>
                <a:spcPct val="150000"/>
              </a:lnSpc>
              <a:buFont typeface="Arial" pitchFamily="34" charset="0"/>
              <a:buChar char="•"/>
            </a:pPr>
            <a:r>
              <a:rPr lang="en-US" sz="3100" dirty="0" smtClean="0">
                <a:latin typeface="Arial" pitchFamily="34" charset="0"/>
                <a:cs typeface="Arial" pitchFamily="34" charset="0"/>
              </a:rPr>
              <a:t>Input Voltage Limits (6-20V)</a:t>
            </a:r>
          </a:p>
          <a:p>
            <a:pPr lvl="1">
              <a:lnSpc>
                <a:spcPct val="150000"/>
              </a:lnSpc>
              <a:buFont typeface="Arial" pitchFamily="34" charset="0"/>
              <a:buChar char="•"/>
            </a:pPr>
            <a:r>
              <a:rPr lang="en-US" sz="3100" dirty="0" smtClean="0">
                <a:latin typeface="Arial" pitchFamily="34" charset="0"/>
                <a:cs typeface="Arial" pitchFamily="34" charset="0"/>
              </a:rPr>
              <a:t>Flash Memory: 256KB</a:t>
            </a:r>
          </a:p>
          <a:p>
            <a:pPr lvl="1">
              <a:lnSpc>
                <a:spcPct val="150000"/>
              </a:lnSpc>
              <a:buFont typeface="Arial" pitchFamily="34" charset="0"/>
              <a:buChar char="•"/>
            </a:pPr>
            <a:r>
              <a:rPr lang="en-US" sz="3100" dirty="0" smtClean="0">
                <a:latin typeface="Arial" pitchFamily="34" charset="0"/>
                <a:cs typeface="Arial" pitchFamily="34" charset="0"/>
              </a:rPr>
              <a:t>Channels :</a:t>
            </a:r>
          </a:p>
          <a:p>
            <a:pPr lvl="2">
              <a:lnSpc>
                <a:spcPct val="150000"/>
              </a:lnSpc>
              <a:buFont typeface="Arial" pitchFamily="34" charset="0"/>
              <a:buChar char="•"/>
            </a:pPr>
            <a:r>
              <a:rPr lang="en-US" sz="3100" dirty="0" smtClean="0">
                <a:latin typeface="Arial" pitchFamily="34" charset="0"/>
                <a:cs typeface="Arial" pitchFamily="34" charset="0"/>
              </a:rPr>
              <a:t>16-Analog Input  </a:t>
            </a:r>
          </a:p>
          <a:p>
            <a:pPr lvl="2">
              <a:lnSpc>
                <a:spcPct val="150000"/>
              </a:lnSpc>
              <a:buFont typeface="Arial" pitchFamily="34" charset="0"/>
              <a:buChar char="•"/>
            </a:pPr>
            <a:r>
              <a:rPr lang="en-US" sz="3100" dirty="0" smtClean="0">
                <a:latin typeface="Arial" pitchFamily="34" charset="0"/>
                <a:cs typeface="Arial" pitchFamily="34" charset="0"/>
              </a:rPr>
              <a:t>54 -Digital I/O</a:t>
            </a:r>
          </a:p>
          <a:p>
            <a:pPr lvl="1">
              <a:lnSpc>
                <a:spcPct val="150000"/>
              </a:lnSpc>
              <a:buFont typeface="Arial" pitchFamily="34" charset="0"/>
              <a:buChar char="•"/>
            </a:pPr>
            <a:r>
              <a:rPr lang="en-US" sz="3100" dirty="0" smtClean="0">
                <a:latin typeface="Arial" pitchFamily="34" charset="0"/>
                <a:cs typeface="Arial" pitchFamily="34" charset="0"/>
              </a:rPr>
              <a:t>Interrupts?  Yes</a:t>
            </a:r>
          </a:p>
          <a:p>
            <a:pPr lvl="1">
              <a:lnSpc>
                <a:spcPct val="150000"/>
              </a:lnSpc>
              <a:buFont typeface="Arial" pitchFamily="34" charset="0"/>
              <a:buChar char="•"/>
            </a:pPr>
            <a:r>
              <a:rPr lang="en-US" sz="3100" dirty="0" smtClean="0">
                <a:latin typeface="Arial" pitchFamily="34" charset="0"/>
                <a:cs typeface="Arial" pitchFamily="34" charset="0"/>
              </a:rPr>
              <a:t>$58.95</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DAQ-2000 (ADLINK)</a:t>
            </a:r>
            <a:endParaRPr lang="en-US" b="1" dirty="0"/>
          </a:p>
        </p:txBody>
      </p:sp>
      <p:sp>
        <p:nvSpPr>
          <p:cNvPr id="5" name="Content Placeholder 5"/>
          <p:cNvSpPr txBox="1">
            <a:spLocks/>
          </p:cNvSpPr>
          <p:nvPr/>
        </p:nvSpPr>
        <p:spPr>
          <a:xfrm>
            <a:off x="533400" y="1828800"/>
            <a:ext cx="7239000" cy="5867400"/>
          </a:xfrm>
          <a:prstGeom prst="rect">
            <a:avLst/>
          </a:prstGeom>
        </p:spPr>
        <p:txBody>
          <a:bodyPr vert="horz" lIns="91440" tIns="45720" rIns="91440" bIns="45720" rtlCol="0">
            <a:normAutofit fontScale="92500" lnSpcReduction="20000"/>
          </a:bodyPr>
          <a:lstStyle/>
          <a:p>
            <a:pPr>
              <a:lnSpc>
                <a:spcPct val="150000"/>
              </a:lnSpc>
            </a:pPr>
            <a:r>
              <a:rPr lang="en-US" sz="2600" dirty="0" smtClean="0">
                <a:latin typeface="Arial" pitchFamily="34" charset="0"/>
                <a:cs typeface="Arial" pitchFamily="34" charset="0"/>
              </a:rPr>
              <a:t>Characteristics </a:t>
            </a:r>
          </a:p>
          <a:p>
            <a:pPr lvl="1">
              <a:lnSpc>
                <a:spcPct val="150000"/>
              </a:lnSpc>
              <a:buFont typeface="Arial" pitchFamily="34" charset="0"/>
              <a:buChar char="•"/>
            </a:pPr>
            <a:r>
              <a:rPr lang="en-US" sz="2600" dirty="0" smtClean="0">
                <a:latin typeface="Arial" pitchFamily="34" charset="0"/>
                <a:cs typeface="Arial" pitchFamily="34" charset="0"/>
              </a:rPr>
              <a:t>Clock Speed:  40MHz = 25ns</a:t>
            </a:r>
          </a:p>
          <a:p>
            <a:pPr lvl="1">
              <a:lnSpc>
                <a:spcPct val="150000"/>
              </a:lnSpc>
              <a:buFont typeface="Arial" pitchFamily="34" charset="0"/>
              <a:buChar char="•"/>
            </a:pPr>
            <a:r>
              <a:rPr lang="en-US" sz="2600" dirty="0" smtClean="0">
                <a:latin typeface="Arial" pitchFamily="34" charset="0"/>
                <a:cs typeface="Arial" pitchFamily="34" charset="0"/>
              </a:rPr>
              <a:t>Operating Voltages: 5V</a:t>
            </a:r>
          </a:p>
          <a:p>
            <a:pPr lvl="1">
              <a:lnSpc>
                <a:spcPct val="150000"/>
              </a:lnSpc>
              <a:buFont typeface="Arial" pitchFamily="34" charset="0"/>
              <a:buChar char="•"/>
            </a:pPr>
            <a:r>
              <a:rPr lang="en-US" sz="2600" dirty="0" smtClean="0">
                <a:latin typeface="Arial" pitchFamily="34" charset="0"/>
                <a:cs typeface="Arial" pitchFamily="34" charset="0"/>
              </a:rPr>
              <a:t>Input Voltage Limits: 0-10 PCI Bus </a:t>
            </a:r>
          </a:p>
          <a:p>
            <a:pPr lvl="1">
              <a:lnSpc>
                <a:spcPct val="150000"/>
              </a:lnSpc>
              <a:buFont typeface="Arial" pitchFamily="34" charset="0"/>
              <a:buChar char="•"/>
            </a:pPr>
            <a:r>
              <a:rPr lang="en-US" sz="2600" dirty="0" smtClean="0">
                <a:latin typeface="Arial" pitchFamily="34" charset="0"/>
                <a:cs typeface="Arial" pitchFamily="34" charset="0"/>
              </a:rPr>
              <a:t>Flash Memory: -</a:t>
            </a:r>
          </a:p>
          <a:p>
            <a:pPr lvl="1">
              <a:lnSpc>
                <a:spcPct val="150000"/>
              </a:lnSpc>
              <a:buFont typeface="Arial" pitchFamily="34" charset="0"/>
              <a:buChar char="•"/>
            </a:pPr>
            <a:r>
              <a:rPr lang="en-US" sz="2600" dirty="0" smtClean="0">
                <a:latin typeface="Arial" pitchFamily="34" charset="0"/>
                <a:cs typeface="Arial" pitchFamily="34" charset="0"/>
              </a:rPr>
              <a:t>Channels :</a:t>
            </a:r>
          </a:p>
          <a:p>
            <a:pPr lvl="2">
              <a:lnSpc>
                <a:spcPct val="150000"/>
              </a:lnSpc>
            </a:pPr>
            <a:r>
              <a:rPr lang="en-US" sz="2600" dirty="0" smtClean="0">
                <a:latin typeface="Arial" pitchFamily="34" charset="0"/>
                <a:cs typeface="Arial" pitchFamily="34" charset="0"/>
              </a:rPr>
              <a:t>24 D-I/O  </a:t>
            </a:r>
          </a:p>
          <a:p>
            <a:pPr lvl="2">
              <a:lnSpc>
                <a:spcPct val="150000"/>
              </a:lnSpc>
            </a:pPr>
            <a:r>
              <a:rPr lang="en-US" sz="2600" dirty="0" smtClean="0">
                <a:latin typeface="Arial" pitchFamily="34" charset="0"/>
                <a:cs typeface="Arial" pitchFamily="34" charset="0"/>
              </a:rPr>
              <a:t>4 A-I</a:t>
            </a:r>
          </a:p>
          <a:p>
            <a:pPr lvl="1">
              <a:lnSpc>
                <a:spcPct val="150000"/>
              </a:lnSpc>
              <a:buFont typeface="Arial" pitchFamily="34" charset="0"/>
              <a:buChar char="•"/>
            </a:pPr>
            <a:r>
              <a:rPr lang="en-US" sz="2600" dirty="0" smtClean="0">
                <a:latin typeface="Arial" pitchFamily="34" charset="0"/>
                <a:cs typeface="Arial" pitchFamily="34" charset="0"/>
              </a:rPr>
              <a:t>Interrupts?  Yes</a:t>
            </a:r>
          </a:p>
          <a:p>
            <a:pPr lvl="1">
              <a:lnSpc>
                <a:spcPct val="150000"/>
              </a:lnSpc>
              <a:buFont typeface="Arial" pitchFamily="34" charset="0"/>
              <a:buChar char="•"/>
            </a:pPr>
            <a:r>
              <a:rPr lang="en-US" sz="2600" dirty="0" smtClean="0">
                <a:latin typeface="Arial" pitchFamily="34" charset="0"/>
                <a:cs typeface="Arial" pitchFamily="34" charset="0"/>
              </a:rPr>
              <a:t>$595.00</a:t>
            </a:r>
          </a:p>
          <a:p>
            <a:pPr lvl="1">
              <a:spcBef>
                <a:spcPct val="20000"/>
              </a:spcBef>
              <a:buFont typeface="Arial" pitchFamily="34" charset="0"/>
              <a:buChar char="•"/>
            </a:pPr>
            <a:endParaRPr lang="en-US" sz="2400" noProof="0" dirty="0" smtClean="0"/>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pic>
        <p:nvPicPr>
          <p:cNvPr id="11" name="Picture 2" descr="http://www.adlinktech.com/PD/photo/display/DAQ-2000Series/DAQ-2000Series_bimg_4.jpg"/>
          <p:cNvPicPr>
            <a:picLocks noChangeAspect="1" noChangeArrowheads="1"/>
          </p:cNvPicPr>
          <p:nvPr/>
        </p:nvPicPr>
        <p:blipFill>
          <a:blip r:embed="rId5" cstate="print"/>
          <a:srcRect/>
          <a:stretch>
            <a:fillRect/>
          </a:stretch>
        </p:blipFill>
        <p:spPr bwMode="auto">
          <a:xfrm>
            <a:off x="4267200" y="3962400"/>
            <a:ext cx="3048000" cy="2032000"/>
          </a:xfrm>
          <a:prstGeom prst="rect">
            <a:avLst/>
          </a:prstGeom>
          <a:noFill/>
        </p:spPr>
      </p:pic>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Selection of Component </a:t>
            </a:r>
            <a:endParaRPr lang="en-US" b="1" dirty="0"/>
          </a:p>
        </p:txBody>
      </p:sp>
      <p:graphicFrame>
        <p:nvGraphicFramePr>
          <p:cNvPr id="13" name="Group 3"/>
          <p:cNvGraphicFramePr>
            <a:graphicFrameLocks noGrp="1"/>
          </p:cNvGraphicFramePr>
          <p:nvPr/>
        </p:nvGraphicFramePr>
        <p:xfrm>
          <a:off x="76200" y="1447800"/>
          <a:ext cx="8991600" cy="4354868"/>
        </p:xfrm>
        <a:graphic>
          <a:graphicData uri="http://schemas.openxmlformats.org/drawingml/2006/table">
            <a:tbl>
              <a:tblPr/>
              <a:tblGrid>
                <a:gridCol w="1498600"/>
                <a:gridCol w="1498600"/>
                <a:gridCol w="1498600"/>
                <a:gridCol w="1498600"/>
                <a:gridCol w="1498600"/>
                <a:gridCol w="1498600"/>
              </a:tblGrid>
              <a:tr h="1250404">
                <a:tc>
                  <a:txBody>
                    <a:bodyPr/>
                    <a:lstStyle/>
                    <a:p>
                      <a:pPr marL="0" marR="0" algn="ctr">
                        <a:lnSpc>
                          <a:spcPct val="115000"/>
                        </a:lnSpc>
                        <a:spcBef>
                          <a:spcPts val="0"/>
                        </a:spcBef>
                        <a:spcAft>
                          <a:spcPts val="0"/>
                        </a:spcAft>
                      </a:pPr>
                      <a:r>
                        <a:rPr lang="en-US" sz="2400" dirty="0">
                          <a:solidFill>
                            <a:schemeClr val="bg1"/>
                          </a:solidFill>
                          <a:latin typeface="Calibri"/>
                          <a:ea typeface="Times New Roman"/>
                          <a:cs typeface="Times New Roman"/>
                        </a:rPr>
                        <a:t>Part  </a:t>
                      </a:r>
                      <a:endParaRPr lang="en-US" sz="2400" dirty="0">
                        <a:solidFill>
                          <a:schemeClr val="bg1"/>
                        </a:solidFill>
                        <a:latin typeface="Calibri"/>
                        <a:ea typeface="Calibri"/>
                        <a:cs typeface="Times New Roman"/>
                      </a:endParaRPr>
                    </a:p>
                  </a:txBody>
                  <a:tcPr marL="68580" marR="68580" marT="0" marB="0" anchor="b">
                    <a:lnL w="25400" cap="flat" cmpd="sng" algn="ctr">
                      <a:solidFill>
                        <a:srgbClr val="2D2E16"/>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400" dirty="0">
                          <a:solidFill>
                            <a:schemeClr val="bg1"/>
                          </a:solidFill>
                          <a:latin typeface="Calibri"/>
                          <a:ea typeface="Times New Roman"/>
                          <a:cs typeface="Times New Roman"/>
                        </a:rPr>
                        <a:t>Clock Speed (ns)</a:t>
                      </a:r>
                      <a:endParaRPr lang="en-US" sz="2400" dirty="0">
                        <a:solidFill>
                          <a:schemeClr val="bg1"/>
                        </a:solidFill>
                        <a:latin typeface="Calibri"/>
                        <a:ea typeface="Calibri"/>
                        <a:cs typeface="Times New Roman"/>
                      </a:endParaRPr>
                    </a:p>
                  </a:txBody>
                  <a:tcPr marL="68580" marR="68580" marT="0" marB="0" anchor="b">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400" dirty="0">
                          <a:solidFill>
                            <a:schemeClr val="bg1"/>
                          </a:solidFill>
                          <a:latin typeface="Calibri"/>
                          <a:ea typeface="Times New Roman"/>
                          <a:cs typeface="Times New Roman"/>
                        </a:rPr>
                        <a:t># of Channels </a:t>
                      </a:r>
                      <a:endParaRPr lang="en-US" sz="2400" dirty="0">
                        <a:solidFill>
                          <a:schemeClr val="bg1"/>
                        </a:solidFill>
                        <a:latin typeface="Calibri"/>
                        <a:ea typeface="Calibri"/>
                        <a:cs typeface="Times New Roman"/>
                      </a:endParaRPr>
                    </a:p>
                  </a:txBody>
                  <a:tcPr marL="68580" marR="68580" marT="0" marB="0" anchor="b">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400" dirty="0">
                          <a:solidFill>
                            <a:schemeClr val="bg1"/>
                          </a:solidFill>
                          <a:latin typeface="Calibri"/>
                          <a:ea typeface="Times New Roman"/>
                          <a:cs typeface="Times New Roman"/>
                        </a:rPr>
                        <a:t>Memory </a:t>
                      </a:r>
                      <a:endParaRPr lang="en-US" sz="2400" dirty="0">
                        <a:solidFill>
                          <a:schemeClr val="bg1"/>
                        </a:solidFill>
                        <a:latin typeface="Calibri"/>
                        <a:ea typeface="Calibri"/>
                        <a:cs typeface="Times New Roman"/>
                      </a:endParaRPr>
                    </a:p>
                  </a:txBody>
                  <a:tcPr marL="68580" marR="68580" marT="0" marB="0" anchor="b">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400" dirty="0">
                          <a:solidFill>
                            <a:schemeClr val="bg1"/>
                          </a:solidFill>
                          <a:latin typeface="Calibri"/>
                          <a:ea typeface="Times New Roman"/>
                          <a:cs typeface="Times New Roman"/>
                        </a:rPr>
                        <a:t>Interrupts</a:t>
                      </a:r>
                      <a:endParaRPr lang="en-US" sz="2400" dirty="0">
                        <a:solidFill>
                          <a:schemeClr val="bg1"/>
                        </a:solidFill>
                        <a:latin typeface="Calibri"/>
                        <a:ea typeface="Calibri"/>
                        <a:cs typeface="Times New Roman"/>
                      </a:endParaRPr>
                    </a:p>
                  </a:txBody>
                  <a:tcPr marL="68580" marR="68580" marT="0" marB="0" anchor="b">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400" dirty="0">
                          <a:solidFill>
                            <a:schemeClr val="bg1"/>
                          </a:solidFill>
                          <a:latin typeface="Calibri"/>
                          <a:ea typeface="Times New Roman"/>
                          <a:cs typeface="Times New Roman"/>
                        </a:rPr>
                        <a:t>Price ($)</a:t>
                      </a:r>
                      <a:endParaRPr lang="en-US" sz="2400" dirty="0">
                        <a:solidFill>
                          <a:schemeClr val="bg1"/>
                        </a:solidFill>
                        <a:latin typeface="Calibri"/>
                        <a:ea typeface="Calibri"/>
                        <a:cs typeface="Times New Roman"/>
                      </a:endParaRPr>
                    </a:p>
                  </a:txBody>
                  <a:tcPr marL="68580" marR="68580" marT="0" marB="0" anchor="b">
                    <a:lnL w="25400" cap="flat" cmpd="sng" algn="ctr">
                      <a:solidFill>
                        <a:srgbClr val="9A9472"/>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r>
              <a:tr h="921296">
                <a:tc>
                  <a:txBody>
                    <a:bodyPr/>
                    <a:lstStyle/>
                    <a:p>
                      <a:pPr marL="0" marR="0" algn="ctr">
                        <a:lnSpc>
                          <a:spcPct val="115000"/>
                        </a:lnSpc>
                        <a:spcBef>
                          <a:spcPts val="0"/>
                        </a:spcBef>
                        <a:spcAft>
                          <a:spcPts val="0"/>
                        </a:spcAft>
                      </a:pPr>
                      <a:r>
                        <a:rPr lang="en-US" sz="2400" dirty="0" err="1">
                          <a:solidFill>
                            <a:srgbClr val="000000"/>
                          </a:solidFill>
                          <a:latin typeface="Calibri"/>
                          <a:ea typeface="Times New Roman"/>
                          <a:cs typeface="Times New Roman"/>
                        </a:rPr>
                        <a:t>Stratix</a:t>
                      </a:r>
                      <a:r>
                        <a:rPr lang="en-US" sz="2400" dirty="0">
                          <a:solidFill>
                            <a:srgbClr val="000000"/>
                          </a:solidFill>
                          <a:latin typeface="Calibri"/>
                          <a:ea typeface="Times New Roman"/>
                          <a:cs typeface="Times New Roman"/>
                        </a:rPr>
                        <a:t> III</a:t>
                      </a:r>
                      <a:endParaRPr lang="en-US" sz="2400" dirty="0">
                        <a:latin typeface="Calibri"/>
                        <a:ea typeface="Calibri"/>
                        <a:cs typeface="Times New Roman"/>
                      </a:endParaRPr>
                    </a:p>
                  </a:txBody>
                  <a:tcPr marL="68580" marR="68580" marT="0" marB="0" anchor="b">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2</a:t>
                      </a:r>
                      <a:endParaRPr lang="en-US" sz="2400">
                        <a:latin typeface="Calibri"/>
                        <a:ea typeface="Calibri"/>
                        <a:cs typeface="Times New Roman"/>
                      </a:endParaRPr>
                    </a:p>
                  </a:txBody>
                  <a:tcPr marL="68580" marR="68580" marT="0" marB="0" anchor="b">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272 I/O</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144KB</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Y</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2,895.00</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1250404">
                <a:tc>
                  <a:txBody>
                    <a:bodyPr/>
                    <a:lstStyle/>
                    <a:p>
                      <a:pPr marL="0" marR="0" algn="ctr">
                        <a:lnSpc>
                          <a:spcPct val="115000"/>
                        </a:lnSpc>
                        <a:spcBef>
                          <a:spcPts val="0"/>
                        </a:spcBef>
                        <a:spcAft>
                          <a:spcPts val="0"/>
                        </a:spcAft>
                      </a:pPr>
                      <a:r>
                        <a:rPr lang="en-US" sz="2400" dirty="0" err="1">
                          <a:solidFill>
                            <a:srgbClr val="000000"/>
                          </a:solidFill>
                          <a:latin typeface="Calibri"/>
                          <a:ea typeface="Times New Roman"/>
                          <a:cs typeface="Times New Roman"/>
                        </a:rPr>
                        <a:t>Arduino</a:t>
                      </a:r>
                      <a:r>
                        <a:rPr lang="en-US" sz="2400" dirty="0">
                          <a:solidFill>
                            <a:srgbClr val="000000"/>
                          </a:solidFill>
                          <a:latin typeface="Calibri"/>
                          <a:ea typeface="Times New Roman"/>
                          <a:cs typeface="Times New Roman"/>
                        </a:rPr>
                        <a:t> Mega 2560 R3</a:t>
                      </a:r>
                      <a:endParaRPr lang="en-US" sz="2400" dirty="0">
                        <a:latin typeface="Calibri"/>
                        <a:ea typeface="Calibri"/>
                        <a:cs typeface="Times New Roman"/>
                      </a:endParaRPr>
                    </a:p>
                  </a:txBody>
                  <a:tcPr marL="68580" marR="68580" marT="0" marB="0" anchor="b">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63</a:t>
                      </a:r>
                      <a:endParaRPr lang="en-US" sz="2400">
                        <a:latin typeface="Calibri"/>
                        <a:ea typeface="Calibri"/>
                        <a:cs typeface="Times New Roman"/>
                      </a:endParaRPr>
                    </a:p>
                  </a:txBody>
                  <a:tcPr marL="68580" marR="68580" marT="0" marB="0" anchor="b">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algn="ctr">
                        <a:lnSpc>
                          <a:spcPct val="115000"/>
                        </a:lnSpc>
                        <a:spcBef>
                          <a:spcPts val="0"/>
                        </a:spcBef>
                        <a:spcAft>
                          <a:spcPts val="0"/>
                        </a:spcAft>
                      </a:pPr>
                      <a:r>
                        <a:rPr lang="en-US" sz="2400" dirty="0" smtClean="0">
                          <a:solidFill>
                            <a:srgbClr val="000000"/>
                          </a:solidFill>
                          <a:latin typeface="Calibri"/>
                          <a:ea typeface="Times New Roman"/>
                          <a:cs typeface="Times New Roman"/>
                        </a:rPr>
                        <a:t>54-D-I/O</a:t>
                      </a:r>
                      <a:r>
                        <a:rPr lang="en-US" sz="2400" baseline="0" dirty="0" smtClean="0">
                          <a:solidFill>
                            <a:srgbClr val="000000"/>
                          </a:solidFill>
                          <a:latin typeface="Calibri"/>
                          <a:ea typeface="Times New Roman"/>
                          <a:cs typeface="Times New Roman"/>
                        </a:rPr>
                        <a:t> </a:t>
                      </a:r>
                      <a:r>
                        <a:rPr lang="en-US" sz="2400" dirty="0" smtClean="0">
                          <a:solidFill>
                            <a:srgbClr val="000000"/>
                          </a:solidFill>
                          <a:latin typeface="Calibri"/>
                          <a:ea typeface="Times New Roman"/>
                          <a:cs typeface="Times New Roman"/>
                        </a:rPr>
                        <a:t>16 </a:t>
                      </a:r>
                      <a:r>
                        <a:rPr lang="en-US" sz="2400" dirty="0">
                          <a:solidFill>
                            <a:srgbClr val="000000"/>
                          </a:solidFill>
                          <a:latin typeface="Calibri"/>
                          <a:ea typeface="Times New Roman"/>
                          <a:cs typeface="Times New Roman"/>
                        </a:rPr>
                        <a:t>A-I</a:t>
                      </a:r>
                      <a:endParaRPr lang="en-US" sz="2400" dirty="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256KB</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Y-External</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58.95</a:t>
                      </a:r>
                      <a:endParaRPr lang="en-US" sz="240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921296">
                <a:tc>
                  <a:txBody>
                    <a:bodyPr/>
                    <a:lstStyle/>
                    <a:p>
                      <a:pPr marL="0" marR="0" algn="ctr">
                        <a:lnSpc>
                          <a:spcPct val="115000"/>
                        </a:lnSpc>
                        <a:spcBef>
                          <a:spcPts val="0"/>
                        </a:spcBef>
                        <a:spcAft>
                          <a:spcPts val="0"/>
                        </a:spcAft>
                      </a:pPr>
                      <a:r>
                        <a:rPr lang="en-US" sz="2400">
                          <a:solidFill>
                            <a:srgbClr val="000000"/>
                          </a:solidFill>
                          <a:latin typeface="Calibri"/>
                          <a:ea typeface="Times New Roman"/>
                          <a:cs typeface="Times New Roman"/>
                        </a:rPr>
                        <a:t>DAQ-2000</a:t>
                      </a:r>
                      <a:endParaRPr lang="en-US" sz="2400">
                        <a:latin typeface="Calibri"/>
                        <a:ea typeface="Calibri"/>
                        <a:cs typeface="Times New Roman"/>
                      </a:endParaRPr>
                    </a:p>
                  </a:txBody>
                  <a:tcPr marL="68580" marR="68580" marT="0" marB="0" anchor="b">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C4C3AD"/>
                    </a:solidFill>
                  </a:tcPr>
                </a:tc>
                <a:tc>
                  <a:txBody>
                    <a:bodyPr/>
                    <a:lstStyle/>
                    <a:p>
                      <a:pPr marL="0" marR="0" algn="ctr">
                        <a:lnSpc>
                          <a:spcPct val="115000"/>
                        </a:lnSpc>
                        <a:spcBef>
                          <a:spcPts val="0"/>
                        </a:spcBef>
                        <a:spcAft>
                          <a:spcPts val="0"/>
                        </a:spcAft>
                      </a:pPr>
                      <a:r>
                        <a:rPr lang="en-US" sz="2400" dirty="0">
                          <a:solidFill>
                            <a:srgbClr val="000000"/>
                          </a:solidFill>
                          <a:latin typeface="Calibri"/>
                          <a:ea typeface="Times New Roman"/>
                          <a:cs typeface="Times New Roman"/>
                        </a:rPr>
                        <a:t>25</a:t>
                      </a:r>
                      <a:endParaRPr lang="en-US" sz="2400" dirty="0">
                        <a:latin typeface="Calibri"/>
                        <a:ea typeface="Calibri"/>
                        <a:cs typeface="Times New Roman"/>
                      </a:endParaRPr>
                    </a:p>
                  </a:txBody>
                  <a:tcPr marL="68580" marR="68580" marT="0" marB="0" anchor="b">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dirty="0" smtClean="0">
                          <a:solidFill>
                            <a:srgbClr val="000000"/>
                          </a:solidFill>
                          <a:latin typeface="Calibri"/>
                          <a:ea typeface="Times New Roman"/>
                          <a:cs typeface="Times New Roman"/>
                        </a:rPr>
                        <a:t>24-D-I/O</a:t>
                      </a:r>
                      <a:r>
                        <a:rPr lang="en-US" sz="2400" baseline="0" dirty="0" smtClean="0">
                          <a:solidFill>
                            <a:srgbClr val="000000"/>
                          </a:solidFill>
                          <a:latin typeface="Calibri"/>
                          <a:ea typeface="Times New Roman"/>
                          <a:cs typeface="Times New Roman"/>
                        </a:rPr>
                        <a:t>  </a:t>
                      </a:r>
                      <a:r>
                        <a:rPr lang="en-US" sz="2400" dirty="0" smtClean="0">
                          <a:solidFill>
                            <a:srgbClr val="000000"/>
                          </a:solidFill>
                          <a:latin typeface="Calibri"/>
                          <a:ea typeface="Times New Roman"/>
                          <a:cs typeface="Times New Roman"/>
                        </a:rPr>
                        <a:t>4 A-I</a:t>
                      </a:r>
                      <a:endParaRPr lang="en-US" sz="2400" dirty="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dirty="0">
                          <a:solidFill>
                            <a:srgbClr val="000000"/>
                          </a:solidFill>
                          <a:latin typeface="Calibri"/>
                          <a:ea typeface="Times New Roman"/>
                          <a:cs typeface="Times New Roman"/>
                        </a:rPr>
                        <a:t>-</a:t>
                      </a:r>
                      <a:endParaRPr lang="en-US" sz="2400" dirty="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dirty="0">
                          <a:solidFill>
                            <a:srgbClr val="000000"/>
                          </a:solidFill>
                          <a:latin typeface="Calibri"/>
                          <a:ea typeface="Times New Roman"/>
                          <a:cs typeface="Times New Roman"/>
                        </a:rPr>
                        <a:t>Y</a:t>
                      </a:r>
                      <a:endParaRPr lang="en-US" sz="2400" dirty="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400" dirty="0">
                          <a:solidFill>
                            <a:srgbClr val="000000"/>
                          </a:solidFill>
                          <a:latin typeface="Calibri"/>
                          <a:ea typeface="Times New Roman"/>
                          <a:cs typeface="Times New Roman"/>
                        </a:rPr>
                        <a:t>595.00</a:t>
                      </a:r>
                      <a:endParaRPr lang="en-US" sz="2400" dirty="0">
                        <a:latin typeface="Calibri"/>
                        <a:ea typeface="Calibri"/>
                        <a:cs typeface="Times New Roman"/>
                      </a:endParaRPr>
                    </a:p>
                  </a:txBody>
                  <a:tcPr marL="68580" marR="68580" marT="0" marB="0" anchor="b">
                    <a:lnL w="25400" cap="flat" cmpd="sng" algn="ctr">
                      <a:solidFill>
                        <a:srgbClr val="BABABA"/>
                      </a:solidFill>
                      <a:prstDash val="solid"/>
                      <a:miter lim="0"/>
                      <a:headEnd type="none" w="med" len="med"/>
                      <a:tailEnd type="none" w="med" len="med"/>
                    </a:lnL>
                    <a:lnR w="25400" cap="flat" cmpd="sng" algn="ctr">
                      <a:solidFill>
                        <a:srgbClr val="2D2E16"/>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Microcontroller </a:t>
            </a:r>
            <a:endParaRPr lang="en-US" b="1" dirty="0"/>
          </a:p>
        </p:txBody>
      </p:sp>
      <p:sp>
        <p:nvSpPr>
          <p:cNvPr id="5" name="Content Placeholder 5"/>
          <p:cNvSpPr txBox="1">
            <a:spLocks/>
          </p:cNvSpPr>
          <p:nvPr/>
        </p:nvSpPr>
        <p:spPr>
          <a:xfrm>
            <a:off x="533400" y="1828800"/>
            <a:ext cx="7239000" cy="5867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Approach</a:t>
            </a:r>
          </a:p>
          <a:p>
            <a:pPr lvl="1">
              <a:spcBef>
                <a:spcPct val="20000"/>
              </a:spcBef>
              <a:buFont typeface="Arial" pitchFamily="34" charset="0"/>
              <a:buChar char="•"/>
            </a:pPr>
            <a:r>
              <a:rPr lang="en-US" sz="2400" dirty="0" smtClean="0">
                <a:latin typeface="Arial" pitchFamily="34" charset="0"/>
                <a:cs typeface="Arial" pitchFamily="34" charset="0"/>
              </a:rPr>
              <a:t>Program Libraries as the order of hierarchy part significance</a:t>
            </a:r>
          </a:p>
          <a:p>
            <a:pPr lvl="2">
              <a:spcBef>
                <a:spcPct val="20000"/>
              </a:spcBef>
              <a:buFont typeface="Arial" pitchFamily="34" charset="0"/>
              <a:buChar char="•"/>
            </a:pPr>
            <a:r>
              <a:rPr lang="en-US" sz="2400" dirty="0" smtClean="0">
                <a:latin typeface="Arial" pitchFamily="34" charset="0"/>
                <a:cs typeface="Arial" pitchFamily="34" charset="0"/>
              </a:rPr>
              <a:t>Photo-Detector </a:t>
            </a:r>
          </a:p>
          <a:p>
            <a:pPr lvl="2">
              <a:spcBef>
                <a:spcPct val="20000"/>
              </a:spcBef>
              <a:buFont typeface="Arial" pitchFamily="34" charset="0"/>
              <a:buChar char="•"/>
            </a:pPr>
            <a:r>
              <a:rPr lang="en-US" sz="2400" dirty="0" smtClean="0">
                <a:latin typeface="Arial" pitchFamily="34" charset="0"/>
                <a:cs typeface="Arial" pitchFamily="34" charset="0"/>
              </a:rPr>
              <a:t>GPS</a:t>
            </a:r>
          </a:p>
          <a:p>
            <a:pPr lvl="2">
              <a:spcBef>
                <a:spcPct val="20000"/>
              </a:spcBef>
              <a:buFont typeface="Arial" pitchFamily="34" charset="0"/>
              <a:buChar char="•"/>
            </a:pPr>
            <a:r>
              <a:rPr lang="en-US" sz="2400" dirty="0" smtClean="0">
                <a:latin typeface="Arial" pitchFamily="34" charset="0"/>
                <a:cs typeface="Arial" pitchFamily="34" charset="0"/>
              </a:rPr>
              <a:t>WI-FI</a:t>
            </a:r>
          </a:p>
          <a:p>
            <a:pPr lvl="2">
              <a:spcBef>
                <a:spcPct val="20000"/>
              </a:spcBef>
              <a:buFont typeface="Arial" pitchFamily="34" charset="0"/>
              <a:buChar char="•"/>
            </a:pPr>
            <a:r>
              <a:rPr lang="en-US" sz="2400" dirty="0" smtClean="0">
                <a:latin typeface="Arial" pitchFamily="34" charset="0"/>
                <a:cs typeface="Arial" pitchFamily="34" charset="0"/>
              </a:rPr>
              <a:t>LED’s  </a:t>
            </a:r>
          </a:p>
          <a:p>
            <a:pPr>
              <a:spcBef>
                <a:spcPct val="20000"/>
              </a:spcBef>
            </a:pPr>
            <a:r>
              <a:rPr lang="en-US" sz="2400" dirty="0" smtClean="0">
                <a:latin typeface="Arial" pitchFamily="34" charset="0"/>
                <a:cs typeface="Arial" pitchFamily="34" charset="0"/>
              </a:rPr>
              <a:t>Test Plan</a:t>
            </a:r>
          </a:p>
          <a:p>
            <a:pPr lvl="1">
              <a:spcBef>
                <a:spcPct val="20000"/>
              </a:spcBef>
              <a:buFont typeface="Arial" pitchFamily="34" charset="0"/>
              <a:buChar char="•"/>
            </a:pPr>
            <a:r>
              <a:rPr lang="en-US" sz="2400" dirty="0" smtClean="0">
                <a:latin typeface="Arial" pitchFamily="34" charset="0"/>
                <a:cs typeface="Arial" pitchFamily="34" charset="0"/>
              </a:rPr>
              <a:t>Test each library, class or program via Graphical User Interface (GUI)</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WI-FI</a:t>
            </a:r>
            <a:endParaRPr lang="en-US" b="1" dirty="0"/>
          </a:p>
        </p:txBody>
      </p:sp>
      <p:sp>
        <p:nvSpPr>
          <p:cNvPr id="5" name="Content Placeholder 5"/>
          <p:cNvSpPr txBox="1">
            <a:spLocks/>
          </p:cNvSpPr>
          <p:nvPr/>
        </p:nvSpPr>
        <p:spPr>
          <a:xfrm>
            <a:off x="533400" y="1828800"/>
            <a:ext cx="7239000" cy="5867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Objective</a:t>
            </a:r>
          </a:p>
          <a:p>
            <a:pPr lvl="1">
              <a:spcBef>
                <a:spcPct val="20000"/>
              </a:spcBef>
              <a:buFont typeface="Arial" pitchFamily="34" charset="0"/>
              <a:buChar char="•"/>
            </a:pPr>
            <a:r>
              <a:rPr lang="en-US" sz="2400" dirty="0" smtClean="0">
                <a:latin typeface="Arial" pitchFamily="34" charset="0"/>
                <a:cs typeface="Arial" pitchFamily="34" charset="0"/>
              </a:rPr>
              <a:t>Interface with Microcontroller</a:t>
            </a:r>
          </a:p>
          <a:p>
            <a:pPr lvl="1">
              <a:spcBef>
                <a:spcPct val="20000"/>
              </a:spcBef>
              <a:buFont typeface="Arial" pitchFamily="34" charset="0"/>
              <a:buChar char="•"/>
            </a:pPr>
            <a:r>
              <a:rPr lang="en-US" sz="2400" dirty="0" smtClean="0">
                <a:latin typeface="Arial" pitchFamily="34" charset="0"/>
                <a:cs typeface="Arial" pitchFamily="34" charset="0"/>
              </a:rPr>
              <a:t>Connect with user’s PC</a:t>
            </a:r>
          </a:p>
          <a:p>
            <a:pPr lvl="1">
              <a:spcBef>
                <a:spcPct val="20000"/>
              </a:spcBef>
              <a:buFont typeface="Arial" pitchFamily="34" charset="0"/>
              <a:buChar char="•"/>
            </a:pPr>
            <a:r>
              <a:rPr lang="en-US" sz="2400" dirty="0" smtClean="0">
                <a:latin typeface="Arial" pitchFamily="34" charset="0"/>
                <a:cs typeface="Arial" pitchFamily="34" charset="0"/>
              </a:rPr>
              <a:t>Transmit data via WI-FI  </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WI-FI</a:t>
            </a:r>
            <a:endParaRPr lang="en-US" b="1" dirty="0"/>
          </a:p>
        </p:txBody>
      </p:sp>
      <p:sp>
        <p:nvSpPr>
          <p:cNvPr id="5" name="Content Placeholder 5"/>
          <p:cNvSpPr txBox="1">
            <a:spLocks/>
          </p:cNvSpPr>
          <p:nvPr/>
        </p:nvSpPr>
        <p:spPr>
          <a:xfrm>
            <a:off x="533400" y="1828800"/>
            <a:ext cx="7239000" cy="5867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Evaluation of Characteristics </a:t>
            </a:r>
          </a:p>
          <a:p>
            <a:pPr lvl="1">
              <a:spcBef>
                <a:spcPct val="20000"/>
              </a:spcBef>
              <a:buFont typeface="Arial" pitchFamily="34" charset="0"/>
              <a:buChar char="•"/>
            </a:pPr>
            <a:r>
              <a:rPr lang="en-US" sz="2400" dirty="0" smtClean="0">
                <a:latin typeface="Arial" pitchFamily="34" charset="0"/>
                <a:cs typeface="Arial" pitchFamily="34" charset="0"/>
              </a:rPr>
              <a:t>Range </a:t>
            </a:r>
          </a:p>
          <a:p>
            <a:pPr lvl="1">
              <a:spcBef>
                <a:spcPct val="20000"/>
              </a:spcBef>
              <a:buFont typeface="Arial" pitchFamily="34" charset="0"/>
              <a:buChar char="•"/>
            </a:pPr>
            <a:r>
              <a:rPr lang="en-US" sz="2400" dirty="0" smtClean="0">
                <a:latin typeface="Arial" pitchFamily="34" charset="0"/>
                <a:cs typeface="Arial" pitchFamily="34" charset="0"/>
              </a:rPr>
              <a:t>Protocol </a:t>
            </a:r>
          </a:p>
          <a:p>
            <a:pPr lvl="1">
              <a:spcBef>
                <a:spcPct val="20000"/>
              </a:spcBef>
              <a:buFont typeface="Arial" pitchFamily="34" charset="0"/>
              <a:buChar char="•"/>
            </a:pPr>
            <a:r>
              <a:rPr lang="en-US" sz="2400" dirty="0" smtClean="0">
                <a:latin typeface="Arial" pitchFamily="34" charset="0"/>
                <a:cs typeface="Arial" pitchFamily="34" charset="0"/>
              </a:rPr>
              <a:t>Operating Voltage</a:t>
            </a:r>
          </a:p>
          <a:p>
            <a:pPr lvl="1">
              <a:spcBef>
                <a:spcPct val="20000"/>
              </a:spcBef>
              <a:buFont typeface="Arial" pitchFamily="34" charset="0"/>
              <a:buChar char="•"/>
            </a:pPr>
            <a:r>
              <a:rPr lang="en-US" sz="2400" dirty="0" smtClean="0">
                <a:latin typeface="Arial" pitchFamily="34" charset="0"/>
                <a:cs typeface="Arial" pitchFamily="34" charset="0"/>
              </a:rPr>
              <a:t>Band Frequency </a:t>
            </a:r>
          </a:p>
          <a:p>
            <a:pPr lvl="1">
              <a:spcBef>
                <a:spcPct val="20000"/>
              </a:spcBef>
              <a:buFont typeface="Arial" pitchFamily="34" charset="0"/>
              <a:buChar char="•"/>
            </a:pPr>
            <a:r>
              <a:rPr lang="en-US" sz="2400" dirty="0" smtClean="0">
                <a:latin typeface="Arial" pitchFamily="34" charset="0"/>
                <a:cs typeface="Arial" pitchFamily="34" charset="0"/>
              </a:rPr>
              <a:t>Data Rate </a:t>
            </a:r>
          </a:p>
          <a:p>
            <a:pPr lvl="1">
              <a:spcBef>
                <a:spcPct val="20000"/>
              </a:spcBef>
              <a:buFont typeface="Arial" pitchFamily="34" charset="0"/>
              <a:buChar char="•"/>
            </a:pPr>
            <a:r>
              <a:rPr lang="en-US" sz="2400" dirty="0" smtClean="0">
                <a:latin typeface="Arial" pitchFamily="34" charset="0"/>
                <a:cs typeface="Arial" pitchFamily="34" charset="0"/>
              </a:rPr>
              <a:t>Price </a:t>
            </a:r>
          </a:p>
          <a:p>
            <a:pPr lvl="1">
              <a:spcBef>
                <a:spcPct val="20000"/>
              </a:spcBef>
              <a:buFont typeface="Arial" pitchFamily="34" charset="0"/>
              <a:buChar char="•"/>
            </a:pPr>
            <a:r>
              <a:rPr lang="en-US" sz="2400" dirty="0" smtClean="0">
                <a:latin typeface="Arial" pitchFamily="34" charset="0"/>
                <a:cs typeface="Arial" pitchFamily="34" charset="0"/>
              </a:rPr>
              <a:t>Ease of Interface with Microcontroller </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WI-FI</a:t>
            </a:r>
            <a:endParaRPr lang="en-US" b="1" dirty="0"/>
          </a:p>
        </p:txBody>
      </p:sp>
      <p:sp>
        <p:nvSpPr>
          <p:cNvPr id="5" name="Content Placeholder 5"/>
          <p:cNvSpPr txBox="1">
            <a:spLocks/>
          </p:cNvSpPr>
          <p:nvPr/>
        </p:nvSpPr>
        <p:spPr>
          <a:xfrm>
            <a:off x="533400" y="1828800"/>
            <a:ext cx="7239000" cy="5867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Possible Component Choices</a:t>
            </a:r>
          </a:p>
          <a:p>
            <a:pPr lvl="1">
              <a:spcBef>
                <a:spcPct val="20000"/>
              </a:spcBef>
              <a:buFont typeface="Arial" pitchFamily="34" charset="0"/>
              <a:buChar char="•"/>
            </a:pPr>
            <a:r>
              <a:rPr lang="en-US" sz="2400" dirty="0" smtClean="0">
                <a:latin typeface="Arial" pitchFamily="34" charset="0"/>
                <a:cs typeface="Arial" pitchFamily="34" charset="0"/>
              </a:rPr>
              <a:t>XB24-Z7WIT-004</a:t>
            </a:r>
          </a:p>
          <a:p>
            <a:pPr lvl="1">
              <a:spcBef>
                <a:spcPct val="20000"/>
              </a:spcBef>
              <a:buFont typeface="Arial" pitchFamily="34" charset="0"/>
              <a:buChar char="•"/>
            </a:pPr>
            <a:r>
              <a:rPr lang="en-US" sz="2400" dirty="0" smtClean="0">
                <a:latin typeface="Arial" pitchFamily="34" charset="0"/>
                <a:cs typeface="Arial" pitchFamily="34" charset="0"/>
              </a:rPr>
              <a:t>DEV-112877</a:t>
            </a:r>
          </a:p>
          <a:p>
            <a:pPr lvl="1">
              <a:spcBef>
                <a:spcPct val="20000"/>
              </a:spcBef>
              <a:buFont typeface="Arial" pitchFamily="34" charset="0"/>
              <a:buChar char="•"/>
            </a:pPr>
            <a:r>
              <a:rPr lang="en-US" sz="2400" dirty="0" smtClean="0">
                <a:latin typeface="Arial" pitchFamily="34" charset="0"/>
                <a:cs typeface="Arial" pitchFamily="34" charset="0"/>
              </a:rPr>
              <a:t>WRL-08665</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mouser.com/images/lantronix/lrg/PremierWave.jpg"/>
          <p:cNvPicPr>
            <a:picLocks noChangeAspect="1" noChangeArrowheads="1"/>
          </p:cNvPicPr>
          <p:nvPr/>
        </p:nvPicPr>
        <p:blipFill>
          <a:blip r:embed="rId2" cstate="print"/>
          <a:srcRect/>
          <a:stretch>
            <a:fillRect/>
          </a:stretch>
        </p:blipFill>
        <p:spPr bwMode="auto">
          <a:xfrm>
            <a:off x="5549309" y="1295400"/>
            <a:ext cx="3594691" cy="2438400"/>
          </a:xfrm>
          <a:prstGeom prst="rect">
            <a:avLst/>
          </a:prstGeom>
          <a:noFill/>
        </p:spPr>
      </p:pic>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PEN10010NA-01 (Lantronix)</a:t>
            </a:r>
            <a:endParaRPr lang="en-US" b="1" dirty="0"/>
          </a:p>
        </p:txBody>
      </p:sp>
      <p:sp>
        <p:nvSpPr>
          <p:cNvPr id="5" name="Content Placeholder 5"/>
          <p:cNvSpPr txBox="1">
            <a:spLocks/>
          </p:cNvSpPr>
          <p:nvPr/>
        </p:nvSpPr>
        <p:spPr>
          <a:xfrm>
            <a:off x="533400" y="1828800"/>
            <a:ext cx="7696200" cy="6248400"/>
          </a:xfrm>
          <a:prstGeom prst="rect">
            <a:avLst/>
          </a:prstGeom>
        </p:spPr>
        <p:txBody>
          <a:bodyPr vert="horz" lIns="91440" tIns="45720" rIns="91440" bIns="45720" rtlCol="0">
            <a:normAutofit/>
          </a:bodyPr>
          <a:lstStyle/>
          <a:p>
            <a:r>
              <a:rPr lang="en-US" sz="2400" dirty="0" smtClean="0">
                <a:latin typeface="Arial" pitchFamily="34" charset="0"/>
                <a:cs typeface="Arial" pitchFamily="34" charset="0"/>
              </a:rPr>
              <a:t>Characteristics </a:t>
            </a:r>
          </a:p>
          <a:p>
            <a:pPr lvl="1">
              <a:buFont typeface="Arial" pitchFamily="34" charset="0"/>
              <a:buChar char="•"/>
            </a:pPr>
            <a:r>
              <a:rPr lang="en-US" sz="2400" dirty="0" smtClean="0">
                <a:latin typeface="Arial" pitchFamily="34" charset="0"/>
                <a:cs typeface="Arial" pitchFamily="34" charset="0"/>
              </a:rPr>
              <a:t>Protocol: 802.11a/b/g/n</a:t>
            </a:r>
          </a:p>
          <a:p>
            <a:pPr lvl="1">
              <a:buFont typeface="Arial" pitchFamily="34" charset="0"/>
              <a:buChar char="•"/>
            </a:pPr>
            <a:r>
              <a:rPr lang="en-US" sz="2400" dirty="0" smtClean="0">
                <a:latin typeface="Arial" pitchFamily="34" charset="0"/>
                <a:cs typeface="Arial" pitchFamily="34" charset="0"/>
              </a:rPr>
              <a:t>Frequency Band: 2.4, 5GHz</a:t>
            </a:r>
          </a:p>
          <a:p>
            <a:pPr lvl="1">
              <a:buFont typeface="Arial" pitchFamily="34" charset="0"/>
              <a:buChar char="•"/>
            </a:pPr>
            <a:r>
              <a:rPr lang="en-US" sz="2400" dirty="0" smtClean="0">
                <a:latin typeface="Arial" pitchFamily="34" charset="0"/>
                <a:cs typeface="Arial" pitchFamily="34" charset="0"/>
              </a:rPr>
              <a:t>Operating Voltages: 3.3</a:t>
            </a:r>
          </a:p>
          <a:p>
            <a:pPr lvl="1">
              <a:buFont typeface="Arial" pitchFamily="34" charset="0"/>
              <a:buChar char="•"/>
            </a:pPr>
            <a:r>
              <a:rPr lang="en-US" sz="2400" dirty="0" smtClean="0">
                <a:latin typeface="Arial" pitchFamily="34" charset="0"/>
                <a:cs typeface="Arial" pitchFamily="34" charset="0"/>
              </a:rPr>
              <a:t>Data Rate: 1Mbps, 54 Mbps, 65Mbps</a:t>
            </a:r>
          </a:p>
          <a:p>
            <a:pPr lvl="1">
              <a:buFont typeface="Arial" pitchFamily="34" charset="0"/>
              <a:buChar char="•"/>
            </a:pPr>
            <a:r>
              <a:rPr lang="en-US" sz="2400" dirty="0" smtClean="0">
                <a:latin typeface="Arial" pitchFamily="34" charset="0"/>
                <a:cs typeface="Arial" pitchFamily="34" charset="0"/>
              </a:rPr>
              <a:t>Dimension: 55mm x 30mm x 8mm</a:t>
            </a:r>
          </a:p>
          <a:p>
            <a:pPr lvl="1">
              <a:buFont typeface="Arial" pitchFamily="34" charset="0"/>
              <a:buChar char="•"/>
            </a:pPr>
            <a:r>
              <a:rPr lang="en-US" sz="2400" dirty="0" smtClean="0">
                <a:latin typeface="Arial" pitchFamily="34" charset="0"/>
                <a:cs typeface="Arial" pitchFamily="34" charset="0"/>
              </a:rPr>
              <a:t>Interface Type: Ethernet, I2C, SPI, Serial, U</a:t>
            </a:r>
          </a:p>
          <a:p>
            <a:pPr lvl="1">
              <a:buFont typeface="Arial" pitchFamily="34" charset="0"/>
              <a:buChar char="•"/>
            </a:pPr>
            <a:r>
              <a:rPr lang="en-US" sz="2400" dirty="0" smtClean="0">
                <a:latin typeface="Arial" pitchFamily="34" charset="0"/>
                <a:cs typeface="Arial" pitchFamily="34" charset="0"/>
              </a:rPr>
              <a:t>Ease of Interface: Moderate Programming Required</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https://dlnmh9ip6v2uc.cloudfront.net/images/products/1/1/2/8/7/11287-02a.jpg"/>
          <p:cNvPicPr>
            <a:picLocks noChangeAspect="1" noChangeArrowheads="1"/>
          </p:cNvPicPr>
          <p:nvPr/>
        </p:nvPicPr>
        <p:blipFill>
          <a:blip r:embed="rId2" cstate="print"/>
          <a:srcRect/>
          <a:stretch>
            <a:fillRect/>
          </a:stretch>
        </p:blipFill>
        <p:spPr bwMode="auto">
          <a:xfrm rot="5400000">
            <a:off x="6553200" y="1676400"/>
            <a:ext cx="2590800" cy="2590800"/>
          </a:xfrm>
          <a:prstGeom prst="rect">
            <a:avLst/>
          </a:prstGeom>
          <a:noFill/>
        </p:spPr>
      </p:pic>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Arduino WI-FI Shield (Arduino)</a:t>
            </a:r>
            <a:endParaRPr lang="en-US" b="1" dirty="0"/>
          </a:p>
        </p:txBody>
      </p:sp>
      <p:sp>
        <p:nvSpPr>
          <p:cNvPr id="5" name="Content Placeholder 5"/>
          <p:cNvSpPr txBox="1">
            <a:spLocks/>
          </p:cNvSpPr>
          <p:nvPr/>
        </p:nvSpPr>
        <p:spPr>
          <a:xfrm>
            <a:off x="381000" y="1828800"/>
            <a:ext cx="7696200" cy="6248400"/>
          </a:xfrm>
          <a:prstGeom prst="rect">
            <a:avLst/>
          </a:prstGeom>
        </p:spPr>
        <p:txBody>
          <a:bodyPr vert="horz" lIns="91440" tIns="45720" rIns="91440" bIns="45720" rtlCol="0">
            <a:normAutofit/>
          </a:bodyPr>
          <a:lstStyle/>
          <a:p>
            <a:r>
              <a:rPr lang="en-US" sz="2400" dirty="0" smtClean="0">
                <a:latin typeface="Arial" pitchFamily="34" charset="0"/>
                <a:cs typeface="Arial" pitchFamily="34" charset="0"/>
              </a:rPr>
              <a:t>Characteristics </a:t>
            </a:r>
          </a:p>
          <a:p>
            <a:pPr lvl="1">
              <a:buFont typeface="Arial" pitchFamily="34" charset="0"/>
              <a:buChar char="•"/>
            </a:pPr>
            <a:r>
              <a:rPr lang="en-US" sz="2400" dirty="0" smtClean="0">
                <a:latin typeface="Arial" pitchFamily="34" charset="0"/>
                <a:cs typeface="Arial" pitchFamily="34" charset="0"/>
              </a:rPr>
              <a:t>Protocol: 802.11b/g </a:t>
            </a:r>
          </a:p>
          <a:p>
            <a:pPr lvl="1">
              <a:buFont typeface="Arial" pitchFamily="34" charset="0"/>
              <a:buChar char="•"/>
            </a:pPr>
            <a:r>
              <a:rPr lang="en-US" sz="2400" dirty="0" smtClean="0">
                <a:latin typeface="Arial" pitchFamily="34" charset="0"/>
                <a:cs typeface="Arial" pitchFamily="34" charset="0"/>
              </a:rPr>
              <a:t>Clock Speed:  16MHz = 63ns</a:t>
            </a:r>
          </a:p>
          <a:p>
            <a:pPr lvl="1">
              <a:buFont typeface="Arial" pitchFamily="34" charset="0"/>
              <a:buChar char="•"/>
            </a:pPr>
            <a:r>
              <a:rPr lang="en-US" sz="2400" dirty="0" smtClean="0">
                <a:latin typeface="Arial" pitchFamily="34" charset="0"/>
                <a:cs typeface="Arial" pitchFamily="34" charset="0"/>
              </a:rPr>
              <a:t>Frequency Band: 2.4, 5GHz</a:t>
            </a:r>
          </a:p>
          <a:p>
            <a:pPr lvl="1">
              <a:buFont typeface="Arial" pitchFamily="34" charset="0"/>
              <a:buChar char="•"/>
            </a:pPr>
            <a:r>
              <a:rPr lang="en-US" sz="2400" dirty="0" smtClean="0">
                <a:latin typeface="Arial" pitchFamily="34" charset="0"/>
                <a:cs typeface="Arial" pitchFamily="34" charset="0"/>
              </a:rPr>
              <a:t>Operating Voltages: 3.3</a:t>
            </a:r>
          </a:p>
          <a:p>
            <a:pPr lvl="1">
              <a:buFont typeface="Arial" pitchFamily="34" charset="0"/>
              <a:buChar char="•"/>
            </a:pPr>
            <a:r>
              <a:rPr lang="en-US" sz="2400" dirty="0" smtClean="0">
                <a:latin typeface="Arial" pitchFamily="34" charset="0"/>
                <a:cs typeface="Arial" pitchFamily="34" charset="0"/>
              </a:rPr>
              <a:t>Data Rate: 1Mbps, 54 Mbps, 65Mbps</a:t>
            </a:r>
          </a:p>
          <a:p>
            <a:pPr lvl="1">
              <a:buFont typeface="Arial" pitchFamily="34" charset="0"/>
              <a:buChar char="•"/>
            </a:pPr>
            <a:r>
              <a:rPr lang="en-US" sz="2400" dirty="0" smtClean="0">
                <a:latin typeface="Arial" pitchFamily="34" charset="0"/>
                <a:cs typeface="Arial" pitchFamily="34" charset="0"/>
              </a:rPr>
              <a:t>Dimension: 55mm x 30mm x 8mm</a:t>
            </a:r>
          </a:p>
          <a:p>
            <a:pPr lvl="1">
              <a:buFont typeface="Arial" pitchFamily="34" charset="0"/>
              <a:buChar char="•"/>
            </a:pPr>
            <a:r>
              <a:rPr lang="en-US" sz="2400" dirty="0" smtClean="0">
                <a:latin typeface="Arial" pitchFamily="34" charset="0"/>
                <a:cs typeface="Arial" pitchFamily="34" charset="0"/>
              </a:rPr>
              <a:t>Interface Type: Ethernet, I2C, SPI, Serial, U</a:t>
            </a:r>
          </a:p>
          <a:p>
            <a:pPr lvl="1">
              <a:buFont typeface="Arial" pitchFamily="34" charset="0"/>
              <a:buChar char="•"/>
            </a:pPr>
            <a:r>
              <a:rPr lang="en-US" sz="2400" dirty="0" smtClean="0">
                <a:latin typeface="Arial" pitchFamily="34" charset="0"/>
                <a:cs typeface="Arial" pitchFamily="34" charset="0"/>
              </a:rPr>
              <a:t>Ease of Interface: Minimal Programming Required  </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Selection of Component </a:t>
            </a:r>
            <a:endParaRPr lang="en-US" b="1" dirty="0"/>
          </a:p>
        </p:txBody>
      </p:sp>
      <p:sp>
        <p:nvSpPr>
          <p:cNvPr id="5" name="Content Placeholder 5"/>
          <p:cNvSpPr txBox="1">
            <a:spLocks/>
          </p:cNvSpPr>
          <p:nvPr/>
        </p:nvSpPr>
        <p:spPr>
          <a:xfrm>
            <a:off x="381000" y="1828800"/>
            <a:ext cx="7696200" cy="6248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graphicFrame>
        <p:nvGraphicFramePr>
          <p:cNvPr id="11" name="Group 3"/>
          <p:cNvGraphicFramePr>
            <a:graphicFrameLocks noGrp="1"/>
          </p:cNvGraphicFramePr>
          <p:nvPr/>
        </p:nvGraphicFramePr>
        <p:xfrm>
          <a:off x="228600" y="1447801"/>
          <a:ext cx="8610600" cy="4132692"/>
        </p:xfrm>
        <a:graphic>
          <a:graphicData uri="http://schemas.openxmlformats.org/drawingml/2006/table">
            <a:tbl>
              <a:tblPr/>
              <a:tblGrid>
                <a:gridCol w="2152650"/>
                <a:gridCol w="2152650"/>
                <a:gridCol w="2152650"/>
                <a:gridCol w="2152650"/>
              </a:tblGrid>
              <a:tr h="1136698">
                <a:tc>
                  <a:txBody>
                    <a:bodyPr/>
                    <a:lstStyle/>
                    <a:p>
                      <a:pPr marL="0" marR="0" algn="ctr">
                        <a:lnSpc>
                          <a:spcPct val="115000"/>
                        </a:lnSpc>
                        <a:spcBef>
                          <a:spcPts val="0"/>
                        </a:spcBef>
                        <a:spcAft>
                          <a:spcPts val="0"/>
                        </a:spcAft>
                      </a:pPr>
                      <a:r>
                        <a:rPr lang="en-US" sz="2800" dirty="0" smtClean="0">
                          <a:solidFill>
                            <a:schemeClr val="bg1"/>
                          </a:solidFill>
                          <a:latin typeface="+mn-lt"/>
                          <a:ea typeface="Calibri"/>
                          <a:cs typeface="Times New Roman"/>
                        </a:rPr>
                        <a:t>Part </a:t>
                      </a:r>
                      <a:r>
                        <a:rPr lang="en-US" sz="2800" dirty="0">
                          <a:solidFill>
                            <a:schemeClr val="bg1"/>
                          </a:solidFill>
                          <a:latin typeface="+mn-lt"/>
                          <a:ea typeface="Calibri"/>
                          <a:cs typeface="Times New Roman"/>
                        </a:rPr>
                        <a:t>#</a:t>
                      </a:r>
                    </a:p>
                  </a:txBody>
                  <a:tcPr marL="68580" marR="68580" marT="0" marB="0">
                    <a:lnL w="25400" cap="flat" cmpd="sng" algn="ctr">
                      <a:solidFill>
                        <a:srgbClr val="2D2E16"/>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800" dirty="0">
                          <a:solidFill>
                            <a:schemeClr val="bg1"/>
                          </a:solidFill>
                          <a:latin typeface="+mn-lt"/>
                          <a:ea typeface="Calibri"/>
                          <a:cs typeface="Times New Roman"/>
                        </a:rPr>
                        <a:t>Range (ft)</a:t>
                      </a:r>
                    </a:p>
                  </a:txBody>
                  <a:tcPr marL="68580" marR="68580" marT="0" marB="0">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800" dirty="0">
                          <a:solidFill>
                            <a:schemeClr val="bg1"/>
                          </a:solidFill>
                          <a:latin typeface="+mn-lt"/>
                          <a:ea typeface="Calibri"/>
                          <a:cs typeface="Times New Roman"/>
                        </a:rPr>
                        <a:t>Data Rate </a:t>
                      </a:r>
                      <a:r>
                        <a:rPr lang="en-US" sz="2800" dirty="0" smtClean="0">
                          <a:solidFill>
                            <a:schemeClr val="bg1"/>
                          </a:solidFill>
                          <a:latin typeface="+mn-lt"/>
                          <a:ea typeface="Calibri"/>
                          <a:cs typeface="Times New Roman"/>
                        </a:rPr>
                        <a:t>(Mbps</a:t>
                      </a:r>
                      <a:r>
                        <a:rPr lang="en-US" sz="2800" dirty="0">
                          <a:solidFill>
                            <a:schemeClr val="bg1"/>
                          </a:solidFill>
                          <a:latin typeface="+mn-lt"/>
                          <a:ea typeface="Calibri"/>
                          <a:cs typeface="Times New Roman"/>
                        </a:rPr>
                        <a:t>)</a:t>
                      </a:r>
                    </a:p>
                  </a:txBody>
                  <a:tcPr marL="68580" marR="68580" marT="0" marB="0">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c>
                  <a:txBody>
                    <a:bodyPr/>
                    <a:lstStyle/>
                    <a:p>
                      <a:pPr marL="0" marR="0" algn="ctr">
                        <a:lnSpc>
                          <a:spcPct val="115000"/>
                        </a:lnSpc>
                        <a:spcBef>
                          <a:spcPts val="0"/>
                        </a:spcBef>
                        <a:spcAft>
                          <a:spcPts val="0"/>
                        </a:spcAft>
                      </a:pPr>
                      <a:r>
                        <a:rPr lang="en-US" sz="2800" dirty="0" smtClean="0">
                          <a:solidFill>
                            <a:schemeClr val="bg1"/>
                          </a:solidFill>
                          <a:latin typeface="+mn-lt"/>
                          <a:ea typeface="Calibri"/>
                          <a:cs typeface="Times New Roman"/>
                        </a:rPr>
                        <a:t>($)</a:t>
                      </a:r>
                      <a:endParaRPr lang="en-US" sz="2800" dirty="0">
                        <a:solidFill>
                          <a:schemeClr val="bg1"/>
                        </a:solidFill>
                        <a:latin typeface="+mn-lt"/>
                        <a:ea typeface="Calibri"/>
                        <a:cs typeface="Times New Roman"/>
                      </a:endParaRPr>
                    </a:p>
                  </a:txBody>
                  <a:tcPr marL="68580" marR="68580" marT="0" marB="0">
                    <a:lnL w="25400" cap="flat" cmpd="sng" algn="ctr">
                      <a:solidFill>
                        <a:srgbClr val="9A9472"/>
                      </a:solidFill>
                      <a:prstDash val="solid"/>
                      <a:miter lim="0"/>
                      <a:headEnd type="none" w="med" len="med"/>
                      <a:tailEnd type="none" w="med" len="med"/>
                    </a:lnL>
                    <a:lnR w="25400" cap="flat" cmpd="sng" algn="ctr">
                      <a:solidFill>
                        <a:srgbClr val="9A9472"/>
                      </a:solidFill>
                      <a:prstDash val="solid"/>
                      <a:miter lim="0"/>
                      <a:headEnd type="none" w="med" len="med"/>
                      <a:tailEnd type="none" w="med" len="med"/>
                    </a:lnR>
                    <a:lnT w="25400" cap="flat" cmpd="sng" algn="ctr">
                      <a:solidFill>
                        <a:srgbClr val="2D2E16"/>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52562B"/>
                    </a:solidFill>
                  </a:tcPr>
                </a:tc>
              </a:tr>
              <a:tr h="837517">
                <a:tc>
                  <a:txBody>
                    <a:bodyPr/>
                    <a:lstStyle/>
                    <a:p>
                      <a:pPr marL="0" marR="0" algn="ctr">
                        <a:lnSpc>
                          <a:spcPct val="115000"/>
                        </a:lnSpc>
                        <a:spcBef>
                          <a:spcPts val="0"/>
                        </a:spcBef>
                        <a:spcAft>
                          <a:spcPts val="0"/>
                        </a:spcAft>
                      </a:pPr>
                      <a:r>
                        <a:rPr lang="en-US" sz="2000" b="0" dirty="0">
                          <a:solidFill>
                            <a:schemeClr val="tx1"/>
                          </a:solidFill>
                          <a:latin typeface="+mn-lt"/>
                          <a:ea typeface="Calibri"/>
                          <a:cs typeface="Times New Roman"/>
                        </a:rPr>
                        <a:t>XB24-Z7WIT-004</a:t>
                      </a:r>
                    </a:p>
                  </a:txBody>
                  <a:tcPr marL="68580" marR="68580" marT="0" marB="0">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200</a:t>
                      </a:r>
                      <a:endParaRPr lang="en-US" sz="2000" dirty="0">
                        <a:solidFill>
                          <a:schemeClr val="tx1"/>
                        </a:solidFill>
                        <a:latin typeface="+mn-lt"/>
                        <a:ea typeface="Calibri"/>
                        <a:cs typeface="Times New Roman"/>
                      </a:endParaRPr>
                    </a:p>
                  </a:txBody>
                  <a:tcPr marL="68580" marR="68580" marT="0" marB="0">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35</a:t>
                      </a:r>
                      <a:endParaRPr lang="en-US" sz="2000" dirty="0">
                        <a:solidFill>
                          <a:schemeClr val="tx1"/>
                        </a:solidFill>
                        <a:latin typeface="+mn-lt"/>
                        <a:ea typeface="Calibri"/>
                        <a:cs typeface="Times New Roman"/>
                      </a:endParaRPr>
                    </a:p>
                  </a:txBody>
                  <a:tcPr marL="68580" marR="68580" marT="0" marB="0">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solidFill>
                            <a:schemeClr val="tx1"/>
                          </a:solidFill>
                          <a:latin typeface="+mn-lt"/>
                          <a:ea typeface="Calibri"/>
                          <a:cs typeface="Times New Roman"/>
                        </a:rPr>
                        <a:t>25.95</a:t>
                      </a:r>
                    </a:p>
                  </a:txBody>
                  <a:tcPr marL="68580" marR="68580" marT="0" marB="0">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noFill/>
                  </a:tcPr>
                </a:tc>
              </a:tr>
              <a:tr h="1136698">
                <a:tc>
                  <a:txBody>
                    <a:bodyPr/>
                    <a:lstStyle/>
                    <a:p>
                      <a:pPr marL="0" marR="0" algn="ctr">
                        <a:lnSpc>
                          <a:spcPct val="115000"/>
                        </a:lnSpc>
                        <a:spcBef>
                          <a:spcPts val="0"/>
                        </a:spcBef>
                        <a:spcAft>
                          <a:spcPts val="0"/>
                        </a:spcAft>
                      </a:pPr>
                      <a:r>
                        <a:rPr lang="en-US" sz="2000" b="0" dirty="0" smtClean="0">
                          <a:solidFill>
                            <a:schemeClr val="tx1"/>
                          </a:solidFill>
                          <a:latin typeface="+mn-lt"/>
                          <a:cs typeface="Times New Roman" pitchFamily="18" charset="0"/>
                        </a:rPr>
                        <a:t>PEN10010NA-01 (</a:t>
                      </a:r>
                      <a:r>
                        <a:rPr lang="en-US" sz="2000" b="0" dirty="0" err="1" smtClean="0">
                          <a:solidFill>
                            <a:schemeClr val="tx1"/>
                          </a:solidFill>
                          <a:latin typeface="+mn-lt"/>
                          <a:cs typeface="Times New Roman" pitchFamily="18" charset="0"/>
                        </a:rPr>
                        <a:t>Lantronix</a:t>
                      </a:r>
                      <a:r>
                        <a:rPr lang="en-US" sz="2000" b="0" dirty="0" smtClean="0">
                          <a:solidFill>
                            <a:schemeClr val="tx1"/>
                          </a:solidFill>
                          <a:latin typeface="+mn-lt"/>
                          <a:cs typeface="Times New Roman" pitchFamily="18" charset="0"/>
                        </a:rPr>
                        <a:t>)</a:t>
                      </a:r>
                      <a:endParaRPr lang="en-US" sz="2000" b="0" dirty="0">
                        <a:solidFill>
                          <a:schemeClr val="tx1"/>
                        </a:solidFill>
                        <a:latin typeface="+mn-lt"/>
                        <a:ea typeface="Calibri"/>
                        <a:cs typeface="Times New Roman" pitchFamily="18" charset="0"/>
                      </a:endParaRPr>
                    </a:p>
                  </a:txBody>
                  <a:tcPr marL="68580" marR="68580" marT="0" marB="0">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999571"/>
                      </a:solidFill>
                      <a:prstDash val="solid"/>
                      <a:miter lim="0"/>
                      <a:headEnd type="none" w="med" len="med"/>
                      <a:tailEnd type="none" w="med" len="med"/>
                    </a:lnB>
                    <a:lnTlToBr>
                      <a:noFill/>
                    </a:lnTlToBr>
                    <a:lnBlToTr>
                      <a:noFill/>
                    </a:lnBlToTr>
                    <a:solidFill>
                      <a:srgbClr val="C4C3AD"/>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150</a:t>
                      </a:r>
                      <a:endParaRPr lang="en-US" sz="2000" dirty="0">
                        <a:solidFill>
                          <a:schemeClr val="tx1"/>
                        </a:solidFill>
                        <a:latin typeface="+mn-lt"/>
                        <a:ea typeface="Calibri"/>
                        <a:cs typeface="Times New Roman"/>
                      </a:endParaRPr>
                    </a:p>
                  </a:txBody>
                  <a:tcPr marL="68580" marR="68580" marT="0" marB="0">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65</a:t>
                      </a:r>
                      <a:endParaRPr lang="en-US" sz="2000" dirty="0">
                        <a:solidFill>
                          <a:schemeClr val="tx1"/>
                        </a:solidFill>
                        <a:latin typeface="+mn-lt"/>
                        <a:ea typeface="Calibri"/>
                        <a:cs typeface="Times New Roman"/>
                      </a:endParaRPr>
                    </a:p>
                  </a:txBody>
                  <a:tcPr marL="68580" marR="68580" marT="0" marB="0">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35.45</a:t>
                      </a:r>
                      <a:endParaRPr lang="en-US" sz="2000" dirty="0">
                        <a:solidFill>
                          <a:schemeClr val="tx1"/>
                        </a:solidFill>
                        <a:latin typeface="+mn-lt"/>
                        <a:ea typeface="Calibri"/>
                        <a:cs typeface="Times New Roman"/>
                      </a:endParaRPr>
                    </a:p>
                  </a:txBody>
                  <a:tcPr marL="68580" marR="68580" marT="0" marB="0">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BFC0BF"/>
                      </a:solidFill>
                      <a:prstDash val="solid"/>
                      <a:miter lim="0"/>
                      <a:headEnd type="none" w="med" len="med"/>
                      <a:tailEnd type="none" w="med" len="med"/>
                    </a:lnB>
                    <a:lnTlToBr>
                      <a:noFill/>
                    </a:lnTlToBr>
                    <a:lnBlToTr>
                      <a:noFill/>
                    </a:lnBlToTr>
                    <a:solidFill>
                      <a:srgbClr val="EFEFEF"/>
                    </a:solidFill>
                  </a:tcPr>
                </a:tc>
              </a:tr>
              <a:tr h="1003885">
                <a:tc>
                  <a:txBody>
                    <a:bodyPr/>
                    <a:lstStyle/>
                    <a:p>
                      <a:pPr marL="0" marR="0" algn="ctr">
                        <a:lnSpc>
                          <a:spcPct val="115000"/>
                        </a:lnSpc>
                        <a:spcBef>
                          <a:spcPts val="0"/>
                        </a:spcBef>
                        <a:spcAft>
                          <a:spcPts val="0"/>
                        </a:spcAft>
                      </a:pPr>
                      <a:r>
                        <a:rPr lang="en-US" sz="2000" dirty="0">
                          <a:solidFill>
                            <a:schemeClr val="tx1"/>
                          </a:solidFill>
                          <a:latin typeface="+mn-lt"/>
                          <a:ea typeface="Calibri"/>
                          <a:cs typeface="Times New Roman"/>
                        </a:rPr>
                        <a:t>WRL-08665 </a:t>
                      </a:r>
                      <a:r>
                        <a:rPr lang="en-US" sz="2000" dirty="0" smtClean="0">
                          <a:solidFill>
                            <a:schemeClr val="tx1"/>
                          </a:solidFill>
                          <a:latin typeface="+mn-lt"/>
                          <a:ea typeface="Calibri"/>
                          <a:cs typeface="Times New Roman"/>
                        </a:rPr>
                        <a:t>(</a:t>
                      </a:r>
                      <a:r>
                        <a:rPr lang="en-US" sz="2000" dirty="0" err="1" smtClean="0">
                          <a:solidFill>
                            <a:schemeClr val="tx1"/>
                          </a:solidFill>
                          <a:latin typeface="+mn-lt"/>
                          <a:ea typeface="Calibri"/>
                          <a:cs typeface="Times New Roman"/>
                        </a:rPr>
                        <a:t>Altera</a:t>
                      </a:r>
                      <a:r>
                        <a:rPr lang="en-US" sz="2000" dirty="0" smtClean="0">
                          <a:solidFill>
                            <a:schemeClr val="tx1"/>
                          </a:solidFill>
                          <a:latin typeface="+mn-lt"/>
                          <a:ea typeface="Calibri"/>
                          <a:cs typeface="Times New Roman"/>
                        </a:rPr>
                        <a:t> Wi-Fi</a:t>
                      </a:r>
                      <a:r>
                        <a:rPr lang="en-US" sz="2000" baseline="0" dirty="0" smtClean="0">
                          <a:solidFill>
                            <a:schemeClr val="tx1"/>
                          </a:solidFill>
                          <a:latin typeface="+mn-lt"/>
                          <a:ea typeface="Calibri"/>
                          <a:cs typeface="Times New Roman"/>
                        </a:rPr>
                        <a:t> Shield </a:t>
                      </a:r>
                      <a:r>
                        <a:rPr lang="en-US" sz="2000" dirty="0" smtClean="0">
                          <a:solidFill>
                            <a:schemeClr val="tx1"/>
                          </a:solidFill>
                          <a:latin typeface="+mn-lt"/>
                          <a:ea typeface="Calibri"/>
                          <a:cs typeface="Times New Roman"/>
                        </a:rPr>
                        <a:t> )</a:t>
                      </a:r>
                      <a:endParaRPr lang="en-US" sz="2000" dirty="0">
                        <a:solidFill>
                          <a:schemeClr val="tx1"/>
                        </a:solidFill>
                        <a:latin typeface="+mn-lt"/>
                        <a:ea typeface="Calibri"/>
                        <a:cs typeface="Times New Roman"/>
                      </a:endParaRPr>
                    </a:p>
                  </a:txBody>
                  <a:tcPr marL="68580" marR="68580" marT="0" marB="0">
                    <a:lnL w="25400" cap="flat" cmpd="sng" algn="ctr">
                      <a:solidFill>
                        <a:srgbClr val="2D2E16"/>
                      </a:solidFill>
                      <a:prstDash val="solid"/>
                      <a:miter lim="0"/>
                      <a:headEnd type="none" w="med" len="med"/>
                      <a:tailEnd type="none" w="med" len="med"/>
                    </a:lnL>
                    <a:lnR w="25400" cap="flat" cmpd="sng" algn="ctr">
                      <a:solidFill>
                        <a:srgbClr val="999571"/>
                      </a:solidFill>
                      <a:prstDash val="solid"/>
                      <a:miter lim="0"/>
                      <a:headEnd type="none" w="med" len="med"/>
                      <a:tailEnd type="none" w="med" len="med"/>
                    </a:lnR>
                    <a:lnT w="25400" cap="flat" cmpd="sng" algn="ctr">
                      <a:solidFill>
                        <a:srgbClr val="999571"/>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solidFill>
                      <a:srgbClr val="C4C3AD"/>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150</a:t>
                      </a:r>
                      <a:endParaRPr lang="en-US" sz="2000" dirty="0">
                        <a:solidFill>
                          <a:schemeClr val="tx1"/>
                        </a:solidFill>
                        <a:latin typeface="+mn-lt"/>
                        <a:ea typeface="Calibri"/>
                        <a:cs typeface="Times New Roman"/>
                      </a:endParaRPr>
                    </a:p>
                  </a:txBody>
                  <a:tcPr marL="68580" marR="68580" marT="0" marB="0">
                    <a:lnL w="25400" cap="flat" cmpd="sng" algn="ctr">
                      <a:solidFill>
                        <a:srgbClr val="999571"/>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65</a:t>
                      </a:r>
                      <a:endParaRPr lang="en-US" sz="2000" dirty="0">
                        <a:solidFill>
                          <a:schemeClr val="tx1"/>
                        </a:solidFill>
                        <a:latin typeface="+mn-lt"/>
                        <a:ea typeface="Calibri"/>
                        <a:cs typeface="Times New Roman"/>
                      </a:endParaRPr>
                    </a:p>
                  </a:txBody>
                  <a:tcPr marL="68580" marR="68580" marT="0" marB="0">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solidFill>
                            <a:schemeClr val="tx1"/>
                          </a:solidFill>
                          <a:latin typeface="+mn-lt"/>
                          <a:ea typeface="Calibri"/>
                          <a:cs typeface="Times New Roman"/>
                        </a:rPr>
                        <a:t>22.95</a:t>
                      </a:r>
                    </a:p>
                  </a:txBody>
                  <a:tcPr marL="68580" marR="68580" marT="0" marB="0">
                    <a:lnL w="25400" cap="flat" cmpd="sng" algn="ctr">
                      <a:solidFill>
                        <a:srgbClr val="BABABA"/>
                      </a:solidFill>
                      <a:prstDash val="solid"/>
                      <a:miter lim="0"/>
                      <a:headEnd type="none" w="med" len="med"/>
                      <a:tailEnd type="none" w="med" len="med"/>
                    </a:lnL>
                    <a:lnR w="25400" cap="flat" cmpd="sng" algn="ctr">
                      <a:solidFill>
                        <a:srgbClr val="BABABA"/>
                      </a:solidFill>
                      <a:prstDash val="solid"/>
                      <a:miter lim="0"/>
                      <a:headEnd type="none" w="med" len="med"/>
                      <a:tailEnd type="none" w="med" len="med"/>
                    </a:lnR>
                    <a:lnT w="25400" cap="flat" cmpd="sng" algn="ctr">
                      <a:solidFill>
                        <a:srgbClr val="BFC0BF"/>
                      </a:solidFill>
                      <a:prstDash val="solid"/>
                      <a:miter lim="0"/>
                      <a:headEnd type="none" w="med" len="med"/>
                      <a:tailEnd type="none" w="med" len="med"/>
                    </a:lnT>
                    <a:lnB w="25400" cap="flat" cmpd="sng" algn="ctr">
                      <a:solidFill>
                        <a:srgbClr val="2D2E16"/>
                      </a:solidFill>
                      <a:prstDash val="solid"/>
                      <a:miter lim="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Risk Assessment</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a:bodyPr>
          <a:lstStyle/>
          <a:p>
            <a:pPr lvl="0">
              <a:spcBef>
                <a:spcPct val="20000"/>
              </a:spcBef>
              <a:defRPr/>
            </a:pP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graphicFrame>
        <p:nvGraphicFramePr>
          <p:cNvPr id="15" name="Object 14"/>
          <p:cNvGraphicFramePr>
            <a:graphicFrameLocks noChangeAspect="1"/>
          </p:cNvGraphicFramePr>
          <p:nvPr>
            <p:extLst>
              <p:ext uri="{D42A27DB-BD31-4B8C-83A1-F6EECF244321}">
                <p14:modId xmlns:p14="http://schemas.microsoft.com/office/powerpoint/2010/main" val="2770248975"/>
              </p:ext>
            </p:extLst>
          </p:nvPr>
        </p:nvGraphicFramePr>
        <p:xfrm>
          <a:off x="533400" y="2057400"/>
          <a:ext cx="7967226" cy="2832100"/>
        </p:xfrm>
        <a:graphic>
          <a:graphicData uri="http://schemas.openxmlformats.org/presentationml/2006/ole">
            <mc:AlternateContent xmlns:mc="http://schemas.openxmlformats.org/markup-compatibility/2006">
              <mc:Choice xmlns:v="urn:schemas-microsoft-com:vml" Requires="v">
                <p:oleObj spid="_x0000_s4136" name="Document" r:id="rId7" imgW="6502161" imgH="2311315" progId="Word.Document.12">
                  <p:embed/>
                </p:oleObj>
              </mc:Choice>
              <mc:Fallback>
                <p:oleObj name="Document" r:id="rId7" imgW="6502161" imgH="2311315" progId="Word.Documen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057400"/>
                        <a:ext cx="7967226" cy="283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1246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4"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title"/>
          </p:nvPr>
        </p:nvSpPr>
        <p:spPr/>
        <p:txBody>
          <a:bodyPr>
            <a:noAutofit/>
          </a:bodyPr>
          <a:lstStyle/>
          <a:p>
            <a:pPr lvl="0" algn="ctr"/>
            <a:r>
              <a:rPr lang="en-US" b="1" dirty="0" smtClean="0"/>
              <a:t>WI-FI</a:t>
            </a:r>
            <a:endParaRPr lang="en-US" b="1" dirty="0"/>
          </a:p>
        </p:txBody>
      </p:sp>
      <p:sp>
        <p:nvSpPr>
          <p:cNvPr id="5" name="Content Placeholder 5"/>
          <p:cNvSpPr txBox="1">
            <a:spLocks/>
          </p:cNvSpPr>
          <p:nvPr/>
        </p:nvSpPr>
        <p:spPr>
          <a:xfrm>
            <a:off x="533400" y="1828800"/>
            <a:ext cx="7239000" cy="5867400"/>
          </a:xfrm>
          <a:prstGeom prst="rect">
            <a:avLst/>
          </a:prstGeom>
        </p:spPr>
        <p:txBody>
          <a:bodyPr vert="horz" lIns="91440" tIns="45720" rIns="91440" bIns="45720" rtlCol="0">
            <a:normAutofit/>
          </a:bodyPr>
          <a:lstStyle/>
          <a:p>
            <a:pPr>
              <a:spcBef>
                <a:spcPct val="20000"/>
              </a:spcBef>
            </a:pPr>
            <a:r>
              <a:rPr lang="en-US" sz="2400" dirty="0" smtClean="0">
                <a:latin typeface="Arial" pitchFamily="34" charset="0"/>
                <a:cs typeface="Arial" pitchFamily="34" charset="0"/>
              </a:rPr>
              <a:t>Approach</a:t>
            </a:r>
          </a:p>
          <a:p>
            <a:pPr lvl="1">
              <a:spcBef>
                <a:spcPct val="20000"/>
              </a:spcBef>
              <a:buFont typeface="Arial" pitchFamily="34" charset="0"/>
              <a:buChar char="•"/>
            </a:pPr>
            <a:r>
              <a:rPr lang="en-US" sz="2400" dirty="0" smtClean="0">
                <a:latin typeface="Arial" pitchFamily="34" charset="0"/>
                <a:cs typeface="Arial" pitchFamily="34" charset="0"/>
              </a:rPr>
              <a:t>Program libraries to allow WI-FI chip to complete the following task</a:t>
            </a:r>
          </a:p>
          <a:p>
            <a:pPr lvl="2">
              <a:spcBef>
                <a:spcPct val="20000"/>
              </a:spcBef>
              <a:buFont typeface="Arial" pitchFamily="34" charset="0"/>
              <a:buChar char="•"/>
            </a:pPr>
            <a:r>
              <a:rPr lang="en-US" sz="2400" dirty="0" smtClean="0">
                <a:latin typeface="Arial" pitchFamily="34" charset="0"/>
                <a:cs typeface="Arial" pitchFamily="34" charset="0"/>
              </a:rPr>
              <a:t>Connect with Microcontroller</a:t>
            </a:r>
          </a:p>
          <a:p>
            <a:pPr lvl="2">
              <a:spcBef>
                <a:spcPct val="20000"/>
              </a:spcBef>
              <a:buFont typeface="Arial" pitchFamily="34" charset="0"/>
              <a:buChar char="•"/>
            </a:pPr>
            <a:r>
              <a:rPr lang="en-US" sz="2400" dirty="0" smtClean="0">
                <a:latin typeface="Arial" pitchFamily="34" charset="0"/>
                <a:cs typeface="Arial" pitchFamily="34" charset="0"/>
              </a:rPr>
              <a:t>Transmit data via WI-FI  </a:t>
            </a:r>
          </a:p>
          <a:p>
            <a:pPr>
              <a:spcBef>
                <a:spcPct val="20000"/>
              </a:spcBef>
            </a:pPr>
            <a:r>
              <a:rPr lang="en-US" sz="2400" dirty="0" smtClean="0">
                <a:latin typeface="Arial" pitchFamily="34" charset="0"/>
                <a:cs typeface="Arial" pitchFamily="34" charset="0"/>
              </a:rPr>
              <a:t>Test Plan</a:t>
            </a:r>
          </a:p>
          <a:p>
            <a:pPr lvl="1">
              <a:spcBef>
                <a:spcPct val="20000"/>
              </a:spcBef>
              <a:buFont typeface="Arial" pitchFamily="34" charset="0"/>
              <a:buChar char="•"/>
            </a:pPr>
            <a:r>
              <a:rPr lang="en-US" sz="2400" dirty="0" smtClean="0">
                <a:latin typeface="Arial" pitchFamily="34" charset="0"/>
                <a:cs typeface="Arial" pitchFamily="34" charset="0"/>
              </a:rPr>
              <a:t>Test each library, class or program via Graphical User Interface (GUI)</a:t>
            </a:r>
          </a:p>
          <a:p>
            <a:pPr marL="0" marR="0" lvl="0" indent="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020311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600200"/>
            <a:ext cx="4876800" cy="4876800"/>
          </a:xfrm>
        </p:spPr>
      </p:pic>
    </p:spTree>
    <p:extLst>
      <p:ext uri="{BB962C8B-B14F-4D97-AF65-F5344CB8AC3E}">
        <p14:creationId xmlns:p14="http://schemas.microsoft.com/office/powerpoint/2010/main" val="1529397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Schedule</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a:bodyPr>
          <a:lstStyle/>
          <a:p>
            <a:pPr lvl="0">
              <a:spcBef>
                <a:spcPct val="20000"/>
              </a:spcBef>
              <a:defRPr/>
            </a:pP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pic>
        <p:nvPicPr>
          <p:cNvPr id="12" name="Picture 11" descr="gantt.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514600"/>
            <a:ext cx="7924800" cy="2286000"/>
          </a:xfrm>
          <a:prstGeom prst="rect">
            <a:avLst/>
          </a:prstGeom>
        </p:spPr>
      </p:pic>
    </p:spTree>
    <p:extLst>
      <p:ext uri="{BB962C8B-B14F-4D97-AF65-F5344CB8AC3E}">
        <p14:creationId xmlns:p14="http://schemas.microsoft.com/office/powerpoint/2010/main" val="250124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Budget</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a:bodyPr>
          <a:lstStyle/>
          <a:p>
            <a:pPr lvl="0">
              <a:spcBef>
                <a:spcPct val="20000"/>
              </a:spcBef>
              <a:defRPr/>
            </a:pP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graphicFrame>
        <p:nvGraphicFramePr>
          <p:cNvPr id="3" name="Object 2"/>
          <p:cNvGraphicFramePr>
            <a:graphicFrameLocks noChangeAspect="1"/>
          </p:cNvGraphicFramePr>
          <p:nvPr>
            <p:extLst>
              <p:ext uri="{D42A27DB-BD31-4B8C-83A1-F6EECF244321}">
                <p14:modId xmlns:p14="http://schemas.microsoft.com/office/powerpoint/2010/main" val="921279936"/>
              </p:ext>
            </p:extLst>
          </p:nvPr>
        </p:nvGraphicFramePr>
        <p:xfrm>
          <a:off x="685800" y="1981200"/>
          <a:ext cx="7543800" cy="2871401"/>
        </p:xfrm>
        <a:graphic>
          <a:graphicData uri="http://schemas.openxmlformats.org/presentationml/2006/ole">
            <mc:AlternateContent xmlns:mc="http://schemas.openxmlformats.org/markup-compatibility/2006">
              <mc:Choice xmlns:v="urn:schemas-microsoft-com:vml" Requires="v">
                <p:oleObj spid="_x0000_s1064" name="Document" r:id="rId7" imgW="5638592" imgH="2146221" progId="Word.Document.12">
                  <p:embed/>
                </p:oleObj>
              </mc:Choice>
              <mc:Fallback>
                <p:oleObj name="Document" r:id="rId7" imgW="5638592" imgH="2146221" progId="Word.Documen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981200"/>
                        <a:ext cx="7543800" cy="2871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865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Budget</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a:bodyPr>
          <a:lstStyle/>
          <a:p>
            <a:pPr lvl="0">
              <a:spcBef>
                <a:spcPct val="20000"/>
              </a:spcBef>
              <a:defRPr/>
            </a:pP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graphicFrame>
        <p:nvGraphicFramePr>
          <p:cNvPr id="4" name="Object 3"/>
          <p:cNvGraphicFramePr>
            <a:graphicFrameLocks noChangeAspect="1"/>
          </p:cNvGraphicFramePr>
          <p:nvPr>
            <p:extLst>
              <p:ext uri="{D42A27DB-BD31-4B8C-83A1-F6EECF244321}">
                <p14:modId xmlns:p14="http://schemas.microsoft.com/office/powerpoint/2010/main" val="3300742941"/>
              </p:ext>
            </p:extLst>
          </p:nvPr>
        </p:nvGraphicFramePr>
        <p:xfrm>
          <a:off x="838200" y="1447800"/>
          <a:ext cx="7239000" cy="3994493"/>
        </p:xfrm>
        <a:graphic>
          <a:graphicData uri="http://schemas.openxmlformats.org/presentationml/2006/ole">
            <mc:AlternateContent xmlns:mc="http://schemas.openxmlformats.org/markup-compatibility/2006">
              <mc:Choice xmlns:v="urn:schemas-microsoft-com:vml" Requires="v">
                <p:oleObj spid="_x0000_s2088" name="Document" r:id="rId7" imgW="5638592" imgH="3111385" progId="Word.Document.12">
                  <p:embed/>
                </p:oleObj>
              </mc:Choice>
              <mc:Fallback>
                <p:oleObj name="Document" r:id="rId7" imgW="5638592" imgH="3111385" progId="Word.Documen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447800"/>
                        <a:ext cx="7239000" cy="3994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124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smtClean="0"/>
              <a:t>Budget</a:t>
            </a:r>
            <a:endParaRPr lang="en-US" b="1" dirty="0"/>
          </a:p>
        </p:txBody>
      </p:sp>
      <p:sp>
        <p:nvSpPr>
          <p:cNvPr id="5" name="Content Placeholder 5"/>
          <p:cNvSpPr txBox="1">
            <a:spLocks/>
          </p:cNvSpPr>
          <p:nvPr/>
        </p:nvSpPr>
        <p:spPr>
          <a:xfrm>
            <a:off x="838200" y="1447800"/>
            <a:ext cx="6705600" cy="5486400"/>
          </a:xfrm>
          <a:prstGeom prst="rect">
            <a:avLst/>
          </a:prstGeom>
        </p:spPr>
        <p:txBody>
          <a:bodyPr vert="horz" lIns="91440" tIns="45720" rIns="91440" bIns="45720" rtlCol="0">
            <a:normAutofit/>
          </a:bodyPr>
          <a:lstStyle/>
          <a:p>
            <a:pPr lvl="0">
              <a:spcBef>
                <a:spcPct val="20000"/>
              </a:spcBef>
              <a:defRPr/>
            </a:pPr>
            <a:endParaRPr kumimoji="0" lang="en-US" sz="3200" b="0" i="0" u="none" strike="noStrike" kern="1200" cap="none" spc="0" normalizeH="0" baseline="0" noProof="0" dirty="0" smtClean="0">
              <a:ln>
                <a:noFill/>
              </a:ln>
              <a:effectLst/>
              <a:uLnTx/>
              <a:uFillTx/>
              <a:latin typeface="+mn-lt"/>
              <a:ea typeface="+mn-ea"/>
              <a:cs typeface="+mn-cs"/>
            </a:endParaRPr>
          </a:p>
        </p:txBody>
      </p:sp>
      <p:grpSp>
        <p:nvGrpSpPr>
          <p:cNvPr id="6" name="Group 5"/>
          <p:cNvGrpSpPr/>
          <p:nvPr/>
        </p:nvGrpSpPr>
        <p:grpSpPr>
          <a:xfrm>
            <a:off x="0" y="0"/>
            <a:ext cx="9144000" cy="6858000"/>
            <a:chOff x="0" y="0"/>
            <a:chExt cx="9144000" cy="6858000"/>
          </a:xfrm>
        </p:grpSpPr>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grpSp>
          <p:nvGrpSpPr>
            <p:cNvPr id="8" name="Group 8"/>
            <p:cNvGrpSpPr/>
            <p:nvPr/>
          </p:nvGrpSpPr>
          <p:grpSpPr>
            <a:xfrm>
              <a:off x="0" y="5791199"/>
              <a:ext cx="9144000" cy="1066801"/>
              <a:chOff x="0" y="5791199"/>
              <a:chExt cx="9144000" cy="1066801"/>
            </a:xfrm>
          </p:grpSpPr>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grpSp>
      </p:grpSp>
      <p:graphicFrame>
        <p:nvGraphicFramePr>
          <p:cNvPr id="4" name="Object 3"/>
          <p:cNvGraphicFramePr>
            <a:graphicFrameLocks noChangeAspect="1"/>
          </p:cNvGraphicFramePr>
          <p:nvPr>
            <p:extLst>
              <p:ext uri="{D42A27DB-BD31-4B8C-83A1-F6EECF244321}">
                <p14:modId xmlns:p14="http://schemas.microsoft.com/office/powerpoint/2010/main" val="4071938885"/>
              </p:ext>
            </p:extLst>
          </p:nvPr>
        </p:nvGraphicFramePr>
        <p:xfrm>
          <a:off x="533400" y="2133600"/>
          <a:ext cx="8153400" cy="2038350"/>
        </p:xfrm>
        <a:graphic>
          <a:graphicData uri="http://schemas.openxmlformats.org/presentationml/2006/ole">
            <mc:AlternateContent xmlns:mc="http://schemas.openxmlformats.org/markup-compatibility/2006">
              <mc:Choice xmlns:v="urn:schemas-microsoft-com:vml" Requires="v">
                <p:oleObj spid="_x0000_s3112" name="Document" r:id="rId7" imgW="5638592" imgH="1409648" progId="Word.Document.12">
                  <p:embed/>
                </p:oleObj>
              </mc:Choice>
              <mc:Fallback>
                <p:oleObj name="Document" r:id="rId7" imgW="5638592" imgH="1409648" progId="Word.Documen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133600"/>
                        <a:ext cx="81534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1246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1389</TotalTime>
  <Words>1467</Words>
  <Application>Microsoft Office PowerPoint</Application>
  <PresentationFormat>On-screen Show (4:3)</PresentationFormat>
  <Paragraphs>419</Paragraphs>
  <Slides>51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Clarity</vt:lpstr>
      <vt:lpstr>Document</vt:lpstr>
      <vt:lpstr>Cosmic Cube</vt:lpstr>
      <vt:lpstr>Presentation Outline </vt:lpstr>
      <vt:lpstr>Crystal Hill</vt:lpstr>
      <vt:lpstr>Executive Summary</vt:lpstr>
      <vt:lpstr>Risk Assessment</vt:lpstr>
      <vt:lpstr>Schedule</vt:lpstr>
      <vt:lpstr>Budget</vt:lpstr>
      <vt:lpstr>Budget</vt:lpstr>
      <vt:lpstr>Budget</vt:lpstr>
      <vt:lpstr>Deliverables</vt:lpstr>
      <vt:lpstr>Don Lundi</vt:lpstr>
      <vt:lpstr>PowerPoint Presentation</vt:lpstr>
      <vt:lpstr>PowerPoint Presentation</vt:lpstr>
      <vt:lpstr>PowerPoint Presentation</vt:lpstr>
      <vt:lpstr>PowerPoint Presentation</vt:lpstr>
      <vt:lpstr>PowerPoint Presentation</vt:lpstr>
      <vt:lpstr>PowerPoint Presentation</vt:lpstr>
      <vt:lpstr>Cole Gray</vt:lpstr>
      <vt:lpstr>Structure</vt:lpstr>
      <vt:lpstr>The Sub-Cube</vt:lpstr>
      <vt:lpstr>Sub-Cube Structure</vt:lpstr>
      <vt:lpstr>Top Compartment</vt:lpstr>
      <vt:lpstr>Bottom Compartment</vt:lpstr>
      <vt:lpstr>Cube Structure</vt:lpstr>
      <vt:lpstr>Cube Structure</vt:lpstr>
      <vt:lpstr>Structure Assembly</vt:lpstr>
      <vt:lpstr>Matthew Gibson</vt:lpstr>
      <vt:lpstr>PowerPoint Presentation</vt:lpstr>
      <vt:lpstr>PowerPoint Presentation</vt:lpstr>
      <vt:lpstr>PowerPoint Presentation</vt:lpstr>
      <vt:lpstr>PowerPoint Presentation</vt:lpstr>
      <vt:lpstr>PowerPoint Presentation</vt:lpstr>
      <vt:lpstr>PowerPoint Presentation</vt:lpstr>
      <vt:lpstr>Kenneth Spradley</vt:lpstr>
      <vt:lpstr>Topics </vt:lpstr>
      <vt:lpstr>Microcontroller </vt:lpstr>
      <vt:lpstr>Microcontroller </vt:lpstr>
      <vt:lpstr>Microcontroller </vt:lpstr>
      <vt:lpstr>Startix III (Altera)</vt:lpstr>
      <vt:lpstr>Arduino Mega 2560 R3 (Arduino)</vt:lpstr>
      <vt:lpstr>DAQ-2000 (ADLINK)</vt:lpstr>
      <vt:lpstr>Selection of Component </vt:lpstr>
      <vt:lpstr>Microcontroller </vt:lpstr>
      <vt:lpstr>WI-FI</vt:lpstr>
      <vt:lpstr>WI-FI</vt:lpstr>
      <vt:lpstr>WI-FI</vt:lpstr>
      <vt:lpstr>PEN10010NA-01 (Lantronix)</vt:lpstr>
      <vt:lpstr>Arduino WI-FI Shield (Arduino)</vt:lpstr>
      <vt:lpstr>Selection of Component </vt:lpstr>
      <vt:lpstr>WI-FI</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Cube</dc:title>
  <dc:creator>Don Lundi</dc:creator>
  <cp:lastModifiedBy>Studentpro</cp:lastModifiedBy>
  <cp:revision>101</cp:revision>
  <dcterms:created xsi:type="dcterms:W3CDTF">2012-09-23T18:19:16Z</dcterms:created>
  <dcterms:modified xsi:type="dcterms:W3CDTF">2012-11-13T21:08:54Z</dcterms:modified>
</cp:coreProperties>
</file>